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588" r:id="rId2"/>
    <p:sldId id="520" r:id="rId3"/>
    <p:sldId id="596" r:id="rId4"/>
    <p:sldId id="587" r:id="rId5"/>
    <p:sldId id="591" r:id="rId6"/>
    <p:sldId id="598" r:id="rId7"/>
    <p:sldId id="592" r:id="rId8"/>
    <p:sldId id="593" r:id="rId9"/>
    <p:sldId id="584" r:id="rId10"/>
    <p:sldId id="585" r:id="rId11"/>
    <p:sldId id="546" r:id="rId12"/>
    <p:sldId id="573" r:id="rId13"/>
    <p:sldId id="568" r:id="rId14"/>
    <p:sldId id="569" r:id="rId15"/>
    <p:sldId id="570" r:id="rId16"/>
    <p:sldId id="571" r:id="rId17"/>
    <p:sldId id="562" r:id="rId18"/>
    <p:sldId id="580" r:id="rId19"/>
    <p:sldId id="594" r:id="rId20"/>
    <p:sldId id="595" r:id="rId21"/>
    <p:sldId id="581" r:id="rId22"/>
    <p:sldId id="582" r:id="rId23"/>
    <p:sldId id="578" r:id="rId24"/>
    <p:sldId id="579" r:id="rId25"/>
  </p:sldIdLst>
  <p:sldSz cx="9144000" cy="6858000" type="screen4x3"/>
  <p:notesSz cx="6642100" cy="9653588"/>
  <p:embeddedFontLst>
    <p:embeddedFont>
      <p:font typeface="Copperplate Gothic Bold" panose="020E0705020206020404" pitchFamily="34" charset="0"/>
      <p:regular r:id="rId28"/>
    </p:embeddedFont>
    <p:embeddedFont>
      <p:font typeface="David" panose="020B0604020202020204" charset="-79"/>
      <p:regular r:id="rId29"/>
      <p:bold r:id="rId30"/>
    </p:embeddedFont>
    <p:embeddedFont>
      <p:font typeface="Cambria Math" panose="02040503050406030204" pitchFamily="18" charset="0"/>
      <p:regular r:id="rId31"/>
    </p:embeddedFont>
  </p:embeddedFont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b="1" kern="1200">
        <a:solidFill>
          <a:schemeClr val="tx2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fontAlgn="base">
      <a:spcBef>
        <a:spcPct val="50000"/>
      </a:spcBef>
      <a:spcAft>
        <a:spcPct val="0"/>
      </a:spcAft>
      <a:defRPr sz="2400" b="1" kern="1200">
        <a:solidFill>
          <a:schemeClr val="tx2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fontAlgn="base">
      <a:spcBef>
        <a:spcPct val="50000"/>
      </a:spcBef>
      <a:spcAft>
        <a:spcPct val="0"/>
      </a:spcAft>
      <a:defRPr sz="2400" b="1" kern="1200">
        <a:solidFill>
          <a:schemeClr val="tx2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fontAlgn="base">
      <a:spcBef>
        <a:spcPct val="50000"/>
      </a:spcBef>
      <a:spcAft>
        <a:spcPct val="0"/>
      </a:spcAft>
      <a:defRPr sz="2400" b="1" kern="1200">
        <a:solidFill>
          <a:schemeClr val="tx2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fontAlgn="base">
      <a:spcBef>
        <a:spcPct val="50000"/>
      </a:spcBef>
      <a:spcAft>
        <a:spcPct val="0"/>
      </a:spcAft>
      <a:defRPr sz="2400" b="1" kern="1200">
        <a:solidFill>
          <a:schemeClr val="tx2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b="1" kern="1200">
        <a:solidFill>
          <a:schemeClr val="tx2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b="1" kern="1200">
        <a:solidFill>
          <a:schemeClr val="tx2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b="1" kern="1200">
        <a:solidFill>
          <a:schemeClr val="tx2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b="1" kern="1200">
        <a:solidFill>
          <a:schemeClr val="tx2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2" userDrawn="1">
          <p15:clr>
            <a:srgbClr val="A4A3A4"/>
          </p15:clr>
        </p15:guide>
        <p15:guide id="3" orient="horz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vsamet@gmail.com" initials="d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FFF0"/>
    <a:srgbClr val="C00000"/>
    <a:srgbClr val="FFFFCC"/>
    <a:srgbClr val="C3E8FF"/>
    <a:srgbClr val="CCCCCC"/>
    <a:srgbClr val="A6A6A6"/>
    <a:srgbClr val="B7C4E3"/>
    <a:srgbClr val="4768B9"/>
    <a:srgbClr val="FFFFFF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8" autoAdjust="0"/>
    <p:restoredTop sz="93951" autoAdjust="0"/>
  </p:normalViewPr>
  <p:slideViewPr>
    <p:cSldViewPr snapToGrid="0">
      <p:cViewPr varScale="1">
        <p:scale>
          <a:sx n="72" d="100"/>
          <a:sy n="72" d="100"/>
        </p:scale>
        <p:origin x="1350" y="72"/>
      </p:cViewPr>
      <p:guideLst>
        <p:guide/>
        <p:guide orient="horz"/>
      </p:guideLst>
    </p:cSldViewPr>
  </p:slideViewPr>
  <p:outlineViewPr>
    <p:cViewPr>
      <p:scale>
        <a:sx n="33" d="100"/>
        <a:sy n="33" d="100"/>
      </p:scale>
      <p:origin x="0" y="-1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7" d="100"/>
        <a:sy n="67" d="100"/>
      </p:scale>
      <p:origin x="0" y="-242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David" panose="020E0502060401010101" pitchFamily="34" charset="-79"/>
                <a:cs typeface="David" panose="020E0502060401010101" pitchFamily="34" charset="-79"/>
              </a:defRPr>
            </a:lvl1pPr>
          </a:lstStyle>
          <a:p>
            <a:endParaRPr lang="en-US" alt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3963" y="0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David" panose="020E0502060401010101" pitchFamily="34" charset="-79"/>
                <a:cs typeface="David" panose="020E0502060401010101" pitchFamily="34" charset="-79"/>
              </a:defRPr>
            </a:lvl1pPr>
          </a:lstStyle>
          <a:p>
            <a:endParaRPr lang="en-US" altLang="en-US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70988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David" panose="020E0502060401010101" pitchFamily="34" charset="-79"/>
                <a:cs typeface="David" panose="020E0502060401010101" pitchFamily="34" charset="-79"/>
              </a:defRPr>
            </a:lvl1pPr>
          </a:lstStyle>
          <a:p>
            <a:endParaRPr lang="en-US" alt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3963" y="9170988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David" panose="020E0502060401010101" pitchFamily="34" charset="-79"/>
                <a:cs typeface="Arial" panose="020B0604020202020204" pitchFamily="34" charset="0"/>
              </a:defRPr>
            </a:lvl1pPr>
          </a:lstStyle>
          <a:p>
            <a:fld id="{E81CCF3B-F893-4E8A-8405-AAA0B807AF24}" type="slidenum">
              <a:rPr lang="he-IL" altLang="en-US"/>
              <a:pPr/>
              <a:t>‹#›</a:t>
            </a:fld>
            <a:endParaRPr lang="en-US" altLang="en-US"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88129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David" panose="020E0502060401010101" pitchFamily="34" charset="-79"/>
                <a:cs typeface="David" panose="020E0502060401010101" pitchFamily="34" charset="-79"/>
              </a:defRPr>
            </a:lvl1pPr>
          </a:lstStyle>
          <a:p>
            <a:endParaRPr lang="en-US" alt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3963" y="0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David" panose="020E0502060401010101" pitchFamily="34" charset="-79"/>
                <a:cs typeface="David" panose="020E0502060401010101" pitchFamily="34" charset="-79"/>
              </a:defRPr>
            </a:lvl1pPr>
          </a:lstStyle>
          <a:p>
            <a:endParaRPr lang="en-US" alt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8050" y="723900"/>
            <a:ext cx="4826000" cy="3619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5825" y="4584700"/>
            <a:ext cx="4870450" cy="434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70988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David" panose="020E0502060401010101" pitchFamily="34" charset="-79"/>
                <a:cs typeface="David" panose="020E0502060401010101" pitchFamily="34" charset="-79"/>
              </a:defRPr>
            </a:lvl1pPr>
          </a:lstStyle>
          <a:p>
            <a:endParaRPr lang="en-US" alt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3963" y="9170988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David" panose="020E0502060401010101" pitchFamily="34" charset="-79"/>
                <a:cs typeface="Arial" panose="020B0604020202020204" pitchFamily="34" charset="0"/>
              </a:defRPr>
            </a:lvl1pPr>
          </a:lstStyle>
          <a:p>
            <a:fld id="{9502DEA5-70F7-43D2-B5C5-DE36D4315488}" type="slidenum">
              <a:rPr lang="he-IL" altLang="en-US"/>
              <a:pPr/>
              <a:t>‹#›</a:t>
            </a:fld>
            <a:endParaRPr lang="en-US" altLang="en-US"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568738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David" panose="020E0502060401010101" pitchFamily="34" charset="-79"/>
        <a:ea typeface="+mn-ea"/>
        <a:cs typeface="David" panose="020E0502060401010101" pitchFamily="34" charset="-79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David" panose="020E0502060401010101" pitchFamily="34" charset="-79"/>
        <a:ea typeface="+mn-ea"/>
        <a:cs typeface="David" panose="020E0502060401010101" pitchFamily="34" charset="-79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David" panose="020E0502060401010101" pitchFamily="34" charset="-79"/>
        <a:ea typeface="+mn-ea"/>
        <a:cs typeface="David" panose="020E0502060401010101" pitchFamily="34" charset="-79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David" panose="020E0502060401010101" pitchFamily="34" charset="-79"/>
        <a:ea typeface="+mn-ea"/>
        <a:cs typeface="David" panose="020E0502060401010101" pitchFamily="34" charset="-79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David" panose="020E0502060401010101" pitchFamily="34" charset="-79"/>
        <a:ea typeface="+mn-ea"/>
        <a:cs typeface="David" panose="020E0502060401010101" pitchFamily="34" charset="-79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AF96F1-0738-4DA0-8674-76EBC194D4B1}" type="slidenum">
              <a:rPr lang="he-IL" altLang="en-US"/>
              <a:pPr/>
              <a:t>‹#›</a:t>
            </a:fld>
            <a:endParaRPr lang="en-US" alt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6455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FB6CA-46AD-474B-AE48-3095B4F0F2B9}" type="slidenum">
              <a:rPr lang="he-IL" altLang="en-US"/>
              <a:pPr/>
              <a:t>‹#›</a:t>
            </a:fld>
            <a:endParaRPr lang="en-US" alt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511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5F763-EA1F-43B5-B9F4-6824B04DFDA9}" type="slidenum">
              <a:rPr lang="he-IL" altLang="en-US"/>
              <a:pPr/>
              <a:t>‹#›</a:t>
            </a:fld>
            <a:endParaRPr lang="en-US" alt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680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2585E-0B29-4998-BF48-2B5C5B42AEB4}" type="slidenum">
              <a:rPr lang="he-IL" altLang="en-US"/>
              <a:pPr/>
              <a:t>‹#›</a:t>
            </a:fld>
            <a:endParaRPr lang="en-US" alt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9564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26EAD0-57BB-4A31-92D0-B3EFA3E878B1}" type="slidenum">
              <a:rPr lang="he-IL" altLang="en-US"/>
              <a:pPr/>
              <a:t>‹#›</a:t>
            </a:fld>
            <a:endParaRPr lang="en-US" alt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3335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BF2BD-E9DB-4FDE-B53A-15637AB711AF}" type="slidenum">
              <a:rPr lang="he-IL" altLang="en-US"/>
              <a:pPr/>
              <a:t>‹#›</a:t>
            </a:fld>
            <a:endParaRPr lang="en-US" alt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7974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A5EC5E-59B5-4E03-92B9-4771565A3F9D}" type="slidenum">
              <a:rPr lang="he-IL" altLang="en-US"/>
              <a:pPr/>
              <a:t>‹#›</a:t>
            </a:fld>
            <a:endParaRPr lang="en-US" alt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6069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E9642-B9BB-45F6-A03B-5B07FBD31163}" type="slidenum">
              <a:rPr lang="he-IL" altLang="en-US"/>
              <a:pPr/>
              <a:t>‹#›</a:t>
            </a:fld>
            <a:endParaRPr lang="en-US" alt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5030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F82AC-5C19-40F2-AD3F-2206B9A81C25}" type="slidenum">
              <a:rPr lang="he-IL" altLang="en-US"/>
              <a:pPr/>
              <a:t>‹#›</a:t>
            </a:fld>
            <a:endParaRPr lang="en-US" alt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5292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D6AEA3-402C-4ABA-9608-2D9F0ED38F6E}" type="slidenum">
              <a:rPr lang="he-IL" altLang="en-US"/>
              <a:pPr/>
              <a:t>‹#›</a:t>
            </a:fld>
            <a:endParaRPr lang="en-US" alt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780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D3E78-080D-44BE-9B55-76F3ABD98B76}" type="slidenum">
              <a:rPr lang="he-IL" altLang="en-US"/>
              <a:pPr/>
              <a:t>‹#›</a:t>
            </a:fld>
            <a:endParaRPr lang="en-US" alt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152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A680D21C-BF1A-4DE4-858B-E19E9CB2EBC2}" type="slidenum">
              <a:rPr lang="he-IL" altLang="en-US"/>
              <a:pPr/>
              <a:t>‹#›</a:t>
            </a:fld>
            <a:endParaRPr lang="en-US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David" panose="020E0502060401010101" pitchFamily="34" charset="-79"/>
          <a:cs typeface="David" panose="020E0502060401010101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David" panose="020E0502060401010101" pitchFamily="34" charset="-79"/>
          <a:cs typeface="David" panose="020E0502060401010101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David" panose="020E0502060401010101" pitchFamily="34" charset="-79"/>
          <a:cs typeface="David" panose="020E0502060401010101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David" panose="020E0502060401010101" pitchFamily="34" charset="-79"/>
          <a:cs typeface="David" panose="020E0502060401010101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David" panose="020E0502060401010101" pitchFamily="34" charset="-79"/>
          <a:cs typeface="David" panose="020E0502060401010101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David" panose="020E0502060401010101" pitchFamily="34" charset="-79"/>
          <a:cs typeface="David" panose="020E0502060401010101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David" panose="020E0502060401010101" pitchFamily="34" charset="-79"/>
          <a:cs typeface="David" panose="020E0502060401010101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David" panose="020E0502060401010101" pitchFamily="34" charset="-79"/>
          <a:cs typeface="David" panose="020E0502060401010101" pitchFamily="34" charset="-79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1.png"/><Relationship Id="rId13" Type="http://schemas.openxmlformats.org/officeDocument/2006/relationships/image" Target="../media/image73.png"/><Relationship Id="rId18" Type="http://schemas.openxmlformats.org/officeDocument/2006/relationships/image" Target="../media/image76.png"/><Relationship Id="rId3" Type="http://schemas.openxmlformats.org/officeDocument/2006/relationships/image" Target="../media/image70.png"/><Relationship Id="rId7" Type="http://schemas.openxmlformats.org/officeDocument/2006/relationships/image" Target="../media/image331.png"/><Relationship Id="rId12" Type="http://schemas.openxmlformats.org/officeDocument/2006/relationships/image" Target="../media/image72.png"/><Relationship Id="rId17" Type="http://schemas.openxmlformats.org/officeDocument/2006/relationships/image" Target="../media/image75.png"/><Relationship Id="rId2" Type="http://schemas.openxmlformats.org/officeDocument/2006/relationships/image" Target="../media/image361.png"/><Relationship Id="rId16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1.png"/><Relationship Id="rId11" Type="http://schemas.openxmlformats.org/officeDocument/2006/relationships/image" Target="../media/image71.png"/><Relationship Id="rId5" Type="http://schemas.openxmlformats.org/officeDocument/2006/relationships/image" Target="../media/image311.png"/><Relationship Id="rId15" Type="http://schemas.openxmlformats.org/officeDocument/2006/relationships/image" Target="../media/image351.png"/><Relationship Id="rId10" Type="http://schemas.openxmlformats.org/officeDocument/2006/relationships/image" Target="../media/image120.png"/><Relationship Id="rId19" Type="http://schemas.openxmlformats.org/officeDocument/2006/relationships/image" Target="../media/image77.png"/><Relationship Id="rId4" Type="http://schemas.openxmlformats.org/officeDocument/2006/relationships/image" Target="../media/image301.png"/><Relationship Id="rId9" Type="http://schemas.openxmlformats.org/officeDocument/2006/relationships/image" Target="../media/image112.png"/><Relationship Id="rId14" Type="http://schemas.openxmlformats.org/officeDocument/2006/relationships/image" Target="../media/image25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1.png"/><Relationship Id="rId13" Type="http://schemas.openxmlformats.org/officeDocument/2006/relationships/image" Target="../media/image330.png"/><Relationship Id="rId3" Type="http://schemas.openxmlformats.org/officeDocument/2006/relationships/image" Target="../media/image230.png"/><Relationship Id="rId7" Type="http://schemas.openxmlformats.org/officeDocument/2006/relationships/image" Target="../media/image270.png"/><Relationship Id="rId12" Type="http://schemas.openxmlformats.org/officeDocument/2006/relationships/image" Target="../media/image320.png"/><Relationship Id="rId2" Type="http://schemas.openxmlformats.org/officeDocument/2006/relationships/image" Target="../media/image220.png"/><Relationship Id="rId16" Type="http://schemas.openxmlformats.org/officeDocument/2006/relationships/image" Target="../media/image3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8.png"/><Relationship Id="rId11" Type="http://schemas.openxmlformats.org/officeDocument/2006/relationships/image" Target="../media/image310.png"/><Relationship Id="rId5" Type="http://schemas.openxmlformats.org/officeDocument/2006/relationships/image" Target="../media/image250.png"/><Relationship Id="rId15" Type="http://schemas.openxmlformats.org/officeDocument/2006/relationships/image" Target="../media/image350.png"/><Relationship Id="rId10" Type="http://schemas.openxmlformats.org/officeDocument/2006/relationships/image" Target="../media/image300.png"/><Relationship Id="rId4" Type="http://schemas.openxmlformats.org/officeDocument/2006/relationships/image" Target="../media/image240.png"/><Relationship Id="rId9" Type="http://schemas.openxmlformats.org/officeDocument/2006/relationships/image" Target="../media/image290.png"/><Relationship Id="rId14" Type="http://schemas.openxmlformats.org/officeDocument/2006/relationships/image" Target="../media/image3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6.png"/><Relationship Id="rId5" Type="http://schemas.openxmlformats.org/officeDocument/2006/relationships/image" Target="../media/image27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3" Type="http://schemas.openxmlformats.org/officeDocument/2006/relationships/image" Target="../media/image450.png"/><Relationship Id="rId7" Type="http://schemas.openxmlformats.org/officeDocument/2006/relationships/image" Target="../media/image480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0.png"/><Relationship Id="rId13" Type="http://schemas.openxmlformats.org/officeDocument/2006/relationships/image" Target="../media/image600.png"/><Relationship Id="rId3" Type="http://schemas.openxmlformats.org/officeDocument/2006/relationships/image" Target="../media/image500.png"/><Relationship Id="rId7" Type="http://schemas.openxmlformats.org/officeDocument/2006/relationships/image" Target="../media/image540.png"/><Relationship Id="rId12" Type="http://schemas.openxmlformats.org/officeDocument/2006/relationships/image" Target="../media/image590.png"/><Relationship Id="rId2" Type="http://schemas.openxmlformats.org/officeDocument/2006/relationships/image" Target="../media/image4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0.png"/><Relationship Id="rId11" Type="http://schemas.openxmlformats.org/officeDocument/2006/relationships/image" Target="../media/image580.png"/><Relationship Id="rId5" Type="http://schemas.openxmlformats.org/officeDocument/2006/relationships/image" Target="../media/image520.png"/><Relationship Id="rId10" Type="http://schemas.openxmlformats.org/officeDocument/2006/relationships/image" Target="../media/image570.png"/><Relationship Id="rId4" Type="http://schemas.openxmlformats.org/officeDocument/2006/relationships/image" Target="../media/image510.png"/><Relationship Id="rId9" Type="http://schemas.openxmlformats.org/officeDocument/2006/relationships/image" Target="../media/image560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2.png"/><Relationship Id="rId8" Type="http://schemas.openxmlformats.org/officeDocument/2006/relationships/image" Target="../media/image570.png"/><Relationship Id="rId12" Type="http://schemas.openxmlformats.org/officeDocument/2006/relationships/image" Target="../media/image181.png"/><Relationship Id="rId7" Type="http://schemas.openxmlformats.org/officeDocument/2006/relationships/image" Target="../media/image650.pn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0.png"/><Relationship Id="rId11" Type="http://schemas.openxmlformats.org/officeDocument/2006/relationships/image" Target="../media/image600.png"/><Relationship Id="rId5" Type="http://schemas.openxmlformats.org/officeDocument/2006/relationships/image" Target="../media/image540.png"/><Relationship Id="rId10" Type="http://schemas.openxmlformats.org/officeDocument/2006/relationships/image" Target="../media/image590.png"/><Relationship Id="rId9" Type="http://schemas.openxmlformats.org/officeDocument/2006/relationships/image" Target="../media/image58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0.png"/><Relationship Id="rId3" Type="http://schemas.openxmlformats.org/officeDocument/2006/relationships/image" Target="../media/image78.png"/><Relationship Id="rId7" Type="http://schemas.openxmlformats.org/officeDocument/2006/relationships/image" Target="../media/image880.png"/><Relationship Id="rId12" Type="http://schemas.openxmlformats.org/officeDocument/2006/relationships/image" Target="../media/image93.png"/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0.png"/><Relationship Id="rId11" Type="http://schemas.openxmlformats.org/officeDocument/2006/relationships/image" Target="../media/image920.png"/><Relationship Id="rId5" Type="http://schemas.openxmlformats.org/officeDocument/2006/relationships/image" Target="../media/image860.png"/><Relationship Id="rId10" Type="http://schemas.openxmlformats.org/officeDocument/2006/relationships/image" Target="../media/image910.png"/><Relationship Id="rId4" Type="http://schemas.openxmlformats.org/officeDocument/2006/relationships/image" Target="../media/image850.png"/><Relationship Id="rId9" Type="http://schemas.openxmlformats.org/officeDocument/2006/relationships/image" Target="../media/image900.png"/></Relationships>
</file>

<file path=ppt/slides/_rels/slide18.xml.rels><?xml version="1.0" encoding="UTF-8" standalone="yes"?>
<Relationships xmlns="http://schemas.openxmlformats.org/package/2006/relationships"><Relationship Id="rId63" Type="http://schemas.openxmlformats.org/officeDocument/2006/relationships/image" Target="../media/image260.png"/><Relationship Id="rId68" Type="http://schemas.openxmlformats.org/officeDocument/2006/relationships/image" Target="../media/image265.png"/><Relationship Id="rId76" Type="http://schemas.openxmlformats.org/officeDocument/2006/relationships/image" Target="../media/image610.png"/><Relationship Id="rId67" Type="http://schemas.openxmlformats.org/officeDocument/2006/relationships/image" Target="../media/image264.png"/><Relationship Id="rId75" Type="http://schemas.openxmlformats.org/officeDocument/2006/relationships/image" Target="../media/image279.png"/><Relationship Id="rId62" Type="http://schemas.openxmlformats.org/officeDocument/2006/relationships/image" Target="../media/image259.png"/><Relationship Id="rId70" Type="http://schemas.openxmlformats.org/officeDocument/2006/relationships/image" Target="../media/image267.png"/><Relationship Id="rId1" Type="http://schemas.openxmlformats.org/officeDocument/2006/relationships/slideLayout" Target="../slideLayouts/slideLayout7.xml"/><Relationship Id="rId66" Type="http://schemas.openxmlformats.org/officeDocument/2006/relationships/image" Target="../media/image263.png"/><Relationship Id="rId79" Type="http://schemas.openxmlformats.org/officeDocument/2006/relationships/image" Target="../media/image701.png"/><Relationship Id="rId61" Type="http://schemas.openxmlformats.org/officeDocument/2006/relationships/image" Target="../media/image258.png"/><Relationship Id="rId60" Type="http://schemas.openxmlformats.org/officeDocument/2006/relationships/image" Target="../media/image257.png"/><Relationship Id="rId65" Type="http://schemas.openxmlformats.org/officeDocument/2006/relationships/image" Target="../media/image262.png"/><Relationship Id="rId78" Type="http://schemas.openxmlformats.org/officeDocument/2006/relationships/image" Target="../media/image691.png"/><Relationship Id="rId64" Type="http://schemas.openxmlformats.org/officeDocument/2006/relationships/image" Target="../media/image261.png"/><Relationship Id="rId69" Type="http://schemas.openxmlformats.org/officeDocument/2006/relationships/image" Target="../media/image266.png"/><Relationship Id="rId77" Type="http://schemas.openxmlformats.org/officeDocument/2006/relationships/image" Target="../media/image28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95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5" Type="http://schemas.openxmlformats.org/officeDocument/2006/relationships/image" Target="../media/image92.png"/><Relationship Id="rId4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0.png"/><Relationship Id="rId13" Type="http://schemas.openxmlformats.org/officeDocument/2006/relationships/image" Target="../media/image970.png"/><Relationship Id="rId3" Type="http://schemas.openxmlformats.org/officeDocument/2006/relationships/image" Target="../media/image700.png"/><Relationship Id="rId7" Type="http://schemas.openxmlformats.org/officeDocument/2006/relationships/image" Target="../media/image770.png"/><Relationship Id="rId12" Type="http://schemas.openxmlformats.org/officeDocument/2006/relationships/image" Target="../media/image960.png"/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0.png"/><Relationship Id="rId11" Type="http://schemas.openxmlformats.org/officeDocument/2006/relationships/image" Target="../media/image950.png"/><Relationship Id="rId5" Type="http://schemas.openxmlformats.org/officeDocument/2006/relationships/image" Target="../media/image720.png"/><Relationship Id="rId10" Type="http://schemas.openxmlformats.org/officeDocument/2006/relationships/image" Target="../media/image940.png"/><Relationship Id="rId4" Type="http://schemas.openxmlformats.org/officeDocument/2006/relationships/image" Target="../media/image710.png"/><Relationship Id="rId9" Type="http://schemas.openxmlformats.org/officeDocument/2006/relationships/image" Target="../media/image79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3" Type="http://schemas.openxmlformats.org/officeDocument/2006/relationships/image" Target="../media/image99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2" Type="http://schemas.openxmlformats.org/officeDocument/2006/relationships/image" Target="../media/image980.png"/><Relationship Id="rId16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970.png"/><Relationship Id="rId15" Type="http://schemas.openxmlformats.org/officeDocument/2006/relationships/image" Target="../media/image110.png"/><Relationship Id="rId10" Type="http://schemas.openxmlformats.org/officeDocument/2006/relationships/image" Target="../media/image105.png"/><Relationship Id="rId4" Type="http://schemas.openxmlformats.org/officeDocument/2006/relationships/image" Target="../media/image100.png"/><Relationship Id="rId9" Type="http://schemas.openxmlformats.org/officeDocument/2006/relationships/image" Target="../media/image104.png"/><Relationship Id="rId14" Type="http://schemas.openxmlformats.org/officeDocument/2006/relationships/image" Target="../media/image109.png"/></Relationships>
</file>

<file path=ppt/slides/_rels/slide23.xml.rels><?xml version="1.0" encoding="UTF-8" standalone="yes"?>
<Relationships xmlns="http://schemas.openxmlformats.org/package/2006/relationships"><Relationship Id="rId39" Type="http://schemas.openxmlformats.org/officeDocument/2006/relationships/image" Target="../media/image135.png"/><Relationship Id="rId51" Type="http://schemas.openxmlformats.org/officeDocument/2006/relationships/image" Target="../media/image164.png"/><Relationship Id="rId42" Type="http://schemas.openxmlformats.org/officeDocument/2006/relationships/image" Target="../media/image139.png"/><Relationship Id="rId47" Type="http://schemas.openxmlformats.org/officeDocument/2006/relationships/image" Target="../media/image153.png"/><Relationship Id="rId50" Type="http://schemas.openxmlformats.org/officeDocument/2006/relationships/image" Target="../media/image163.png"/><Relationship Id="rId38" Type="http://schemas.openxmlformats.org/officeDocument/2006/relationships/image" Target="../media/image134.png"/><Relationship Id="rId46" Type="http://schemas.openxmlformats.org/officeDocument/2006/relationships/image" Target="../media/image143.png"/><Relationship Id="rId41" Type="http://schemas.openxmlformats.org/officeDocument/2006/relationships/image" Target="../media/image138.png"/><Relationship Id="rId1" Type="http://schemas.openxmlformats.org/officeDocument/2006/relationships/slideLayout" Target="../slideLayouts/slideLayout7.xml"/><Relationship Id="rId37" Type="http://schemas.openxmlformats.org/officeDocument/2006/relationships/image" Target="../media/image133.png"/><Relationship Id="rId40" Type="http://schemas.openxmlformats.org/officeDocument/2006/relationships/image" Target="../media/image136.png"/><Relationship Id="rId45" Type="http://schemas.openxmlformats.org/officeDocument/2006/relationships/image" Target="../media/image142.png"/><Relationship Id="rId49" Type="http://schemas.openxmlformats.org/officeDocument/2006/relationships/image" Target="../media/image162.png"/><Relationship Id="rId44" Type="http://schemas.openxmlformats.org/officeDocument/2006/relationships/image" Target="../media/image141.png"/><Relationship Id="rId43" Type="http://schemas.openxmlformats.org/officeDocument/2006/relationships/image" Target="../media/image140.png"/><Relationship Id="rId48" Type="http://schemas.openxmlformats.org/officeDocument/2006/relationships/image" Target="../media/image154.png"/></Relationships>
</file>

<file path=ppt/slides/_rels/slide24.xml.rels><?xml version="1.0" encoding="UTF-8" standalone="yes"?>
<Relationships xmlns="http://schemas.openxmlformats.org/package/2006/relationships"><Relationship Id="rId39" Type="http://schemas.openxmlformats.org/officeDocument/2006/relationships/image" Target="../media/image173.png"/><Relationship Id="rId26" Type="http://schemas.openxmlformats.org/officeDocument/2006/relationships/image" Target="../media/image138.png"/><Relationship Id="rId21" Type="http://schemas.openxmlformats.org/officeDocument/2006/relationships/image" Target="../media/image167.png"/><Relationship Id="rId34" Type="http://schemas.openxmlformats.org/officeDocument/2006/relationships/image" Target="../media/image154.png"/><Relationship Id="rId42" Type="http://schemas.openxmlformats.org/officeDocument/2006/relationships/image" Target="../media/image176.png"/><Relationship Id="rId25" Type="http://schemas.openxmlformats.org/officeDocument/2006/relationships/image" Target="../media/image136.png"/><Relationship Id="rId33" Type="http://schemas.openxmlformats.org/officeDocument/2006/relationships/image" Target="../media/image164.png"/><Relationship Id="rId20" Type="http://schemas.openxmlformats.org/officeDocument/2006/relationships/image" Target="../media/image166.png"/><Relationship Id="rId29" Type="http://schemas.openxmlformats.org/officeDocument/2006/relationships/image" Target="../media/image143.png"/><Relationship Id="rId41" Type="http://schemas.openxmlformats.org/officeDocument/2006/relationships/image" Target="../media/image175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135.png"/><Relationship Id="rId32" Type="http://schemas.openxmlformats.org/officeDocument/2006/relationships/image" Target="../media/image163.png"/><Relationship Id="rId40" Type="http://schemas.openxmlformats.org/officeDocument/2006/relationships/image" Target="../media/image174.png"/><Relationship Id="rId23" Type="http://schemas.openxmlformats.org/officeDocument/2006/relationships/image" Target="../media/image134.png"/><Relationship Id="rId28" Type="http://schemas.openxmlformats.org/officeDocument/2006/relationships/image" Target="../media/image142.png"/><Relationship Id="rId31" Type="http://schemas.openxmlformats.org/officeDocument/2006/relationships/image" Target="../media/image162.png"/><Relationship Id="rId44" Type="http://schemas.openxmlformats.org/officeDocument/2006/relationships/image" Target="../media/image178.png"/><Relationship Id="rId22" Type="http://schemas.openxmlformats.org/officeDocument/2006/relationships/image" Target="../media/image133.png"/><Relationship Id="rId27" Type="http://schemas.openxmlformats.org/officeDocument/2006/relationships/image" Target="../media/image141.png"/><Relationship Id="rId30" Type="http://schemas.openxmlformats.org/officeDocument/2006/relationships/image" Target="../media/image153.png"/><Relationship Id="rId43" Type="http://schemas.openxmlformats.org/officeDocument/2006/relationships/image" Target="../media/image17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1410.png"/><Relationship Id="rId7" Type="http://schemas.openxmlformats.org/officeDocument/2006/relationships/image" Target="../media/image18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4" Type="http://schemas.openxmlformats.org/officeDocument/2006/relationships/image" Target="../media/image156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9.jpe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34" Type="http://schemas.openxmlformats.org/officeDocument/2006/relationships/image" Target="../media/image41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33" Type="http://schemas.openxmlformats.org/officeDocument/2006/relationships/image" Target="../media/image40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32" Type="http://schemas.openxmlformats.org/officeDocument/2006/relationships/image" Target="../media/image39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31" Type="http://schemas.openxmlformats.org/officeDocument/2006/relationships/image" Target="../media/image38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Relationship Id="rId27" Type="http://schemas.openxmlformats.org/officeDocument/2006/relationships/image" Target="../media/image34.png"/><Relationship Id="rId30" Type="http://schemas.openxmlformats.org/officeDocument/2006/relationships/image" Target="../media/image33.png"/><Relationship Id="rId35" Type="http://schemas.openxmlformats.org/officeDocument/2006/relationships/image" Target="../media/image42.png"/><Relationship Id="rId8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26" Type="http://schemas.openxmlformats.org/officeDocument/2006/relationships/image" Target="../media/image59.png"/><Relationship Id="rId39" Type="http://schemas.openxmlformats.org/officeDocument/2006/relationships/image" Target="../media/image331.png"/><Relationship Id="rId21" Type="http://schemas.openxmlformats.org/officeDocument/2006/relationships/image" Target="../media/image54.png"/><Relationship Id="rId34" Type="http://schemas.openxmlformats.org/officeDocument/2006/relationships/image" Target="../media/image67.png"/><Relationship Id="rId42" Type="http://schemas.openxmlformats.org/officeDocument/2006/relationships/image" Target="../media/image69.png"/><Relationship Id="rId7" Type="http://schemas.openxmlformats.org/officeDocument/2006/relationships/image" Target="../media/image410.png"/><Relationship Id="rId2" Type="http://schemas.openxmlformats.org/officeDocument/2006/relationships/image" Target="../media/image361.png"/><Relationship Id="rId16" Type="http://schemas.openxmlformats.org/officeDocument/2006/relationships/image" Target="../media/image50.png"/><Relationship Id="rId20" Type="http://schemas.openxmlformats.org/officeDocument/2006/relationships/image" Target="../media/image53.png"/><Relationship Id="rId29" Type="http://schemas.openxmlformats.org/officeDocument/2006/relationships/image" Target="../media/image62.png"/><Relationship Id="rId41" Type="http://schemas.openxmlformats.org/officeDocument/2006/relationships/image" Target="../media/image3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0.png"/><Relationship Id="rId11" Type="http://schemas.openxmlformats.org/officeDocument/2006/relationships/image" Target="../media/image45.png"/><Relationship Id="rId24" Type="http://schemas.openxmlformats.org/officeDocument/2006/relationships/image" Target="../media/image57.png"/><Relationship Id="rId32" Type="http://schemas.openxmlformats.org/officeDocument/2006/relationships/image" Target="../media/image65.png"/><Relationship Id="rId37" Type="http://schemas.openxmlformats.org/officeDocument/2006/relationships/image" Target="../media/image311.png"/><Relationship Id="rId40" Type="http://schemas.openxmlformats.org/officeDocument/2006/relationships/image" Target="../media/image341.png"/><Relationship Id="rId5" Type="http://schemas.openxmlformats.org/officeDocument/2006/relationships/image" Target="../media/image390.png"/><Relationship Id="rId15" Type="http://schemas.openxmlformats.org/officeDocument/2006/relationships/image" Target="../media/image49.png"/><Relationship Id="rId23" Type="http://schemas.openxmlformats.org/officeDocument/2006/relationships/image" Target="../media/image56.png"/><Relationship Id="rId28" Type="http://schemas.openxmlformats.org/officeDocument/2006/relationships/image" Target="../media/image61.png"/><Relationship Id="rId36" Type="http://schemas.openxmlformats.org/officeDocument/2006/relationships/image" Target="../media/image301.png"/><Relationship Id="rId10" Type="http://schemas.openxmlformats.org/officeDocument/2006/relationships/image" Target="../media/image44.png"/><Relationship Id="rId31" Type="http://schemas.openxmlformats.org/officeDocument/2006/relationships/image" Target="../media/image64.png"/><Relationship Id="rId4" Type="http://schemas.openxmlformats.org/officeDocument/2006/relationships/image" Target="../media/image380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Relationship Id="rId22" Type="http://schemas.openxmlformats.org/officeDocument/2006/relationships/image" Target="../media/image55.png"/><Relationship Id="rId27" Type="http://schemas.openxmlformats.org/officeDocument/2006/relationships/image" Target="../media/image60.png"/><Relationship Id="rId30" Type="http://schemas.openxmlformats.org/officeDocument/2006/relationships/image" Target="../media/image63.png"/><Relationship Id="rId35" Type="http://schemas.openxmlformats.org/officeDocument/2006/relationships/image" Target="../media/image68.png"/><Relationship Id="rId8" Type="http://schemas.openxmlformats.org/officeDocument/2006/relationships/image" Target="../media/image420.png"/><Relationship Id="rId3" Type="http://schemas.openxmlformats.org/officeDocument/2006/relationships/image" Target="../media/image370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5" Type="http://schemas.openxmlformats.org/officeDocument/2006/relationships/image" Target="../media/image58.png"/><Relationship Id="rId33" Type="http://schemas.openxmlformats.org/officeDocument/2006/relationships/image" Target="../media/image66.png"/><Relationship Id="rId38" Type="http://schemas.openxmlformats.org/officeDocument/2006/relationships/image" Target="../media/image3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8546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4693464" y="5533738"/>
                <a:ext cx="48763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464" y="5533738"/>
                <a:ext cx="487633" cy="46166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4535983" y="2639286"/>
                <a:ext cx="5645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983" y="2639286"/>
                <a:ext cx="564514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4593958" y="4789966"/>
                <a:ext cx="56399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958" y="4789966"/>
                <a:ext cx="563998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3396650" y="4789966"/>
                <a:ext cx="56399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6650" y="4789966"/>
                <a:ext cx="563998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2797996" y="4789966"/>
                <a:ext cx="56399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7996" y="4789966"/>
                <a:ext cx="563998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3995304" y="4789966"/>
                <a:ext cx="56399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304" y="4789966"/>
                <a:ext cx="563998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5192611" y="4789966"/>
                <a:ext cx="56399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2611" y="4789966"/>
                <a:ext cx="563998" cy="461665"/>
              </a:xfrm>
              <a:prstGeom prst="rect">
                <a:avLst/>
              </a:prstGeom>
              <a:blipFill rotWithShape="0">
                <a:blip r:embed="rId8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/>
          <p:nvPr/>
        </p:nvCxnSpPr>
        <p:spPr bwMode="auto">
          <a:xfrm>
            <a:off x="2728806" y="4800975"/>
            <a:ext cx="4395411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1426E791-F5E3-4703-81F2-8BECE94CF744}"/>
                  </a:ext>
                </a:extLst>
              </p:cNvPr>
              <p:cNvSpPr/>
              <p:nvPr/>
            </p:nvSpPr>
            <p:spPr>
              <a:xfrm>
                <a:off x="2322558" y="2705179"/>
                <a:ext cx="32517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426E791-F5E3-4703-81F2-8BECE94CF7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558" y="2705179"/>
                <a:ext cx="325178" cy="400110"/>
              </a:xfrm>
              <a:prstGeom prst="rect">
                <a:avLst/>
              </a:prstGeom>
              <a:blipFill rotWithShape="0">
                <a:blip r:embed="rId9"/>
                <a:stretch>
                  <a:fillRect l="-9434" r="-9434" b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2803921" y="2639286"/>
                <a:ext cx="5645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921" y="2639286"/>
                <a:ext cx="564514" cy="461665"/>
              </a:xfrm>
              <a:prstGeom prst="rect">
                <a:avLst/>
              </a:prstGeom>
              <a:blipFill rotWithShape="0">
                <a:blip r:embed="rId10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5113338" y="2639286"/>
                <a:ext cx="5645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3338" y="2639286"/>
                <a:ext cx="564514" cy="461665"/>
              </a:xfrm>
              <a:prstGeom prst="rect">
                <a:avLst/>
              </a:prstGeom>
              <a:blipFill rotWithShape="0">
                <a:blip r:embed="rId11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3381275" y="2639286"/>
                <a:ext cx="5645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1275" y="2639286"/>
                <a:ext cx="564514" cy="461665"/>
              </a:xfrm>
              <a:prstGeom prst="rect">
                <a:avLst/>
              </a:prstGeom>
              <a:blipFill rotWithShape="0">
                <a:blip r:embed="rId12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3958629" y="2639286"/>
                <a:ext cx="5645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8629" y="2639286"/>
                <a:ext cx="564514" cy="461665"/>
              </a:xfrm>
              <a:prstGeom prst="rect">
                <a:avLst/>
              </a:prstGeom>
              <a:blipFill rotWithShape="0">
                <a:blip r:embed="rId1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5948643" y="2664368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8643" y="2664368"/>
                <a:ext cx="524503" cy="46166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/>
          <p:cNvSpPr txBox="1"/>
          <p:nvPr/>
        </p:nvSpPr>
        <p:spPr>
          <a:xfrm>
            <a:off x="7319318" y="2675728"/>
            <a:ext cx="1203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</a:rPr>
              <a:t>Interim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124217" y="3158513"/>
            <a:ext cx="1877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Comprehensive state space</a:t>
            </a:r>
          </a:p>
        </p:txBody>
      </p:sp>
      <p:sp>
        <p:nvSpPr>
          <p:cNvPr id="3" name="Oval 2"/>
          <p:cNvSpPr/>
          <p:nvPr/>
        </p:nvSpPr>
        <p:spPr>
          <a:xfrm>
            <a:off x="2795250" y="4876342"/>
            <a:ext cx="1172087" cy="468775"/>
          </a:xfrm>
          <a:prstGeom prst="ellipse">
            <a:avLst/>
          </a:prstGeom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2000" i="1">
              <a:solidFill>
                <a:srgbClr val="C00000"/>
              </a:solidFill>
              <a:latin typeface="Cambria Math" panose="02040503050406030204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4041183" y="4856888"/>
            <a:ext cx="1105682" cy="468775"/>
          </a:xfrm>
          <a:prstGeom prst="ellipse">
            <a:avLst/>
          </a:prstGeom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2000" i="1">
              <a:solidFill>
                <a:srgbClr val="C00000"/>
              </a:solidFill>
              <a:latin typeface="Cambria Math" panose="020405030504060302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525A9CC-AB2E-4C26-96D5-403E1FC775EA}"/>
              </a:ext>
            </a:extLst>
          </p:cNvPr>
          <p:cNvSpPr txBox="1"/>
          <p:nvPr/>
        </p:nvSpPr>
        <p:spPr>
          <a:xfrm>
            <a:off x="1440142" y="1870080"/>
            <a:ext cx="6573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Preference on events - </a:t>
            </a:r>
            <a:r>
              <a:rPr lang="en-US" sz="3200" dirty="0">
                <a:solidFill>
                  <a:srgbClr val="C00000"/>
                </a:solidFill>
              </a:rPr>
              <a:t>desirability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6101043" y="4830754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1043" y="4830754"/>
                <a:ext cx="524503" cy="46166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AutoShape 22">
                <a:extLst>
                  <a:ext uri="{FF2B5EF4-FFF2-40B4-BE49-F238E27FC236}">
                    <a16:creationId xmlns:a16="http://schemas.microsoft.com/office/drawing/2014/main" id="{0851B773-19B2-454D-B80D-6F6740A530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2157" y="1202980"/>
                <a:ext cx="4097359" cy="891634"/>
              </a:xfrm>
              <a:prstGeom prst="wedgeRoundRectCallout">
                <a:avLst>
                  <a:gd name="adj1" fmla="val 108507"/>
                  <a:gd name="adj2" fmla="val 140959"/>
                  <a:gd name="adj3" fmla="val 16667"/>
                </a:avLst>
              </a:prstGeom>
              <a:solidFill>
                <a:srgbClr val="FFFFCC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127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 sz="2000" dirty="0"/>
                  <a:t>We say that the </a:t>
                </a:r>
                <a:r>
                  <a:rPr lang="en-US" sz="2000" i="1" dirty="0"/>
                  <a:t>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dirty="0"/>
                  <a:t> is preferred to the </a:t>
                </a:r>
                <a:r>
                  <a:rPr lang="en-US" sz="2000" i="1" dirty="0"/>
                  <a:t>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000" b="1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i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1" name="AutoShape 22">
                <a:extLst>
                  <a:ext uri="{FF2B5EF4-FFF2-40B4-BE49-F238E27FC236}">
                    <a16:creationId xmlns:a16="http://schemas.microsoft.com/office/drawing/2014/main" xmlns="" id="{0851B773-19B2-454D-B80D-6F6740A530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2157" y="1202980"/>
                <a:ext cx="4097359" cy="891634"/>
              </a:xfrm>
              <a:prstGeom prst="wedgeRoundRectCallout">
                <a:avLst>
                  <a:gd name="adj1" fmla="val 108507"/>
                  <a:gd name="adj2" fmla="val 140959"/>
                  <a:gd name="adj3" fmla="val 16667"/>
                </a:avLst>
              </a:prstGeom>
              <a:blipFill rotWithShape="0">
                <a:blip r:embed="rId16"/>
                <a:stretch>
                  <a:fillRect/>
                </a:stretch>
              </a:blip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127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3141514" y="5303376"/>
                <a:ext cx="5645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1514" y="5303376"/>
                <a:ext cx="564514" cy="461665"/>
              </a:xfrm>
              <a:prstGeom prst="rect">
                <a:avLst/>
              </a:prstGeom>
              <a:blipFill rotWithShape="0">
                <a:blip r:embed="rId17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4109925" y="5311095"/>
                <a:ext cx="5645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925" y="5311095"/>
                <a:ext cx="564514" cy="461665"/>
              </a:xfrm>
              <a:prstGeom prst="rect">
                <a:avLst/>
              </a:prstGeom>
              <a:blipFill rotWithShape="0">
                <a:blip r:embed="rId18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AutoShape 22">
                <a:extLst>
                  <a:ext uri="{FF2B5EF4-FFF2-40B4-BE49-F238E27FC236}">
                    <a16:creationId xmlns:a16="http://schemas.microsoft.com/office/drawing/2014/main" id="{0851B773-19B2-454D-B80D-6F6740A530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8734" y="5368401"/>
                <a:ext cx="4323435" cy="1265588"/>
              </a:xfrm>
              <a:prstGeom prst="wedgeRoundRectCallout">
                <a:avLst>
                  <a:gd name="adj1" fmla="val 26882"/>
                  <a:gd name="adj2" fmla="val -171033"/>
                  <a:gd name="adj3" fmla="val 16667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127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 sz="2000" dirty="0"/>
                  <a:t>How do we say in a comprehensive state space that consequence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dirty="0"/>
                  <a:t> is preferred to consequence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000" dirty="0"/>
                  <a:t> ?</a:t>
                </a:r>
                <a:br>
                  <a:rPr lang="en-US" sz="2000" dirty="0"/>
                </a:br>
                <a:endParaRPr lang="en-US" sz="2000" i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0" name="AutoShape 22">
                <a:extLst>
                  <a:ext uri="{FF2B5EF4-FFF2-40B4-BE49-F238E27FC236}">
                    <a16:creationId xmlns:a16="http://schemas.microsoft.com/office/drawing/2014/main" xmlns="" id="{0851B773-19B2-454D-B80D-6F6740A530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8734" y="5368401"/>
                <a:ext cx="4323435" cy="1265588"/>
              </a:xfrm>
              <a:prstGeom prst="wedgeRoundRectCallout">
                <a:avLst>
                  <a:gd name="adj1" fmla="val 26882"/>
                  <a:gd name="adj2" fmla="val -171033"/>
                  <a:gd name="adj3" fmla="val 16667"/>
                </a:avLst>
              </a:prstGeom>
              <a:blipFill rotWithShape="0">
                <a:blip r:embed="rId19"/>
                <a:stretch>
                  <a:fillRect/>
                </a:stretch>
              </a:blip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127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44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3" grpId="0" animBg="1"/>
      <p:bldP spid="44" grpId="0"/>
      <p:bldP spid="47" grpId="0"/>
      <p:bldP spid="41" grpId="0" animBg="1"/>
      <p:bldP spid="41" grpId="1" animBg="1"/>
      <p:bldP spid="54" grpId="0"/>
      <p:bldP spid="55" grpId="0"/>
      <p:bldP spid="30" grpId="0" animBg="1"/>
      <p:bldP spid="3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68381" y="710624"/>
            <a:ext cx="5031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- A state space and a </a:t>
            </a:r>
            <a:r>
              <a:rPr lang="en-US" sz="2000" dirty="0">
                <a:sym typeface="Symbol" panose="05050102010706020507" pitchFamily="18" charset="2"/>
              </a:rPr>
              <a:t>-</a:t>
            </a:r>
            <a:r>
              <a:rPr lang="en-US" sz="2000" dirty="0"/>
              <a:t>algebra of </a:t>
            </a:r>
            <a:r>
              <a:rPr lang="en-US" sz="2000" dirty="0">
                <a:solidFill>
                  <a:schemeClr val="accent2"/>
                </a:solidFill>
              </a:rPr>
              <a:t>events</a:t>
            </a:r>
          </a:p>
        </p:txBody>
      </p:sp>
      <p:sp>
        <p:nvSpPr>
          <p:cNvPr id="7" name="Rectangle 6"/>
          <p:cNvSpPr/>
          <p:nvPr/>
        </p:nvSpPr>
        <p:spPr>
          <a:xfrm>
            <a:off x="2768381" y="3371133"/>
            <a:ext cx="25252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-</a:t>
            </a:r>
            <a:r>
              <a:rPr lang="en-US" sz="2000" i="1" dirty="0">
                <a:solidFill>
                  <a:srgbClr val="7030A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Desirability</a:t>
            </a:r>
            <a:r>
              <a:rPr lang="en-US" sz="2000" dirty="0"/>
              <a:t> relation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2768381" y="1622177"/>
            <a:ext cx="22129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- A measurable act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768381" y="2118648"/>
                <a:ext cx="424988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i="1" dirty="0"/>
                  <a:t>- </a:t>
                </a:r>
                <a:r>
                  <a:rPr lang="en-US" sz="2000" dirty="0"/>
                  <a:t>The event that the consequence is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381" y="2118648"/>
                <a:ext cx="4249881" cy="400110"/>
              </a:xfrm>
              <a:prstGeom prst="rect">
                <a:avLst/>
              </a:prstGeom>
              <a:blipFill>
                <a:blip r:embed="rId2"/>
                <a:stretch>
                  <a:fillRect l="-1435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93469" y="710624"/>
                <a:ext cx="91069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2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l-GR" sz="2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𝜴</m:t>
                      </m:r>
                      <m:r>
                        <a:rPr lang="el-GR" sz="20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𝚺</m:t>
                      </m:r>
                      <m:r>
                        <a:rPr lang="en-US" sz="2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69" y="710624"/>
                <a:ext cx="910699" cy="400110"/>
              </a:xfrm>
              <a:prstGeom prst="rect">
                <a:avLst/>
              </a:prstGeom>
              <a:blipFill>
                <a:blip r:embed="rId3"/>
                <a:stretch>
                  <a:fillRect l="-3333" b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843346" y="1622177"/>
                <a:ext cx="116551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l-GR" sz="2000" dirty="0"/>
                  <a:t> </a:t>
                </a:r>
                <a14:m>
                  <m:oMath xmlns:m="http://schemas.openxmlformats.org/officeDocument/2006/math">
                    <m:r>
                      <a:rPr lang="el-GR" sz="2000" i="1">
                        <a:latin typeface="Cambria Math"/>
                      </a:rPr>
                      <m:t>𝜴</m:t>
                    </m:r>
                    <m:r>
                      <a:rPr 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0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endParaRPr lang="en-US" sz="2000" i="1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346" y="1622177"/>
                <a:ext cx="1165512" cy="400110"/>
              </a:xfrm>
              <a:prstGeom prst="rect">
                <a:avLst/>
              </a:prstGeom>
              <a:blipFill>
                <a:blip r:embed="rId4"/>
                <a:stretch>
                  <a:fillRect l="-2083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843346" y="2111659"/>
                <a:ext cx="1480726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346" y="2111659"/>
                <a:ext cx="1480726" cy="407099"/>
              </a:xfrm>
              <a:prstGeom prst="rect">
                <a:avLst/>
              </a:prstGeom>
              <a:blipFill>
                <a:blip r:embed="rId5"/>
                <a:stretch>
                  <a:fillRect b="-17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815640" y="3371133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 rot="5400000">
            <a:off x="7240613" y="3051629"/>
            <a:ext cx="2836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Formalities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724148B-EADB-4DF4-9794-457063AF546D}"/>
                  </a:ext>
                </a:extLst>
              </p:cNvPr>
              <p:cNvSpPr/>
              <p:nvPr/>
            </p:nvSpPr>
            <p:spPr>
              <a:xfrm>
                <a:off x="843346" y="1161911"/>
                <a:ext cx="188590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𝒞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724148B-EADB-4DF4-9794-457063AF54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346" y="1161911"/>
                <a:ext cx="1885901" cy="400110"/>
              </a:xfrm>
              <a:prstGeom prst="rect">
                <a:avLst/>
              </a:prstGeom>
              <a:blipFill>
                <a:blip r:embed="rId6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731306C-D49C-4F25-B3E3-6003F388C94B}"/>
                  </a:ext>
                </a:extLst>
              </p:cNvPr>
              <p:cNvSpPr/>
              <p:nvPr/>
            </p:nvSpPr>
            <p:spPr>
              <a:xfrm>
                <a:off x="2768381" y="1161911"/>
                <a:ext cx="265630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i="1" dirty="0"/>
                  <a:t>- </a:t>
                </a:r>
                <a:r>
                  <a:rPr lang="en-US" sz="2000" dirty="0">
                    <a:solidFill>
                      <a:schemeClr val="accent1">
                        <a:lumMod val="50000"/>
                      </a:schemeClr>
                    </a:solidFill>
                  </a:rPr>
                  <a:t>Consequences</a:t>
                </a:r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731306C-D49C-4F25-B3E3-6003F388C9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381" y="1161911"/>
                <a:ext cx="2656305" cy="400110"/>
              </a:xfrm>
              <a:prstGeom prst="rect">
                <a:avLst/>
              </a:prstGeom>
              <a:blipFill>
                <a:blip r:embed="rId7"/>
                <a:stretch>
                  <a:fillRect l="-2294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1322553-7B88-487B-983B-C0111C0F487A}"/>
                  </a:ext>
                </a:extLst>
              </p:cNvPr>
              <p:cNvSpPr/>
              <p:nvPr/>
            </p:nvSpPr>
            <p:spPr>
              <a:xfrm>
                <a:off x="881168" y="3811936"/>
                <a:ext cx="84420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i="1" dirty="0">
                    <a:solidFill>
                      <a:schemeClr val="accent2"/>
                    </a:solidFill>
                    <a:ea typeface="Cambria Math" panose="02040503050406030204" pitchFamily="18" charset="0"/>
                  </a:rPr>
                  <a:t>E</a:t>
                </a:r>
                <a:r>
                  <a:rPr lang="en-US" sz="2000" i="1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≿</m:t>
                    </m:r>
                    <m:r>
                      <a:rPr lang="en-US" sz="20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𝑭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1322553-7B88-487B-983B-C0111C0F48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168" y="3811936"/>
                <a:ext cx="844205" cy="400110"/>
              </a:xfrm>
              <a:prstGeom prst="rect">
                <a:avLst/>
              </a:prstGeom>
              <a:blipFill>
                <a:blip r:embed="rId8"/>
                <a:stretch>
                  <a:fillRect l="-7971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9BCE1C6-A186-4932-A29F-ABBCCDCF7368}"/>
                  </a:ext>
                </a:extLst>
              </p:cNvPr>
              <p:cNvSpPr/>
              <p:nvPr/>
            </p:nvSpPr>
            <p:spPr>
              <a:xfrm>
                <a:off x="4536006" y="3798081"/>
                <a:ext cx="335540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i="1" dirty="0">
                    <a:solidFill>
                      <a:schemeClr val="accent2"/>
                    </a:solidFill>
                    <a:ea typeface="Cambria Math" panose="02040503050406030204" pitchFamily="18" charset="0"/>
                  </a:rPr>
                  <a:t>E </a:t>
                </a:r>
                <a:r>
                  <a:rPr lang="en-US" sz="2000" b="0" i="1" dirty="0">
                    <a:solidFill>
                      <a:schemeClr val="accent2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sz="2000" i="1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is at least as desirable as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𝑭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9BCE1C6-A186-4932-A29F-ABBCCDCF73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006" y="3798081"/>
                <a:ext cx="3355406" cy="400110"/>
              </a:xfrm>
              <a:prstGeom prst="rect">
                <a:avLst/>
              </a:prstGeom>
              <a:blipFill>
                <a:blip r:embed="rId9"/>
                <a:stretch>
                  <a:fillRect l="-1815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0CAD67A-EE6A-4D5B-89FC-D34CF1A609E1}"/>
                  </a:ext>
                </a:extLst>
              </p:cNvPr>
              <p:cNvSpPr/>
              <p:nvPr/>
            </p:nvSpPr>
            <p:spPr>
              <a:xfrm>
                <a:off x="875581" y="4283971"/>
                <a:ext cx="3696413" cy="4021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i="1" dirty="0">
                    <a:solidFill>
                      <a:schemeClr val="accent2"/>
                    </a:solidFill>
                    <a:ea typeface="Cambria Math" panose="02040503050406030204" pitchFamily="18" charset="0"/>
                  </a:rPr>
                  <a:t>E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r>
                      <a:rPr lang="en-US" sz="20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𝑭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  </m:t>
                    </m:r>
                    <m:r>
                      <m:rPr>
                        <m:nor/>
                      </m:rPr>
                      <a:rPr lang="en-US" sz="2000" i="1" dirty="0">
                        <a:solidFill>
                          <a:schemeClr val="accent2"/>
                        </a:solidFill>
                        <a:ea typeface="Cambria Math" panose="02040503050406030204" pitchFamily="18" charset="0"/>
                      </a:rPr>
                      <m:t>E</m:t>
                    </m:r>
                    <m:r>
                      <m:rPr>
                        <m:nor/>
                      </m:rPr>
                      <a:rPr lang="en-US" sz="2000" i="1" dirty="0">
                        <a:solidFill>
                          <a:srgbClr val="C00000"/>
                        </a:solidFill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≿</m:t>
                    </m:r>
                    <m:r>
                      <a:rPr lang="en-US" sz="2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𝑭</m:t>
                    </m:r>
                    <m:r>
                      <a:rPr lang="en-US" sz="20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m:rPr>
                        <m:nor/>
                      </m:rPr>
                      <a:rPr lang="en-US" sz="2000" i="1" dirty="0">
                        <a:solidFill>
                          <a:srgbClr val="C00000"/>
                        </a:solidFill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≿</m:t>
                    </m:r>
                    <m:r>
                      <a:rPr lang="en-US" sz="20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𝑬</m:t>
                    </m:r>
                    <m:r>
                      <a:rPr lang="en-US" sz="2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0CAD67A-EE6A-4D5B-89FC-D34CF1A609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581" y="4283971"/>
                <a:ext cx="3696413" cy="402143"/>
              </a:xfrm>
              <a:prstGeom prst="rect">
                <a:avLst/>
              </a:prstGeom>
              <a:blipFill>
                <a:blip r:embed="rId10"/>
                <a:stretch>
                  <a:fillRect l="-1815"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17D5630-5ACF-4095-BEF0-27B7B0869DAF}"/>
                  </a:ext>
                </a:extLst>
              </p:cNvPr>
              <p:cNvSpPr/>
              <p:nvPr/>
            </p:nvSpPr>
            <p:spPr>
              <a:xfrm>
                <a:off x="859929" y="4733255"/>
                <a:ext cx="248138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i="1" dirty="0">
                    <a:solidFill>
                      <a:schemeClr val="accent2"/>
                    </a:solidFill>
                    <a:ea typeface="Cambria Math" panose="02040503050406030204" pitchFamily="18" charset="0"/>
                  </a:rPr>
                  <a:t>E</a:t>
                </a:r>
                <a:r>
                  <a:rPr lang="en-US" sz="2000" i="1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≻</m:t>
                    </m:r>
                    <m:r>
                      <a:rPr lang="en-US" sz="2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𝑭</m:t>
                    </m:r>
                    <m:r>
                      <a:rPr lang="en-US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 </m:t>
                    </m:r>
                  </m:oMath>
                </a14:m>
                <a:r>
                  <a:rPr lang="en-US" sz="2000" dirty="0"/>
                  <a:t> not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1" i="1" dirty="0" smtClean="0">
                        <a:solidFill>
                          <a:schemeClr val="accent2"/>
                        </a:solidFill>
                        <a:ea typeface="Cambria Math" panose="02040503050406030204" pitchFamily="18" charset="0"/>
                      </a:rPr>
                      <m:t>F</m:t>
                    </m:r>
                    <m:r>
                      <m:rPr>
                        <m:nor/>
                      </m:rPr>
                      <a:rPr lang="en-US" sz="2000" i="1" dirty="0">
                        <a:solidFill>
                          <a:srgbClr val="C00000"/>
                        </a:solidFill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≿</m:t>
                    </m:r>
                    <m:r>
                      <a:rPr lang="en-US" sz="20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𝑬</m:t>
                    </m:r>
                    <m:r>
                      <a:rPr lang="en-US" sz="2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17D5630-5ACF-4095-BEF0-27B7B0869D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29" y="4733255"/>
                <a:ext cx="2481385" cy="400110"/>
              </a:xfrm>
              <a:prstGeom prst="rect">
                <a:avLst/>
              </a:prstGeom>
              <a:blipFill>
                <a:blip r:embed="rId11"/>
                <a:stretch>
                  <a:fillRect l="-2457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4C9A47FA-E387-445D-89AA-F54AD6970F4D}"/>
              </a:ext>
            </a:extLst>
          </p:cNvPr>
          <p:cNvSpPr txBox="1"/>
          <p:nvPr/>
        </p:nvSpPr>
        <p:spPr>
          <a:xfrm>
            <a:off x="345464" y="177099"/>
            <a:ext cx="2265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The model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72EA59-754B-49F1-8D84-FE3C730040F2}"/>
              </a:ext>
            </a:extLst>
          </p:cNvPr>
          <p:cNvSpPr/>
          <p:nvPr/>
        </p:nvSpPr>
        <p:spPr>
          <a:xfrm>
            <a:off x="199505" y="161018"/>
            <a:ext cx="7758546" cy="2484425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2000" i="1" dirty="0">
              <a:solidFill>
                <a:srgbClr val="C00000"/>
              </a:solidFill>
              <a:latin typeface="Cambria Math" panose="020405030504060302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040EF3F-CD0C-43B7-B33F-BEDE70B069C2}"/>
              </a:ext>
            </a:extLst>
          </p:cNvPr>
          <p:cNvSpPr txBox="1"/>
          <p:nvPr/>
        </p:nvSpPr>
        <p:spPr>
          <a:xfrm>
            <a:off x="384249" y="2848254"/>
            <a:ext cx="2816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Desirability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4EDE46C-B2A3-45E9-9559-5E646A81AF74}"/>
              </a:ext>
            </a:extLst>
          </p:cNvPr>
          <p:cNvSpPr/>
          <p:nvPr/>
        </p:nvSpPr>
        <p:spPr>
          <a:xfrm>
            <a:off x="218898" y="2883209"/>
            <a:ext cx="7761319" cy="2409585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2000" i="1">
              <a:solidFill>
                <a:srgbClr val="C00000"/>
              </a:solidFill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9F0FD23-8408-4C63-B263-D321EE0ECC16}"/>
                  </a:ext>
                </a:extLst>
              </p:cNvPr>
              <p:cNvSpPr/>
              <p:nvPr/>
            </p:nvSpPr>
            <p:spPr>
              <a:xfrm>
                <a:off x="4527689" y="4282989"/>
                <a:ext cx="331533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i="1" dirty="0">
                    <a:solidFill>
                      <a:schemeClr val="accent2"/>
                    </a:solidFill>
                    <a:ea typeface="Cambria Math" panose="02040503050406030204" pitchFamily="18" charset="0"/>
                  </a:rPr>
                  <a:t>E </a:t>
                </a:r>
                <a:r>
                  <a:rPr lang="en-US" sz="2000" b="0" i="1" dirty="0">
                    <a:solidFill>
                      <a:schemeClr val="accent2"/>
                    </a:solidFill>
                    <a:ea typeface="Cambria Math" panose="02040503050406030204" pitchFamily="18" charset="0"/>
                  </a:rPr>
                  <a:t>      </a:t>
                </a:r>
                <a:r>
                  <a:rPr lang="en-US" sz="2000" i="1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is as desirable as       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𝑭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9F0FD23-8408-4C63-B263-D321EE0ECC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689" y="4282989"/>
                <a:ext cx="3315331" cy="400110"/>
              </a:xfrm>
              <a:prstGeom prst="rect">
                <a:avLst/>
              </a:prstGeom>
              <a:blipFill>
                <a:blip r:embed="rId12"/>
                <a:stretch>
                  <a:fillRect l="-2022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9AA478CF-43DC-4347-BAB2-8B3CBE410191}"/>
                  </a:ext>
                </a:extLst>
              </p:cNvPr>
              <p:cNvSpPr/>
              <p:nvPr/>
            </p:nvSpPr>
            <p:spPr>
              <a:xfrm>
                <a:off x="4508293" y="4734649"/>
                <a:ext cx="330731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i="1" dirty="0">
                    <a:solidFill>
                      <a:schemeClr val="accent2"/>
                    </a:solidFill>
                    <a:ea typeface="Cambria Math" panose="02040503050406030204" pitchFamily="18" charset="0"/>
                  </a:rPr>
                  <a:t>E </a:t>
                </a:r>
                <a:r>
                  <a:rPr lang="en-US" sz="2000" b="0" i="1" dirty="0">
                    <a:solidFill>
                      <a:schemeClr val="accent2"/>
                    </a:solidFill>
                    <a:ea typeface="Cambria Math" panose="02040503050406030204" pitchFamily="18" charset="0"/>
                  </a:rPr>
                  <a:t>   </a:t>
                </a:r>
                <a:r>
                  <a:rPr lang="en-US" sz="2000" i="1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is more desirable than 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𝑭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9AA478CF-43DC-4347-BAB2-8B3CBE4101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293" y="4734649"/>
                <a:ext cx="3307316" cy="400110"/>
              </a:xfrm>
              <a:prstGeom prst="rect">
                <a:avLst/>
              </a:prstGeom>
              <a:blipFill>
                <a:blip r:embed="rId13"/>
                <a:stretch>
                  <a:fillRect l="-2030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0451A82-2CC6-4127-BDF8-7FFE992ACC15}"/>
                  </a:ext>
                </a:extLst>
              </p:cNvPr>
              <p:cNvSpPr txBox="1"/>
              <p:nvPr/>
            </p:nvSpPr>
            <p:spPr>
              <a:xfrm>
                <a:off x="753686" y="3402673"/>
                <a:ext cx="1302327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≿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0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𝚺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0451A82-2CC6-4127-BDF8-7FFE992AC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86" y="3402673"/>
                <a:ext cx="1302327" cy="4070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9F3484E-4D76-4010-BF9B-A372C07499B5}"/>
                  </a:ext>
                </a:extLst>
              </p:cNvPr>
              <p:cNvSpPr/>
              <p:nvPr/>
            </p:nvSpPr>
            <p:spPr>
              <a:xfrm>
                <a:off x="231345" y="5429202"/>
                <a:ext cx="5521756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is </a:t>
                </a:r>
                <a:r>
                  <a:rPr lang="en-US" sz="2000" dirty="0">
                    <a:solidFill>
                      <a:srgbClr val="C00000"/>
                    </a:solidFill>
                  </a:rPr>
                  <a:t>null </a:t>
                </a:r>
                <a:r>
                  <a:rPr lang="en-US" sz="2000" dirty="0">
                    <a:solidFill>
                      <a:schemeClr val="tx1"/>
                    </a:solidFill>
                  </a:rPr>
                  <a:t>if for each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2000" dirty="0"/>
                  <a:t> such that </a:t>
                </a:r>
                <a:r>
                  <a:rPr lang="en-US" sz="2000" i="1" dirty="0">
                    <a:solidFill>
                      <a:schemeClr val="accent2"/>
                    </a:solidFill>
                    <a:ea typeface="Cambria Math" panose="02040503050406030204" pitchFamily="18" charset="0"/>
                  </a:rPr>
                  <a:t>E</a:t>
                </a:r>
                <a:r>
                  <a:rPr lang="en-US" sz="2000" i="1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≿</m:t>
                    </m:r>
                    <m:r>
                      <a:rPr lang="en-US" sz="2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2000" dirty="0"/>
                  <a:t> also 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i="1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≿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sz="2000" dirty="0"/>
              </a:p>
              <a:p>
                <a:r>
                  <a:rPr lang="en-US" sz="2000" dirty="0"/>
                  <a:t>whenever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𝚫</m:t>
                    </m:r>
                    <m:r>
                      <a:rPr lang="en-US" sz="20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𝑬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sz="20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𝚫</m:t>
                    </m:r>
                    <m:r>
                      <a:rPr lang="en-US" sz="2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𝑭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sz="2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2000" dirty="0"/>
                  <a:t>.  </a:t>
                </a: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9F3484E-4D76-4010-BF9B-A372C07499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345" y="5429202"/>
                <a:ext cx="5521756" cy="1323439"/>
              </a:xfrm>
              <a:prstGeom prst="rect">
                <a:avLst/>
              </a:prstGeom>
              <a:blipFill>
                <a:blip r:embed="rId15"/>
                <a:stretch>
                  <a:fillRect l="-1214" t="-2765" b="-7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AutoShape 22">
            <a:extLst>
              <a:ext uri="{FF2B5EF4-FFF2-40B4-BE49-F238E27FC236}">
                <a16:creationId xmlns:a16="http://schemas.microsoft.com/office/drawing/2014/main" id="{0851B773-19B2-454D-B80D-6F6740A53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9614" y="2625330"/>
            <a:ext cx="2704411" cy="2067091"/>
          </a:xfrm>
          <a:prstGeom prst="wedgeRoundRectCallout">
            <a:avLst>
              <a:gd name="adj1" fmla="val -167145"/>
              <a:gd name="adj2" fmla="val 8774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2000" dirty="0"/>
              <a:t>The set of null events is an ideal: </a:t>
            </a:r>
          </a:p>
          <a:p>
            <a:r>
              <a:rPr lang="en-US" sz="2000" dirty="0"/>
              <a:t>- closed under union</a:t>
            </a:r>
          </a:p>
          <a:p>
            <a:r>
              <a:rPr lang="en-US" sz="2000" dirty="0"/>
              <a:t>- the sub events of null are null</a:t>
            </a:r>
            <a:br>
              <a:rPr lang="en-US" sz="2000" dirty="0"/>
            </a:br>
            <a:endParaRPr lang="en-US" sz="2000" i="1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9B317B1-3E20-44E1-BD1C-59CCCCEA7DCA}"/>
                  </a:ext>
                </a:extLst>
              </p:cNvPr>
              <p:cNvSpPr/>
              <p:nvPr/>
            </p:nvSpPr>
            <p:spPr>
              <a:xfrm>
                <a:off x="5857942" y="5800821"/>
                <a:ext cx="275126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dirty="0"/>
                  <a:t>Assume that for each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2000" dirty="0"/>
                  <a:t>,</a:t>
                </a:r>
                <a:br>
                  <a:rPr lang="en-US" sz="2000" dirty="0"/>
                </a:b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 is non-null</a:t>
                </a: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9B317B1-3E20-44E1-BD1C-59CCCCEA7D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942" y="5800821"/>
                <a:ext cx="2751266" cy="707886"/>
              </a:xfrm>
              <a:prstGeom prst="rect">
                <a:avLst/>
              </a:prstGeom>
              <a:blipFill>
                <a:blip r:embed="rId16"/>
                <a:stretch>
                  <a:fillRect l="-1774" t="-5172" r="-1996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429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4" grpId="0"/>
      <p:bldP spid="17" grpId="0" animBg="1"/>
      <p:bldP spid="18" grpId="0" animBg="1"/>
      <p:bldP spid="19" grpId="0"/>
      <p:bldP spid="21" grpId="0" animBg="1"/>
      <p:bldP spid="2" grpId="0"/>
      <p:bldP spid="31" grpId="0"/>
      <p:bldP spid="10" grpId="0"/>
      <p:bldP spid="40" grpId="0"/>
      <p:bldP spid="41" grpId="0"/>
      <p:bldP spid="12" grpId="0"/>
      <p:bldP spid="15" grpId="0"/>
      <p:bldP spid="16" grpId="0" animBg="1"/>
      <p:bldP spid="44" grpId="0"/>
      <p:bldP spid="45" grpId="0" animBg="1"/>
      <p:bldP spid="46" grpId="0"/>
      <p:bldP spid="47" grpId="0"/>
      <p:bldP spid="29" grpId="0"/>
      <p:bldP spid="33" grpId="0" build="p"/>
      <p:bldP spid="34" grpId="2" uiExpand="1" build="p" animBg="1"/>
      <p:bldP spid="34" grpId="3" build="allAtOnce" animBg="1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04C3F9-ED6B-4EEF-927F-C55FB2A51C97}"/>
              </a:ext>
            </a:extLst>
          </p:cNvPr>
          <p:cNvSpPr txBox="1"/>
          <p:nvPr/>
        </p:nvSpPr>
        <p:spPr>
          <a:xfrm>
            <a:off x="1873135" y="171792"/>
            <a:ext cx="4943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“Technical” axioms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F1EBEE-188A-48B0-8260-52BABDD12F8E}"/>
              </a:ext>
            </a:extLst>
          </p:cNvPr>
          <p:cNvSpPr txBox="1"/>
          <p:nvPr/>
        </p:nvSpPr>
        <p:spPr>
          <a:xfrm>
            <a:off x="4746847" y="1521231"/>
            <a:ext cx="4104845" cy="707886"/>
          </a:xfrm>
          <a:prstGeom prst="rect">
            <a:avLst/>
          </a:prstGeom>
          <a:solidFill>
            <a:srgbClr val="FFEAAF"/>
          </a:solidFill>
          <a:ln w="57150" algn="ctr">
            <a:solidFill>
              <a:srgbClr val="3399FF"/>
            </a:solidFill>
            <a:miter lim="800000"/>
            <a:headEnd/>
            <a:tailEnd/>
          </a:ln>
          <a:effectLst>
            <a:outerShdw dist="144802" dir="8527501" algn="ctr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fontAlgn="ctr">
              <a:defRPr>
                <a:solidFill>
                  <a:srgbClr val="C00000"/>
                </a:solidFill>
              </a:defRPr>
            </a:lvl1pPr>
            <a:lvl2pPr algn="ctr" fontAlgn="ctr">
              <a:defRPr>
                <a:solidFill>
                  <a:schemeClr val="tx1"/>
                </a:solidFill>
              </a:defRPr>
            </a:lvl2pPr>
            <a:lvl3pPr algn="ctr" fontAlgn="ctr">
              <a:defRPr>
                <a:solidFill>
                  <a:schemeClr val="tx1"/>
                </a:solidFill>
              </a:defRPr>
            </a:lvl3pPr>
            <a:lvl4pPr algn="ctr" fontAlgn="ctr">
              <a:defRPr>
                <a:solidFill>
                  <a:schemeClr val="tx1"/>
                </a:solidFill>
              </a:defRPr>
            </a:lvl4pPr>
            <a:lvl5pPr algn="ctr" fontAlgn="ctr"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>
              <a:spcBef>
                <a:spcPts val="1800"/>
              </a:spcBef>
            </a:pPr>
            <a:r>
              <a:rPr lang="en-US" sz="2000" dirty="0">
                <a:solidFill>
                  <a:schemeClr val="tx1"/>
                </a:solidFill>
              </a:rPr>
              <a:t>Axiom 2. (</a:t>
            </a:r>
            <a:r>
              <a:rPr lang="en-US" sz="2000" i="1" dirty="0">
                <a:solidFill>
                  <a:srgbClr val="7030A0"/>
                </a:solidFill>
              </a:rPr>
              <a:t>non-triviality</a:t>
            </a:r>
            <a:r>
              <a:rPr lang="en-US" sz="2000" dirty="0">
                <a:solidFill>
                  <a:schemeClr val="tx1"/>
                </a:solidFill>
              </a:rPr>
              <a:t>)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2320F1F-F582-49B5-AD4E-A065AC1F0476}"/>
                  </a:ext>
                </a:extLst>
              </p:cNvPr>
              <p:cNvSpPr/>
              <p:nvPr/>
            </p:nvSpPr>
            <p:spPr>
              <a:xfrm>
                <a:off x="4733982" y="1846150"/>
                <a:ext cx="4572000" cy="40011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There are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𝑬</m:t>
                    </m:r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≻</m:t>
                    </m:r>
                    <m:r>
                      <a:rPr lang="en-US" sz="20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2320F1F-F582-49B5-AD4E-A065AC1F04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982" y="1846150"/>
                <a:ext cx="4572000" cy="400110"/>
              </a:xfrm>
              <a:prstGeom prst="rect">
                <a:avLst/>
              </a:prstGeom>
              <a:blipFill rotWithShape="0">
                <a:blip r:embed="rId2"/>
                <a:stretch>
                  <a:fillRect l="-1467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558FE09-DF92-4361-9739-20BB6F6155DA}"/>
              </a:ext>
            </a:extLst>
          </p:cNvPr>
          <p:cNvSpPr txBox="1"/>
          <p:nvPr/>
        </p:nvSpPr>
        <p:spPr>
          <a:xfrm>
            <a:off x="414691" y="1022801"/>
            <a:ext cx="4044884" cy="938719"/>
          </a:xfrm>
          <a:prstGeom prst="rect">
            <a:avLst/>
          </a:prstGeom>
          <a:solidFill>
            <a:srgbClr val="FFEAAF"/>
          </a:solidFill>
          <a:ln w="57150" algn="ctr">
            <a:solidFill>
              <a:srgbClr val="3399FF"/>
            </a:solidFill>
            <a:miter lim="800000"/>
            <a:headEnd/>
            <a:tailEnd/>
          </a:ln>
          <a:effectLst>
            <a:outerShdw dist="144802" dir="8527501" algn="ctr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fontAlgn="ctr">
              <a:defRPr>
                <a:solidFill>
                  <a:srgbClr val="C00000"/>
                </a:solidFill>
              </a:defRPr>
            </a:lvl1pPr>
            <a:lvl2pPr algn="ctr" fontAlgn="ctr">
              <a:defRPr>
                <a:solidFill>
                  <a:schemeClr val="tx1"/>
                </a:solidFill>
              </a:defRPr>
            </a:lvl2pPr>
            <a:lvl3pPr algn="ctr" fontAlgn="ctr">
              <a:defRPr>
                <a:solidFill>
                  <a:schemeClr val="tx1"/>
                </a:solidFill>
              </a:defRPr>
            </a:lvl3pPr>
            <a:lvl4pPr algn="ctr" fontAlgn="ctr">
              <a:defRPr>
                <a:solidFill>
                  <a:schemeClr val="tx1"/>
                </a:solidFill>
              </a:defRPr>
            </a:lvl4pPr>
            <a:lvl5pPr algn="ctr" fontAlgn="ctr"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>
              <a:spcBef>
                <a:spcPts val="1800"/>
              </a:spcBef>
            </a:pPr>
            <a:r>
              <a:rPr lang="en-US" sz="2000" dirty="0">
                <a:solidFill>
                  <a:schemeClr val="tx1"/>
                </a:solidFill>
              </a:rPr>
              <a:t>Axiom 1. (</a:t>
            </a:r>
            <a:r>
              <a:rPr lang="en-US" sz="2000" i="1" dirty="0">
                <a:solidFill>
                  <a:srgbClr val="7030A0"/>
                </a:solidFill>
              </a:rPr>
              <a:t>weak order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ts val="1800"/>
              </a:spcBef>
            </a:pPr>
            <a:endParaRPr lang="en-US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F49228D-A729-471C-9C21-7DE3F7F95C45}"/>
                  </a:ext>
                </a:extLst>
              </p:cNvPr>
              <p:cNvSpPr/>
              <p:nvPr/>
            </p:nvSpPr>
            <p:spPr>
              <a:xfrm>
                <a:off x="441177" y="1317708"/>
                <a:ext cx="368261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1800"/>
                  </a:spcBef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≿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is a complete transitive order </a:t>
                </a:r>
                <a:br>
                  <a:rPr lang="en-US" sz="2000" dirty="0">
                    <a:solidFill>
                      <a:schemeClr val="tx1"/>
                    </a:solidFill>
                  </a:rPr>
                </a:br>
                <a:r>
                  <a:rPr lang="en-US" sz="2000" dirty="0">
                    <a:solidFill>
                      <a:schemeClr val="tx1"/>
                    </a:solidFill>
                  </a:rPr>
                  <a:t>on the non-null events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F49228D-A729-471C-9C21-7DE3F7F95C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77" y="1317708"/>
                <a:ext cx="3682611" cy="707886"/>
              </a:xfrm>
              <a:prstGeom prst="rect">
                <a:avLst/>
              </a:prstGeom>
              <a:blipFill rotWithShape="0">
                <a:blip r:embed="rId3"/>
                <a:stretch>
                  <a:fillRect l="-1656" t="-4310" r="-993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A919F55-FC4A-447E-98BB-B05E3DC065A4}"/>
              </a:ext>
            </a:extLst>
          </p:cNvPr>
          <p:cNvSpPr txBox="1"/>
          <p:nvPr/>
        </p:nvSpPr>
        <p:spPr>
          <a:xfrm>
            <a:off x="281896" y="2568001"/>
            <a:ext cx="4462491" cy="1785104"/>
          </a:xfrm>
          <a:prstGeom prst="rect">
            <a:avLst/>
          </a:prstGeom>
          <a:solidFill>
            <a:srgbClr val="FFEAAF"/>
          </a:solidFill>
          <a:ln w="57150" algn="ctr">
            <a:solidFill>
              <a:srgbClr val="3399FF"/>
            </a:solidFill>
            <a:miter lim="800000"/>
            <a:headEnd/>
            <a:tailEnd/>
          </a:ln>
          <a:effectLst>
            <a:outerShdw dist="144802" dir="8527501" algn="ctr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fontAlgn="ctr">
              <a:defRPr>
                <a:solidFill>
                  <a:srgbClr val="C00000"/>
                </a:solidFill>
              </a:defRPr>
            </a:lvl1pPr>
            <a:lvl2pPr algn="ctr" fontAlgn="ctr">
              <a:defRPr>
                <a:solidFill>
                  <a:schemeClr val="tx1"/>
                </a:solidFill>
              </a:defRPr>
            </a:lvl2pPr>
            <a:lvl3pPr algn="ctr" fontAlgn="ctr">
              <a:defRPr>
                <a:solidFill>
                  <a:schemeClr val="tx1"/>
                </a:solidFill>
              </a:defRPr>
            </a:lvl3pPr>
            <a:lvl4pPr algn="ctr" fontAlgn="ctr">
              <a:defRPr>
                <a:solidFill>
                  <a:schemeClr val="tx1"/>
                </a:solidFill>
              </a:defRPr>
            </a:lvl4pPr>
            <a:lvl5pPr algn="ctr" fontAlgn="ctr"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>
              <a:spcBef>
                <a:spcPts val="1800"/>
              </a:spcBef>
            </a:pPr>
            <a:r>
              <a:rPr lang="en-US" sz="2000" dirty="0">
                <a:solidFill>
                  <a:schemeClr val="tx1"/>
                </a:solidFill>
              </a:rPr>
              <a:t>Axiom 3. (</a:t>
            </a:r>
            <a:r>
              <a:rPr lang="en-US" sz="2000" i="1" dirty="0" err="1">
                <a:solidFill>
                  <a:srgbClr val="7030A0"/>
                </a:solidFill>
              </a:rPr>
              <a:t>nonatomiciy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ts val="1800"/>
              </a:spcBef>
            </a:pPr>
            <a:endParaRPr lang="en-US" sz="2000" dirty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</a:pPr>
            <a:br>
              <a:rPr lang="en-US" sz="2000" dirty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32BF915-84EA-4981-9DAC-6E7E32FBC987}"/>
                  </a:ext>
                </a:extLst>
              </p:cNvPr>
              <p:cNvSpPr/>
              <p:nvPr/>
            </p:nvSpPr>
            <p:spPr>
              <a:xfrm>
                <a:off x="281896" y="2914702"/>
                <a:ext cx="4572000" cy="132343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2000" dirty="0">
                    <a:solidFill>
                      <a:schemeClr val="tx1"/>
                    </a:solidFill>
                  </a:rPr>
                  <a:t>F</a:t>
                </a:r>
                <a14:m>
                  <m:oMath xmlns:m="http://schemas.openxmlformats.org/officeDocument/2006/math">
                    <m:r>
                      <a:rPr lang="en-US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𝐨𝐫</m:t>
                    </m:r>
                    <m:r>
                      <a:rPr lang="en-US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≻</m:t>
                    </m:r>
                    <m:r>
                      <a:rPr lang="en-US" sz="20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there exists a partition of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l-GR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𝜴</m:t>
                    </m:r>
                  </m:oMath>
                </a14:m>
                <a:br>
                  <a:rPr lang="en-US" sz="2000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such that for each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: </a:t>
                </a:r>
                <a:br>
                  <a:rPr lang="en-US" sz="2000" dirty="0">
                    <a:solidFill>
                      <a:schemeClr val="tx1"/>
                    </a:solidFill>
                  </a:rPr>
                </a:br>
                <a:r>
                  <a:rPr lang="en-US" sz="20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𝚫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≻</m:t>
                    </m:r>
                    <m:r>
                      <a:rPr lang="en-US" sz="2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and</a:t>
                </a:r>
                <a:br>
                  <a:rPr lang="en-US" sz="2000" dirty="0">
                    <a:solidFill>
                      <a:schemeClr val="tx1"/>
                    </a:solidFill>
                  </a:rPr>
                </a:br>
                <a:r>
                  <a:rPr lang="en-US" sz="20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𝚫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≻</m:t>
                    </m:r>
                    <m:sSup>
                      <m:sSupPr>
                        <m:ctrlPr>
                          <a:rPr lang="en-US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32BF915-84EA-4981-9DAC-6E7E32FBC9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896" y="2914702"/>
                <a:ext cx="4572000" cy="1323439"/>
              </a:xfrm>
              <a:prstGeom prst="rect">
                <a:avLst/>
              </a:prstGeom>
              <a:blipFill rotWithShape="0">
                <a:blip r:embed="rId4"/>
                <a:stretch>
                  <a:fillRect l="-1333" t="-2304" b="-7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42C4E708-948B-4BC8-A87E-9D6FD9676A83}"/>
              </a:ext>
            </a:extLst>
          </p:cNvPr>
          <p:cNvSpPr txBox="1"/>
          <p:nvPr/>
        </p:nvSpPr>
        <p:spPr>
          <a:xfrm>
            <a:off x="4502288" y="3744376"/>
            <a:ext cx="4087076" cy="2631490"/>
          </a:xfrm>
          <a:prstGeom prst="rect">
            <a:avLst/>
          </a:prstGeom>
          <a:solidFill>
            <a:srgbClr val="FFEAAF"/>
          </a:solidFill>
          <a:ln w="57150" algn="ctr">
            <a:solidFill>
              <a:srgbClr val="3399FF"/>
            </a:solidFill>
            <a:miter lim="800000"/>
            <a:headEnd/>
            <a:tailEnd/>
          </a:ln>
          <a:effectLst>
            <a:outerShdw dist="144802" dir="8527501" algn="ctr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fontAlgn="ctr">
              <a:defRPr>
                <a:solidFill>
                  <a:srgbClr val="C00000"/>
                </a:solidFill>
              </a:defRPr>
            </a:lvl1pPr>
            <a:lvl2pPr algn="ctr" fontAlgn="ctr">
              <a:defRPr>
                <a:solidFill>
                  <a:schemeClr val="tx1"/>
                </a:solidFill>
              </a:defRPr>
            </a:lvl2pPr>
            <a:lvl3pPr algn="ctr" fontAlgn="ctr">
              <a:defRPr>
                <a:solidFill>
                  <a:schemeClr val="tx1"/>
                </a:solidFill>
              </a:defRPr>
            </a:lvl3pPr>
            <a:lvl4pPr algn="ctr" fontAlgn="ctr">
              <a:defRPr>
                <a:solidFill>
                  <a:schemeClr val="tx1"/>
                </a:solidFill>
              </a:defRPr>
            </a:lvl4pPr>
            <a:lvl5pPr algn="ctr" fontAlgn="ctr"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>
              <a:spcBef>
                <a:spcPts val="1800"/>
              </a:spcBef>
            </a:pPr>
            <a:r>
              <a:rPr lang="en-US" sz="2000" dirty="0">
                <a:solidFill>
                  <a:schemeClr val="tx1"/>
                </a:solidFill>
              </a:rPr>
              <a:t>Axiom 4. (</a:t>
            </a:r>
            <a:r>
              <a:rPr lang="en-US" sz="2000" i="1" dirty="0">
                <a:solidFill>
                  <a:srgbClr val="7030A0"/>
                </a:solidFill>
              </a:rPr>
              <a:t>pairs</a:t>
            </a:r>
            <a:r>
              <a:rPr lang="en-US" sz="2000" dirty="0">
                <a:solidFill>
                  <a:schemeClr val="tx1"/>
                </a:solidFill>
              </a:rPr>
              <a:t>)  </a:t>
            </a:r>
          </a:p>
          <a:p>
            <a:pPr>
              <a:spcBef>
                <a:spcPts val="1800"/>
              </a:spcBef>
            </a:pPr>
            <a:r>
              <a:rPr lang="en-US" sz="2000" dirty="0">
                <a:solidFill>
                  <a:schemeClr val="tx1"/>
                </a:solidFill>
              </a:rPr>
              <a:t> </a:t>
            </a:r>
            <a:br>
              <a:rPr lang="en-US" sz="2000" dirty="0">
                <a:solidFill>
                  <a:schemeClr val="tx1"/>
                </a:solidFill>
              </a:rPr>
            </a:br>
            <a:br>
              <a:rPr lang="en-US" sz="2000" dirty="0"/>
            </a:br>
            <a:endParaRPr lang="en-US" sz="2000" dirty="0"/>
          </a:p>
          <a:p>
            <a:pPr>
              <a:spcBef>
                <a:spcPts val="1800"/>
              </a:spcBef>
            </a:pPr>
            <a:endParaRPr lang="en-US" sz="2000" dirty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</a:pPr>
            <a:endParaRPr lang="en-US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C09AADD-ED2B-4451-8D66-391AAF50731B}"/>
                  </a:ext>
                </a:extLst>
              </p:cNvPr>
              <p:cNvSpPr/>
              <p:nvPr/>
            </p:nvSpPr>
            <p:spPr>
              <a:xfrm>
                <a:off x="4496919" y="5888470"/>
                <a:ext cx="193131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r>
                      <a:rPr lang="en-US" sz="20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C09AADD-ED2B-4451-8D66-391AAF5073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919" y="5888470"/>
                <a:ext cx="1931319" cy="400110"/>
              </a:xfrm>
              <a:prstGeom prst="rect">
                <a:avLst/>
              </a:prstGeom>
              <a:blipFill rotWithShape="0">
                <a:blip r:embed="rId5"/>
                <a:stretch>
                  <a:fillRect l="-3470"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4BA548E-B079-4892-9089-C23592F8E0B5}"/>
                  </a:ext>
                </a:extLst>
              </p:cNvPr>
              <p:cNvSpPr/>
              <p:nvPr/>
            </p:nvSpPr>
            <p:spPr>
              <a:xfrm>
                <a:off x="4502288" y="4068343"/>
                <a:ext cx="3090141" cy="736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If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0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and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2000" dirty="0"/>
                  <a:t> are non-null </a:t>
                </a:r>
                <a:br>
                  <a:rPr lang="en-US" sz="2000" dirty="0"/>
                </a:br>
                <a:r>
                  <a:rPr lang="en-US" sz="2000" dirty="0"/>
                  <a:t>and for each pair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4BA548E-B079-4892-9089-C23592F8E0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2288" y="4068343"/>
                <a:ext cx="3090141" cy="736997"/>
              </a:xfrm>
              <a:prstGeom prst="rect">
                <a:avLst/>
              </a:prstGeom>
              <a:blipFill rotWithShape="0">
                <a:blip r:embed="rId6"/>
                <a:stretch>
                  <a:fillRect l="-2174" t="-4132" b="-9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768834C-D762-450F-BCC1-E14F7A7C1DD1}"/>
                  </a:ext>
                </a:extLst>
              </p:cNvPr>
              <p:cNvSpPr/>
              <p:nvPr/>
            </p:nvSpPr>
            <p:spPr>
              <a:xfrm>
                <a:off x="4496919" y="4827506"/>
                <a:ext cx="4116704" cy="10668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0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20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0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and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2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are </a:t>
                </a:r>
                <a:br>
                  <a:rPr lang="en-US" sz="2000" dirty="0"/>
                </a:br>
                <a:r>
                  <a:rPr lang="en-US" sz="2000" dirty="0"/>
                  <a:t>      either null </a:t>
                </a:r>
                <a:br>
                  <a:rPr lang="en-US" sz="2000" dirty="0"/>
                </a:br>
                <a:r>
                  <a:rPr lang="en-US" sz="2000" dirty="0"/>
                  <a:t>      or non-null and as desirable,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768834C-D762-450F-BCC1-E14F7A7C1D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919" y="4827506"/>
                <a:ext cx="4116704" cy="1066895"/>
              </a:xfrm>
              <a:prstGeom prst="rect">
                <a:avLst/>
              </a:prstGeom>
              <a:blipFill rotWithShape="0">
                <a:blip r:embed="rId7"/>
                <a:stretch>
                  <a:fillRect t="-1714" b="-9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958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  <p:bldP spid="11" grpId="0" animBg="1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922BEC8-3BC5-43C1-B305-1C65C8F2DFD1}"/>
              </a:ext>
            </a:extLst>
          </p:cNvPr>
          <p:cNvSpPr/>
          <p:nvPr/>
        </p:nvSpPr>
        <p:spPr>
          <a:xfrm>
            <a:off x="6277478" y="2570510"/>
            <a:ext cx="2258290" cy="783193"/>
          </a:xfrm>
          <a:prstGeom prst="roundRect">
            <a:avLst/>
          </a:prstGeom>
          <a:ln w="28575">
            <a:solidFill>
              <a:schemeClr val="accent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Acceptance letter from 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AER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4C896D3-6BFD-4833-B4E8-A1B161C10C7F}"/>
              </a:ext>
            </a:extLst>
          </p:cNvPr>
          <p:cNvSpPr/>
          <p:nvPr/>
        </p:nvSpPr>
        <p:spPr>
          <a:xfrm>
            <a:off x="538940" y="2592673"/>
            <a:ext cx="2258290" cy="783193"/>
          </a:xfrm>
          <a:prstGeom prst="roundRect">
            <a:avLst/>
          </a:prstGeom>
          <a:ln w="28575">
            <a:solidFill>
              <a:schemeClr val="accent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Acceptance letter from 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AER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EBD0A5-C8AB-4B11-9AE7-8EEA8A9BE644}"/>
                  </a:ext>
                </a:extLst>
              </p:cNvPr>
              <p:cNvSpPr txBox="1"/>
              <p:nvPr/>
            </p:nvSpPr>
            <p:spPr>
              <a:xfrm>
                <a:off x="2719642" y="2504898"/>
                <a:ext cx="76477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EBD0A5-C8AB-4B11-9AE7-8EEA8A9BE6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642" y="2504898"/>
                <a:ext cx="764771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BBD3942-45BE-4043-9DE5-B9577F3644D1}"/>
              </a:ext>
            </a:extLst>
          </p:cNvPr>
          <p:cNvSpPr/>
          <p:nvPr/>
        </p:nvSpPr>
        <p:spPr>
          <a:xfrm>
            <a:off x="3356955" y="2592672"/>
            <a:ext cx="1846817" cy="783193"/>
          </a:xfrm>
          <a:prstGeom prst="roundRect">
            <a:avLst/>
          </a:prstGeom>
          <a:ln w="28575">
            <a:solidFill>
              <a:schemeClr val="accent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Life found on Mars</a:t>
            </a:r>
            <a:endParaRPr lang="en-US" sz="2000" i="1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C284A8-9516-4A06-B7E2-83E7B76A5067}"/>
              </a:ext>
            </a:extLst>
          </p:cNvPr>
          <p:cNvSpPr txBox="1"/>
          <p:nvPr/>
        </p:nvSpPr>
        <p:spPr>
          <a:xfrm>
            <a:off x="5485008" y="2504898"/>
            <a:ext cx="594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7030A0"/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A67028D-95BE-4112-AA55-EE41FF44B509}"/>
                  </a:ext>
                </a:extLst>
              </p:cNvPr>
              <p:cNvSpPr txBox="1"/>
              <p:nvPr/>
            </p:nvSpPr>
            <p:spPr>
              <a:xfrm>
                <a:off x="5375559" y="2566424"/>
                <a:ext cx="73013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∼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A67028D-95BE-4112-AA55-EE41FF44B5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559" y="2566424"/>
                <a:ext cx="730132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2D201DB-2210-4CDD-8049-E3C7337D2A9C}"/>
                  </a:ext>
                </a:extLst>
              </p:cNvPr>
              <p:cNvSpPr txBox="1"/>
              <p:nvPr/>
            </p:nvSpPr>
            <p:spPr>
              <a:xfrm>
                <a:off x="1956836" y="4607636"/>
                <a:ext cx="4944922" cy="1015663"/>
              </a:xfrm>
              <a:prstGeom prst="rect">
                <a:avLst/>
              </a:prstGeom>
              <a:solidFill>
                <a:srgbClr val="FFEAAF"/>
              </a:solidFill>
              <a:ln w="57150" algn="ctr">
                <a:solidFill>
                  <a:srgbClr val="3399FF"/>
                </a:solidFill>
                <a:miter lim="800000"/>
                <a:headEnd/>
                <a:tailEnd/>
              </a:ln>
              <a:effectLst>
                <a:outerShdw dist="144802" dir="8527501" algn="ctr" rotWithShape="0">
                  <a:schemeClr val="tx1">
                    <a:lumMod val="65000"/>
                    <a:lumOff val="35000"/>
                    <a:alpha val="50000"/>
                  </a:schemeClr>
                </a:outerShdw>
              </a:effec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fontAlgn="ctr">
                  <a:defRPr>
                    <a:solidFill>
                      <a:srgbClr val="C00000"/>
                    </a:solidFill>
                  </a:defRPr>
                </a:lvl1pPr>
                <a:lvl2pPr algn="ctr" fontAlgn="ctr">
                  <a:defRPr>
                    <a:solidFill>
                      <a:schemeClr val="tx1"/>
                    </a:solidFill>
                  </a:defRPr>
                </a:lvl2pPr>
                <a:lvl3pPr algn="ctr" fontAlgn="ctr">
                  <a:defRPr>
                    <a:solidFill>
                      <a:schemeClr val="tx1"/>
                    </a:solidFill>
                  </a:defRPr>
                </a:lvl3pPr>
                <a:lvl4pPr algn="ctr" fontAlgn="ctr">
                  <a:defRPr>
                    <a:solidFill>
                      <a:schemeClr val="tx1"/>
                    </a:solidFill>
                  </a:defRPr>
                </a:lvl4pPr>
                <a:lvl5pPr algn="ctr" fontAlgn="ctr">
                  <a:defRPr>
                    <a:solidFill>
                      <a:schemeClr val="tx1"/>
                    </a:solidFill>
                  </a:defRPr>
                </a:lvl5pPr>
                <a:lvl6pPr>
                  <a:defRPr>
                    <a:solidFill>
                      <a:schemeClr val="tx1"/>
                    </a:solidFill>
                  </a:defRPr>
                </a:lvl6pPr>
                <a:lvl7pPr>
                  <a:defRPr>
                    <a:solidFill>
                      <a:schemeClr val="tx1"/>
                    </a:solidFill>
                  </a:defRPr>
                </a:lvl7pPr>
                <a:lvl8pPr>
                  <a:defRPr>
                    <a:solidFill>
                      <a:schemeClr val="tx1"/>
                    </a:solidFill>
                  </a:defRPr>
                </a:lvl8pPr>
                <a:lvl9pPr>
                  <a:defRPr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ts val="1800"/>
                  </a:spcBef>
                </a:pPr>
                <a:r>
                  <a:rPr lang="en-US" sz="2000" dirty="0">
                    <a:solidFill>
                      <a:schemeClr val="tx1"/>
                    </a:solidFill>
                  </a:rPr>
                  <a:t>Axiom 5. (</a:t>
                </a:r>
                <a:r>
                  <a:rPr lang="en-US" sz="2000" i="1" dirty="0">
                    <a:solidFill>
                      <a:srgbClr val="7030A0"/>
                    </a:solidFill>
                  </a:rPr>
                  <a:t>constant act</a:t>
                </a:r>
                <a:r>
                  <a:rPr lang="en-US" sz="2000" dirty="0">
                    <a:solidFill>
                      <a:schemeClr val="tx1"/>
                    </a:solidFill>
                  </a:rPr>
                  <a:t>) </a:t>
                </a:r>
                <a:br>
                  <a:rPr lang="en-US" sz="2000" dirty="0">
                    <a:solidFill>
                      <a:schemeClr val="tx1"/>
                    </a:solidFill>
                  </a:rPr>
                </a:br>
                <a:r>
                  <a:rPr lang="en-US" sz="2000" dirty="0">
                    <a:solidFill>
                      <a:schemeClr val="tx1"/>
                    </a:solidFill>
                  </a:rPr>
                  <a:t>For each consequence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is non-null and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0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sz="20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</m:t>
                    </m:r>
                    <m:r>
                      <a:rPr lang="en-US" sz="20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r>
                      <a:rPr lang="en-US" sz="20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2D201DB-2210-4CDD-8049-E3C7337D2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836" y="4607636"/>
                <a:ext cx="4944922" cy="1015663"/>
              </a:xfrm>
              <a:prstGeom prst="rect">
                <a:avLst/>
              </a:prstGeom>
              <a:blipFill rotWithShape="0">
                <a:blip r:embed="rId7"/>
                <a:stretch>
                  <a:fillRect t="-995" r="-1538"/>
                </a:stretch>
              </a:blipFill>
              <a:ln w="57150" algn="ctr">
                <a:solidFill>
                  <a:srgbClr val="3399FF"/>
                </a:solidFill>
                <a:miter lim="800000"/>
                <a:headEnd/>
                <a:tailEnd/>
              </a:ln>
              <a:effectLst>
                <a:outerShdw dist="144802" dir="8527501" algn="ctr" rotWithShape="0">
                  <a:schemeClr val="tx1">
                    <a:lumMod val="65000"/>
                    <a:lumOff val="35000"/>
                    <a:alpha val="50000"/>
                  </a:scheme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CD9B660C-7BE2-49DE-BD4A-2D2E378D2F70}"/>
              </a:ext>
            </a:extLst>
          </p:cNvPr>
          <p:cNvSpPr txBox="1"/>
          <p:nvPr/>
        </p:nvSpPr>
        <p:spPr>
          <a:xfrm>
            <a:off x="598516" y="1025233"/>
            <a:ext cx="2150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Test your </a:t>
            </a:r>
            <a:r>
              <a:rPr lang="en-US" sz="2000" dirty="0">
                <a:solidFill>
                  <a:srgbClr val="FF0000"/>
                </a:solidFill>
              </a:rPr>
              <a:t>desire</a:t>
            </a:r>
            <a:r>
              <a:rPr lang="en-US" sz="2000" dirty="0"/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04C3F9-ED6B-4EEF-927F-C55FB2A51C97}"/>
              </a:ext>
            </a:extLst>
          </p:cNvPr>
          <p:cNvSpPr txBox="1"/>
          <p:nvPr/>
        </p:nvSpPr>
        <p:spPr>
          <a:xfrm>
            <a:off x="1873135" y="171792"/>
            <a:ext cx="4943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“Technical” axioms</a:t>
            </a:r>
          </a:p>
        </p:txBody>
      </p:sp>
      <p:sp useBgFill="1">
        <p:nvSpPr>
          <p:cNvPr id="3" name="Rectangle 2"/>
          <p:cNvSpPr/>
          <p:nvPr/>
        </p:nvSpPr>
        <p:spPr>
          <a:xfrm>
            <a:off x="2634591" y="179379"/>
            <a:ext cx="21659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Substantial</a:t>
            </a:r>
          </a:p>
        </p:txBody>
      </p:sp>
    </p:spTree>
    <p:extLst>
      <p:ext uri="{BB962C8B-B14F-4D97-AF65-F5344CB8AC3E}">
        <p14:creationId xmlns:p14="http://schemas.microsoft.com/office/powerpoint/2010/main" val="194785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/>
      <p:bldP spid="9" grpId="0" animBg="1"/>
      <p:bldP spid="10" grpId="0"/>
      <p:bldP spid="10" grpId="1"/>
      <p:bldP spid="11" grpId="0"/>
      <p:bldP spid="12" grpId="0" animBg="1"/>
      <p:bldP spid="14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922BEC8-3BC5-43C1-B305-1C65C8F2DFD1}"/>
              </a:ext>
            </a:extLst>
          </p:cNvPr>
          <p:cNvSpPr/>
          <p:nvPr/>
        </p:nvSpPr>
        <p:spPr>
          <a:xfrm>
            <a:off x="338049" y="2724966"/>
            <a:ext cx="2258290" cy="783193"/>
          </a:xfrm>
          <a:prstGeom prst="roundRect">
            <a:avLst/>
          </a:prstGeom>
          <a:ln w="28575">
            <a:solidFill>
              <a:schemeClr val="accent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Acceptance letter from 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AER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4C896D3-6BFD-4833-B4E8-A1B161C10C7F}"/>
              </a:ext>
            </a:extLst>
          </p:cNvPr>
          <p:cNvSpPr/>
          <p:nvPr/>
        </p:nvSpPr>
        <p:spPr>
          <a:xfrm>
            <a:off x="6524102" y="1772483"/>
            <a:ext cx="2258290" cy="783193"/>
          </a:xfrm>
          <a:prstGeom prst="roundRect">
            <a:avLst/>
          </a:prstGeom>
          <a:ln w="28575">
            <a:solidFill>
              <a:schemeClr val="accent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Acceptance letter from 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TESN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EBD0A5-C8AB-4B11-9AE7-8EEA8A9BE644}"/>
                  </a:ext>
                </a:extLst>
              </p:cNvPr>
              <p:cNvSpPr txBox="1"/>
              <p:nvPr/>
            </p:nvSpPr>
            <p:spPr>
              <a:xfrm>
                <a:off x="5787034" y="2739512"/>
                <a:ext cx="76477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EBD0A5-C8AB-4B11-9AE7-8EEA8A9BE6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7034" y="2739512"/>
                <a:ext cx="764771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5CC284A8-9516-4A06-B7E2-83E7B76A5067}"/>
              </a:ext>
            </a:extLst>
          </p:cNvPr>
          <p:cNvSpPr txBox="1"/>
          <p:nvPr/>
        </p:nvSpPr>
        <p:spPr>
          <a:xfrm>
            <a:off x="2813857" y="2700928"/>
            <a:ext cx="742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7030A0"/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71BB750-55BE-4D48-9FEB-54806768282E}"/>
                  </a:ext>
                </a:extLst>
              </p:cNvPr>
              <p:cNvSpPr/>
              <p:nvPr/>
            </p:nvSpPr>
            <p:spPr>
              <a:xfrm>
                <a:off x="2787528" y="1782500"/>
                <a:ext cx="69121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≿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71BB750-55BE-4D48-9FEB-5480676828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528" y="1782500"/>
                <a:ext cx="691215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utoShape 22">
            <a:extLst>
              <a:ext uri="{FF2B5EF4-FFF2-40B4-BE49-F238E27FC236}">
                <a16:creationId xmlns:a16="http://schemas.microsoft.com/office/drawing/2014/main" id="{DD42B7EC-D426-4F63-B5C2-7C7AB941D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2843" y="5054144"/>
            <a:ext cx="2621280" cy="1306477"/>
          </a:xfrm>
          <a:prstGeom prst="wedgeRoundRectCallout">
            <a:avLst>
              <a:gd name="adj1" fmla="val 6240"/>
              <a:gd name="adj2" fmla="val -24687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sz="2000" dirty="0"/>
              <a:t>Transactions of the Econometric Society of Novosibirsk</a:t>
            </a:r>
            <a:endParaRPr lang="en-US" sz="2000" i="1" dirty="0">
              <a:solidFill>
                <a:schemeClr val="accent2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672711D-9E7C-4083-BC16-F64AD2D8D835}"/>
              </a:ext>
            </a:extLst>
          </p:cNvPr>
          <p:cNvSpPr/>
          <p:nvPr/>
        </p:nvSpPr>
        <p:spPr>
          <a:xfrm>
            <a:off x="6560121" y="2724966"/>
            <a:ext cx="2258290" cy="783193"/>
          </a:xfrm>
          <a:prstGeom prst="roundRect">
            <a:avLst/>
          </a:prstGeom>
          <a:ln w="28575">
            <a:solidFill>
              <a:schemeClr val="accent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Acceptance letter from 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TESN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6FB59F5-4DB0-4E9D-9C70-93626CB0DFAF}"/>
              </a:ext>
            </a:extLst>
          </p:cNvPr>
          <p:cNvSpPr/>
          <p:nvPr/>
        </p:nvSpPr>
        <p:spPr>
          <a:xfrm>
            <a:off x="3514892" y="2724966"/>
            <a:ext cx="2258290" cy="783193"/>
          </a:xfrm>
          <a:prstGeom prst="roundRect">
            <a:avLst/>
          </a:prstGeom>
          <a:ln w="28575">
            <a:solidFill>
              <a:schemeClr val="accent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Acceptance letter from 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AER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AE191F7-EEF9-4E2C-9321-A99B29880BDC}"/>
              </a:ext>
            </a:extLst>
          </p:cNvPr>
          <p:cNvSpPr/>
          <p:nvPr/>
        </p:nvSpPr>
        <p:spPr>
          <a:xfrm>
            <a:off x="351899" y="1782977"/>
            <a:ext cx="2258290" cy="783193"/>
          </a:xfrm>
          <a:prstGeom prst="roundRect">
            <a:avLst/>
          </a:prstGeom>
          <a:ln w="28575">
            <a:solidFill>
              <a:schemeClr val="accent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Acceptance letter from 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AER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9566ED7-602A-479E-87DD-C2C7F0EAF8C4}"/>
                  </a:ext>
                </a:extLst>
              </p:cNvPr>
              <p:cNvSpPr txBox="1"/>
              <p:nvPr/>
            </p:nvSpPr>
            <p:spPr>
              <a:xfrm>
                <a:off x="2126670" y="4088128"/>
                <a:ext cx="4944922" cy="2092881"/>
              </a:xfrm>
              <a:prstGeom prst="rect">
                <a:avLst/>
              </a:prstGeom>
              <a:solidFill>
                <a:srgbClr val="FFEAAF"/>
              </a:solidFill>
              <a:ln w="57150" algn="ctr">
                <a:solidFill>
                  <a:srgbClr val="3399FF"/>
                </a:solidFill>
                <a:miter lim="800000"/>
                <a:headEnd/>
                <a:tailEnd/>
              </a:ln>
              <a:effectLst>
                <a:outerShdw dist="144802" dir="8527501" algn="ctr" rotWithShape="0">
                  <a:schemeClr val="tx1">
                    <a:lumMod val="65000"/>
                    <a:lumOff val="35000"/>
                    <a:alpha val="50000"/>
                  </a:schemeClr>
                </a:outerShdw>
              </a:effec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fontAlgn="ctr">
                  <a:defRPr>
                    <a:solidFill>
                      <a:srgbClr val="C00000"/>
                    </a:solidFill>
                  </a:defRPr>
                </a:lvl1pPr>
                <a:lvl2pPr algn="ctr" fontAlgn="ctr">
                  <a:defRPr>
                    <a:solidFill>
                      <a:schemeClr val="tx1"/>
                    </a:solidFill>
                  </a:defRPr>
                </a:lvl2pPr>
                <a:lvl3pPr algn="ctr" fontAlgn="ctr">
                  <a:defRPr>
                    <a:solidFill>
                      <a:schemeClr val="tx1"/>
                    </a:solidFill>
                  </a:defRPr>
                </a:lvl3pPr>
                <a:lvl4pPr algn="ctr" fontAlgn="ctr">
                  <a:defRPr>
                    <a:solidFill>
                      <a:schemeClr val="tx1"/>
                    </a:solidFill>
                  </a:defRPr>
                </a:lvl4pPr>
                <a:lvl5pPr algn="ctr" fontAlgn="ctr">
                  <a:defRPr>
                    <a:solidFill>
                      <a:schemeClr val="tx1"/>
                    </a:solidFill>
                  </a:defRPr>
                </a:lvl5pPr>
                <a:lvl6pPr>
                  <a:defRPr>
                    <a:solidFill>
                      <a:schemeClr val="tx1"/>
                    </a:solidFill>
                  </a:defRPr>
                </a:lvl6pPr>
                <a:lvl7pPr>
                  <a:defRPr>
                    <a:solidFill>
                      <a:schemeClr val="tx1"/>
                    </a:solidFill>
                  </a:defRPr>
                </a:lvl7pPr>
                <a:lvl8pPr>
                  <a:defRPr>
                    <a:solidFill>
                      <a:schemeClr val="tx1"/>
                    </a:solidFill>
                  </a:defRPr>
                </a:lvl8pPr>
                <a:lvl9pPr>
                  <a:defRPr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ts val="1800"/>
                  </a:spcBef>
                </a:pPr>
                <a:r>
                  <a:rPr lang="en-US" sz="2000" dirty="0">
                    <a:solidFill>
                      <a:schemeClr val="tx1"/>
                    </a:solidFill>
                  </a:rPr>
                  <a:t>Axiom 6. (</a:t>
                </a:r>
                <a:r>
                  <a:rPr lang="en-US" sz="2000" i="1" dirty="0">
                    <a:solidFill>
                      <a:srgbClr val="7030A0"/>
                    </a:solidFill>
                  </a:rPr>
                  <a:t>intermediacy</a:t>
                </a:r>
                <a:r>
                  <a:rPr lang="en-US" sz="2000" dirty="0">
                    <a:solidFill>
                      <a:schemeClr val="tx1"/>
                    </a:solidFill>
                  </a:rPr>
                  <a:t>) </a:t>
                </a:r>
                <a:br>
                  <a:rPr lang="en-US" sz="2000" dirty="0">
                    <a:solidFill>
                      <a:schemeClr val="tx1"/>
                    </a:solidFill>
                  </a:rPr>
                </a:br>
                <a:r>
                  <a:rPr lang="en-US" sz="20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2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𝑭</m:t>
                    </m:r>
                    <m:r>
                      <a:rPr lang="en-US" sz="20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 then the following conditions are equivalent:</a:t>
                </a:r>
              </a:p>
              <a:p>
                <a:pPr>
                  <a:spcBef>
                    <a:spcPts val="1800"/>
                  </a:spcBef>
                </a:pPr>
                <a:endParaRPr lang="en-US" sz="2000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1800"/>
                  </a:spcBef>
                </a:pPr>
                <a:endParaRPr lang="en-US" sz="2000" dirty="0">
                  <a:solidFill>
                    <a:schemeClr val="accent2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9566ED7-602A-479E-87DD-C2C7F0EAF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670" y="4088128"/>
                <a:ext cx="4944922" cy="2092881"/>
              </a:xfrm>
              <a:prstGeom prst="rect">
                <a:avLst/>
              </a:prstGeom>
              <a:blipFill rotWithShape="0">
                <a:blip r:embed="rId4"/>
                <a:stretch>
                  <a:fillRect t="-545"/>
                </a:stretch>
              </a:blipFill>
              <a:ln w="57150" algn="ctr">
                <a:solidFill>
                  <a:srgbClr val="3399FF"/>
                </a:solidFill>
                <a:miter lim="800000"/>
                <a:headEnd/>
                <a:tailEnd/>
              </a:ln>
              <a:effectLst>
                <a:outerShdw dist="144802" dir="8527501" algn="ctr" rotWithShape="0">
                  <a:schemeClr val="tx1">
                    <a:lumMod val="65000"/>
                    <a:lumOff val="35000"/>
                    <a:alpha val="50000"/>
                  </a:scheme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31A7A9B-52FE-4E3B-BC7E-59E4E1DBB888}"/>
                  </a:ext>
                </a:extLst>
              </p:cNvPr>
              <p:cNvSpPr/>
              <p:nvPr/>
            </p:nvSpPr>
            <p:spPr>
              <a:xfrm>
                <a:off x="3521244" y="5771005"/>
                <a:ext cx="136447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18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en-US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20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≿</m:t>
                      </m:r>
                      <m:r>
                        <a:rPr lang="en-US" sz="2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en-US" sz="2000" dirty="0">
                  <a:solidFill>
                    <a:schemeClr val="accent2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31A7A9B-52FE-4E3B-BC7E-59E4E1DBB8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244" y="5771005"/>
                <a:ext cx="1364476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6963251-2D2A-4B4E-B61E-237378A9E4B0}"/>
                  </a:ext>
                </a:extLst>
              </p:cNvPr>
              <p:cNvSpPr/>
              <p:nvPr/>
            </p:nvSpPr>
            <p:spPr>
              <a:xfrm>
                <a:off x="4023363" y="5366031"/>
                <a:ext cx="131228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1800"/>
                  </a:spcBef>
                </a:pP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≿</m:t>
                    </m:r>
                    <m:r>
                      <a:rPr lang="en-US" sz="20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endParaRPr lang="en-US" sz="2000" dirty="0">
                  <a:solidFill>
                    <a:schemeClr val="accent2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6963251-2D2A-4B4E-B61E-237378A9E4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3363" y="5366031"/>
                <a:ext cx="1312282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08E36E9-7A31-44A6-B190-9D28C1FC3F26}"/>
                  </a:ext>
                </a:extLst>
              </p:cNvPr>
              <p:cNvSpPr/>
              <p:nvPr/>
            </p:nvSpPr>
            <p:spPr>
              <a:xfrm>
                <a:off x="4006737" y="4942199"/>
                <a:ext cx="91223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18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20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≿</m:t>
                      </m:r>
                      <m:r>
                        <a:rPr lang="en-US" sz="2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en-US" sz="2000" dirty="0">
                  <a:solidFill>
                    <a:schemeClr val="accent2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08E36E9-7A31-44A6-B190-9D28C1FC3F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737" y="4942199"/>
                <a:ext cx="912237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A0CE6760-F7F0-48CB-AD4F-1F4ACAD46CD3}"/>
              </a:ext>
            </a:extLst>
          </p:cNvPr>
          <p:cNvSpPr txBox="1"/>
          <p:nvPr/>
        </p:nvSpPr>
        <p:spPr>
          <a:xfrm>
            <a:off x="598516" y="1025233"/>
            <a:ext cx="2150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Test your </a:t>
            </a:r>
            <a:r>
              <a:rPr lang="en-US" sz="2000" dirty="0">
                <a:solidFill>
                  <a:srgbClr val="FF0000"/>
                </a:solidFill>
              </a:rPr>
              <a:t>desire</a:t>
            </a:r>
            <a:r>
              <a:rPr lang="en-US" sz="20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29F74D5-4E95-44D2-94F7-060A5DBFE053}"/>
                  </a:ext>
                </a:extLst>
              </p:cNvPr>
              <p:cNvSpPr/>
              <p:nvPr/>
            </p:nvSpPr>
            <p:spPr>
              <a:xfrm>
                <a:off x="2734875" y="2749548"/>
                <a:ext cx="69121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≿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29F74D5-4E95-44D2-94F7-060A5DBFE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4875" y="2749548"/>
                <a:ext cx="691215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4804C3F9-ED6B-4EEF-927F-C55FB2A51C97}"/>
              </a:ext>
            </a:extLst>
          </p:cNvPr>
          <p:cNvSpPr txBox="1"/>
          <p:nvPr/>
        </p:nvSpPr>
        <p:spPr>
          <a:xfrm>
            <a:off x="1873135" y="171792"/>
            <a:ext cx="4943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“Technical” axioms</a:t>
            </a:r>
          </a:p>
        </p:txBody>
      </p:sp>
      <p:sp useBgFill="1">
        <p:nvSpPr>
          <p:cNvPr id="25" name="Rectangle 24"/>
          <p:cNvSpPr/>
          <p:nvPr/>
        </p:nvSpPr>
        <p:spPr>
          <a:xfrm>
            <a:off x="2634591" y="179379"/>
            <a:ext cx="21659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Substantial</a:t>
            </a:r>
          </a:p>
        </p:txBody>
      </p:sp>
    </p:spTree>
    <p:extLst>
      <p:ext uri="{BB962C8B-B14F-4D97-AF65-F5344CB8AC3E}">
        <p14:creationId xmlns:p14="http://schemas.microsoft.com/office/powerpoint/2010/main" val="355669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/>
      <p:bldP spid="10" grpId="0"/>
      <p:bldP spid="10" grpId="1"/>
      <p:bldP spid="5" grpId="0"/>
      <p:bldP spid="13" grpId="0" animBg="1"/>
      <p:bldP spid="13" grpId="1" animBg="1"/>
      <p:bldP spid="14" grpId="0" animBg="1"/>
      <p:bldP spid="15" grpId="0" animBg="1"/>
      <p:bldP spid="16" grpId="0" animBg="1"/>
      <p:bldP spid="17" grpId="0" animBg="1"/>
      <p:bldP spid="6" grpId="0"/>
      <p:bldP spid="21" grpId="0"/>
      <p:bldP spid="22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93EA977-8E2F-4C1D-83D3-1AB05BFF366F}"/>
                  </a:ext>
                </a:extLst>
              </p:cNvPr>
              <p:cNvSpPr/>
              <p:nvPr/>
            </p:nvSpPr>
            <p:spPr>
              <a:xfrm rot="5400000">
                <a:off x="5553139" y="2537174"/>
                <a:ext cx="69121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≿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93EA977-8E2F-4C1D-83D3-1AB05BFF36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5553139" y="2537174"/>
                <a:ext cx="691215" cy="70788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D32F025-9398-43BC-9DCA-1C6C21D201D2}"/>
              </a:ext>
            </a:extLst>
          </p:cNvPr>
          <p:cNvSpPr txBox="1"/>
          <p:nvPr/>
        </p:nvSpPr>
        <p:spPr>
          <a:xfrm>
            <a:off x="598516" y="1025233"/>
            <a:ext cx="2150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Test your </a:t>
            </a:r>
            <a:r>
              <a:rPr lang="en-US" sz="2000" dirty="0">
                <a:solidFill>
                  <a:srgbClr val="FF0000"/>
                </a:solidFill>
              </a:rPr>
              <a:t>desire</a:t>
            </a:r>
            <a:r>
              <a:rPr lang="en-US" sz="2000" dirty="0"/>
              <a:t>: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922BEC8-3BC5-43C1-B305-1C65C8F2DFD1}"/>
              </a:ext>
            </a:extLst>
          </p:cNvPr>
          <p:cNvSpPr/>
          <p:nvPr/>
        </p:nvSpPr>
        <p:spPr>
          <a:xfrm>
            <a:off x="490449" y="3606436"/>
            <a:ext cx="2258290" cy="783193"/>
          </a:xfrm>
          <a:prstGeom prst="roundRect">
            <a:avLst/>
          </a:prstGeom>
          <a:ln w="28575">
            <a:solidFill>
              <a:schemeClr val="accent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Acceptance letter from 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AER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4C896D3-6BFD-4833-B4E8-A1B161C10C7F}"/>
              </a:ext>
            </a:extLst>
          </p:cNvPr>
          <p:cNvSpPr/>
          <p:nvPr/>
        </p:nvSpPr>
        <p:spPr>
          <a:xfrm>
            <a:off x="6447875" y="1712519"/>
            <a:ext cx="2258290" cy="783193"/>
          </a:xfrm>
          <a:prstGeom prst="roundRect">
            <a:avLst/>
          </a:prstGeom>
          <a:ln w="28575">
            <a:solidFill>
              <a:schemeClr val="accent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Acceptance letter from 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TESN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EBD0A5-C8AB-4B11-9AE7-8EEA8A9BE644}"/>
                  </a:ext>
                </a:extLst>
              </p:cNvPr>
              <p:cNvSpPr txBox="1"/>
              <p:nvPr/>
            </p:nvSpPr>
            <p:spPr>
              <a:xfrm>
                <a:off x="5521027" y="1665451"/>
                <a:ext cx="76477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EBD0A5-C8AB-4B11-9AE7-8EEA8A9BE6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1027" y="1665451"/>
                <a:ext cx="764771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672711D-9E7C-4083-BC16-F64AD2D8D835}"/>
              </a:ext>
            </a:extLst>
          </p:cNvPr>
          <p:cNvSpPr/>
          <p:nvPr/>
        </p:nvSpPr>
        <p:spPr>
          <a:xfrm>
            <a:off x="6496385" y="3486937"/>
            <a:ext cx="2258290" cy="783193"/>
          </a:xfrm>
          <a:prstGeom prst="roundRect">
            <a:avLst/>
          </a:prstGeom>
          <a:ln w="28575">
            <a:solidFill>
              <a:schemeClr val="accent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Acceptance letter from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TESN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AE191F7-EEF9-4E2C-9321-A99B29880BDC}"/>
              </a:ext>
            </a:extLst>
          </p:cNvPr>
          <p:cNvSpPr/>
          <p:nvPr/>
        </p:nvSpPr>
        <p:spPr>
          <a:xfrm>
            <a:off x="1959030" y="1722017"/>
            <a:ext cx="2258290" cy="783193"/>
          </a:xfrm>
          <a:prstGeom prst="roundRect">
            <a:avLst/>
          </a:prstGeom>
          <a:ln w="28575">
            <a:solidFill>
              <a:schemeClr val="accent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Acceptance letter from 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AER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21538EC-37C5-43B7-8105-0AC1DDC08460}"/>
                  </a:ext>
                </a:extLst>
              </p:cNvPr>
              <p:cNvSpPr txBox="1"/>
              <p:nvPr/>
            </p:nvSpPr>
            <p:spPr>
              <a:xfrm>
                <a:off x="2708550" y="3524591"/>
                <a:ext cx="76477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21538EC-37C5-43B7-8105-0AC1DDC08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8550" y="3524591"/>
                <a:ext cx="764771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F8722A1-4600-44F6-8F2C-BAC415C4FAD8}"/>
              </a:ext>
            </a:extLst>
          </p:cNvPr>
          <p:cNvSpPr/>
          <p:nvPr/>
        </p:nvSpPr>
        <p:spPr>
          <a:xfrm>
            <a:off x="3345863" y="3578705"/>
            <a:ext cx="1859283" cy="783193"/>
          </a:xfrm>
          <a:prstGeom prst="roundRect">
            <a:avLst/>
          </a:prstGeom>
          <a:ln w="28575">
            <a:solidFill>
              <a:schemeClr val="accent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Life found on Mars</a:t>
            </a:r>
            <a:endParaRPr lang="en-US" sz="2000" i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A23B8F9-C868-433D-94BE-7A4841806A6B}"/>
                  </a:ext>
                </a:extLst>
              </p:cNvPr>
              <p:cNvSpPr txBox="1"/>
              <p:nvPr/>
            </p:nvSpPr>
            <p:spPr>
              <a:xfrm>
                <a:off x="5534877" y="3469314"/>
                <a:ext cx="76477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A23B8F9-C868-433D-94BE-7A4841806A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4877" y="3469314"/>
                <a:ext cx="764771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B568D32-1A27-4142-9554-4EB6A70FAB0A}"/>
                  </a:ext>
                </a:extLst>
              </p:cNvPr>
              <p:cNvSpPr txBox="1"/>
              <p:nvPr/>
            </p:nvSpPr>
            <p:spPr>
              <a:xfrm rot="5400000">
                <a:off x="2694703" y="2679467"/>
                <a:ext cx="76477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∼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B568D32-1A27-4142-9554-4EB6A70FA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694703" y="2679467"/>
                <a:ext cx="764771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c 24">
            <a:extLst>
              <a:ext uri="{FF2B5EF4-FFF2-40B4-BE49-F238E27FC236}">
                <a16:creationId xmlns:a16="http://schemas.microsoft.com/office/drawing/2014/main" id="{567750AC-28B6-44D1-B23E-79F306430FF3}"/>
              </a:ext>
            </a:extLst>
          </p:cNvPr>
          <p:cNvSpPr/>
          <p:nvPr/>
        </p:nvSpPr>
        <p:spPr bwMode="auto">
          <a:xfrm rot="10800000">
            <a:off x="213363" y="3538443"/>
            <a:ext cx="277086" cy="903487"/>
          </a:xfrm>
          <a:prstGeom prst="arc">
            <a:avLst>
              <a:gd name="adj1" fmla="val 16200000"/>
              <a:gd name="adj2" fmla="val 5314581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B17092FB-FDC9-4FCB-B44D-55524C9B7121}"/>
              </a:ext>
            </a:extLst>
          </p:cNvPr>
          <p:cNvSpPr/>
          <p:nvPr/>
        </p:nvSpPr>
        <p:spPr bwMode="auto">
          <a:xfrm>
            <a:off x="5142799" y="3507960"/>
            <a:ext cx="277086" cy="903487"/>
          </a:xfrm>
          <a:prstGeom prst="arc">
            <a:avLst>
              <a:gd name="adj1" fmla="val 16200000"/>
              <a:gd name="adj2" fmla="val 5314581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BAE9810-D35A-4488-8FDD-DFF27EF96A25}"/>
                  </a:ext>
                </a:extLst>
              </p:cNvPr>
              <p:cNvSpPr txBox="1"/>
              <p:nvPr/>
            </p:nvSpPr>
            <p:spPr>
              <a:xfrm>
                <a:off x="748145" y="4998718"/>
                <a:ext cx="15350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∼</m:t>
                      </m:r>
                      <m:r>
                        <a:rPr lang="en-US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𝑭</m:t>
                      </m:r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≻</m:t>
                      </m:r>
                      <m:r>
                        <a:rPr lang="en-US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BAE9810-D35A-4488-8FDD-DFF27EF96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45" y="4998718"/>
                <a:ext cx="1535084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DCCE930-21E2-4027-A21B-D563163E0D6C}"/>
                  </a:ext>
                </a:extLst>
              </p:cNvPr>
              <p:cNvSpPr txBox="1"/>
              <p:nvPr/>
            </p:nvSpPr>
            <p:spPr>
              <a:xfrm>
                <a:off x="748145" y="5624430"/>
                <a:ext cx="224166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  <m:r>
                        <a:rPr lang="en-US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  <m:r>
                            <a:rPr lang="en-US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en-US" sz="2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=∅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DCCE930-21E2-4027-A21B-D563163E0D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45" y="5624430"/>
                <a:ext cx="2241666" cy="400110"/>
              </a:xfrm>
              <a:prstGeom prst="rect">
                <a:avLst/>
              </a:prstGeom>
              <a:blipFill>
                <a:blip r:embed="rId8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2EB6079-4FCD-4378-871F-62EE514665DC}"/>
                  </a:ext>
                </a:extLst>
              </p:cNvPr>
              <p:cNvSpPr txBox="1"/>
              <p:nvPr/>
            </p:nvSpPr>
            <p:spPr>
              <a:xfrm>
                <a:off x="748145" y="6170612"/>
                <a:ext cx="224166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𝑬</m:t>
                      </m:r>
                      <m:r>
                        <a:rPr lang="en-US" sz="2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en-US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≿</m:t>
                      </m:r>
                      <m:r>
                        <a:rPr lang="en-US" sz="2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𝑭</m:t>
                      </m:r>
                      <m:r>
                        <a:rPr lang="en-US" sz="2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en-US" sz="2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2EB6079-4FCD-4378-871F-62EE51466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45" y="6170612"/>
                <a:ext cx="2241666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78C1C0C-9F13-431A-AE15-BF4B276213BF}"/>
                  </a:ext>
                </a:extLst>
              </p:cNvPr>
              <p:cNvSpPr txBox="1"/>
              <p:nvPr/>
            </p:nvSpPr>
            <p:spPr>
              <a:xfrm>
                <a:off x="3291838" y="5724698"/>
                <a:ext cx="21058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≿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78C1C0C-9F13-431A-AE15-BF4B27621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838" y="5724698"/>
                <a:ext cx="2105890" cy="400110"/>
              </a:xfrm>
              <a:prstGeom prst="rect">
                <a:avLst/>
              </a:prstGeom>
              <a:blipFill>
                <a:blip r:embed="rId10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B9431754-6D80-49C4-A8B8-DF43EA2104C6}"/>
              </a:ext>
            </a:extLst>
          </p:cNvPr>
          <p:cNvSpPr txBox="1"/>
          <p:nvPr/>
        </p:nvSpPr>
        <p:spPr>
          <a:xfrm>
            <a:off x="3558495" y="5174927"/>
            <a:ext cx="1501824" cy="415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977073B-43C7-4C42-8547-B90D84FCCD8C}"/>
                  </a:ext>
                </a:extLst>
              </p:cNvPr>
              <p:cNvSpPr txBox="1"/>
              <p:nvPr/>
            </p:nvSpPr>
            <p:spPr>
              <a:xfrm>
                <a:off x="6436809" y="5001487"/>
                <a:ext cx="15350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≻</m:t>
                      </m:r>
                      <m:r>
                        <a:rPr lang="en-US" sz="2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∼</m:t>
                      </m:r>
                      <m:r>
                        <a:rPr lang="en-US" sz="2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977073B-43C7-4C42-8547-B90D84FCCD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809" y="5001487"/>
                <a:ext cx="1535084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A6237EA-D0B0-477D-AEA3-9F761DA3B072}"/>
                  </a:ext>
                </a:extLst>
              </p:cNvPr>
              <p:cNvSpPr txBox="1"/>
              <p:nvPr/>
            </p:nvSpPr>
            <p:spPr>
              <a:xfrm>
                <a:off x="6436809" y="5627199"/>
                <a:ext cx="224166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  <m:r>
                        <a:rPr lang="en-US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  <m:r>
                            <a:rPr lang="en-US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en-US" sz="2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=∅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A6237EA-D0B0-477D-AEA3-9F761DA3B0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809" y="5627199"/>
                <a:ext cx="2241666" cy="400110"/>
              </a:xfrm>
              <a:prstGeom prst="rect">
                <a:avLst/>
              </a:prstGeom>
              <a:blipFill>
                <a:blip r:embed="rId12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AE91738-A45D-4E82-8444-E01D81A8DD02}"/>
                  </a:ext>
                </a:extLst>
              </p:cNvPr>
              <p:cNvSpPr txBox="1"/>
              <p:nvPr/>
            </p:nvSpPr>
            <p:spPr>
              <a:xfrm>
                <a:off x="6436809" y="6173381"/>
                <a:ext cx="224166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𝑭</m:t>
                      </m:r>
                      <m:r>
                        <a:rPr lang="en-US" sz="2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en-US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≿</m:t>
                      </m:r>
                      <m:r>
                        <a:rPr lang="en-US" sz="2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2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en-US" sz="2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AE91738-A45D-4E82-8444-E01D81A8D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809" y="6173381"/>
                <a:ext cx="2241666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59BFA6B8-A2E8-45AA-B8CB-2283F4497BA5}"/>
              </a:ext>
            </a:extLst>
          </p:cNvPr>
          <p:cNvGrpSpPr/>
          <p:nvPr/>
        </p:nvGrpSpPr>
        <p:grpSpPr>
          <a:xfrm>
            <a:off x="2890058" y="1232857"/>
            <a:ext cx="540974" cy="400110"/>
            <a:chOff x="2890058" y="1232857"/>
            <a:chExt cx="540974" cy="40011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5589942-A027-4697-BAD0-0CD3A513CFEA}"/>
                </a:ext>
              </a:extLst>
            </p:cNvPr>
            <p:cNvSpPr txBox="1"/>
            <p:nvPr/>
          </p:nvSpPr>
          <p:spPr>
            <a:xfrm>
              <a:off x="2905297" y="1232857"/>
              <a:ext cx="5257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chemeClr val="accent2"/>
                  </a:solidFill>
                </a:rPr>
                <a:t>E</a:t>
              </a:r>
              <a:r>
                <a:rPr lang="en-US" sz="2000" dirty="0">
                  <a:solidFill>
                    <a:schemeClr val="accent2"/>
                  </a:solidFill>
                </a:rPr>
                <a:t> 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9B96C1E-F4AE-47A9-9F0D-5C5F0C38A6B9}"/>
                </a:ext>
              </a:extLst>
            </p:cNvPr>
            <p:cNvSpPr/>
            <p:nvPr/>
          </p:nvSpPr>
          <p:spPr>
            <a:xfrm>
              <a:off x="2890058" y="1246905"/>
              <a:ext cx="385154" cy="385154"/>
            </a:xfrm>
            <a:prstGeom prst="ellipse">
              <a:avLst/>
            </a:prstGeom>
            <a:ln w="28575">
              <a:solidFill>
                <a:schemeClr val="accent2"/>
              </a:solidFill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en-US" sz="2000" i="1">
                <a:solidFill>
                  <a:srgbClr val="C00000"/>
                </a:solidFill>
                <a:latin typeface="Cambria Math" panose="02040503050406030204" pitchFamily="18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032A595-4037-486A-AC3E-E59C582F64D6}"/>
              </a:ext>
            </a:extLst>
          </p:cNvPr>
          <p:cNvGrpSpPr/>
          <p:nvPr/>
        </p:nvGrpSpPr>
        <p:grpSpPr>
          <a:xfrm>
            <a:off x="2903916" y="4483124"/>
            <a:ext cx="540974" cy="400110"/>
            <a:chOff x="2890058" y="1232857"/>
            <a:chExt cx="540974" cy="40011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9237D28-91D8-437E-89AC-48BED4483F90}"/>
                </a:ext>
              </a:extLst>
            </p:cNvPr>
            <p:cNvSpPr txBox="1"/>
            <p:nvPr/>
          </p:nvSpPr>
          <p:spPr>
            <a:xfrm>
              <a:off x="2905297" y="1232857"/>
              <a:ext cx="5257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chemeClr val="accent2"/>
                  </a:solidFill>
                </a:rPr>
                <a:t>F</a:t>
              </a:r>
              <a:r>
                <a:rPr lang="en-US" sz="2000" dirty="0">
                  <a:solidFill>
                    <a:schemeClr val="accent2"/>
                  </a:solidFill>
                </a:rPr>
                <a:t> 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12A656D-4FAE-4CCE-B619-67B18B44E50C}"/>
                </a:ext>
              </a:extLst>
            </p:cNvPr>
            <p:cNvSpPr/>
            <p:nvPr/>
          </p:nvSpPr>
          <p:spPr>
            <a:xfrm>
              <a:off x="2890058" y="1246905"/>
              <a:ext cx="385154" cy="385154"/>
            </a:xfrm>
            <a:prstGeom prst="ellipse">
              <a:avLst/>
            </a:prstGeom>
            <a:ln w="28575">
              <a:solidFill>
                <a:schemeClr val="accent2"/>
              </a:solidFill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en-US" sz="2000" i="1">
                <a:solidFill>
                  <a:srgbClr val="C00000"/>
                </a:solidFill>
                <a:latin typeface="Cambria Math" panose="02040503050406030204" pitchFamily="18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99F5EC5-2258-4258-AA4C-C6F4F31A8CD4}"/>
              </a:ext>
            </a:extLst>
          </p:cNvPr>
          <p:cNvGrpSpPr/>
          <p:nvPr/>
        </p:nvGrpSpPr>
        <p:grpSpPr>
          <a:xfrm>
            <a:off x="7360585" y="2773971"/>
            <a:ext cx="529890" cy="400110"/>
            <a:chOff x="2890058" y="1232850"/>
            <a:chExt cx="529890" cy="400110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6E5BDC2-85D4-4471-8FD4-0DD34138BBC4}"/>
                </a:ext>
              </a:extLst>
            </p:cNvPr>
            <p:cNvSpPr txBox="1"/>
            <p:nvPr/>
          </p:nvSpPr>
          <p:spPr>
            <a:xfrm>
              <a:off x="2894213" y="1232850"/>
              <a:ext cx="5257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chemeClr val="accent2"/>
                  </a:solidFill>
                </a:rPr>
                <a:t>H</a:t>
              </a:r>
              <a:r>
                <a:rPr lang="en-US" sz="2000" dirty="0">
                  <a:solidFill>
                    <a:schemeClr val="accent2"/>
                  </a:solidFill>
                </a:rPr>
                <a:t> 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8BC0518-9C65-4461-9CDC-269D59CFFF59}"/>
                </a:ext>
              </a:extLst>
            </p:cNvPr>
            <p:cNvSpPr/>
            <p:nvPr/>
          </p:nvSpPr>
          <p:spPr>
            <a:xfrm>
              <a:off x="2890058" y="1246905"/>
              <a:ext cx="385154" cy="385154"/>
            </a:xfrm>
            <a:prstGeom prst="ellipse">
              <a:avLst/>
            </a:prstGeom>
            <a:ln w="28575">
              <a:solidFill>
                <a:schemeClr val="accent2"/>
              </a:solidFill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en-US" sz="2000" i="1">
                <a:solidFill>
                  <a:srgbClr val="C00000"/>
                </a:solidFill>
                <a:latin typeface="Cambria Math" panose="02040503050406030204" pitchFamily="18" charset="0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88E8E2F6-09CA-4726-A79F-6C7B25F9BEF4}"/>
              </a:ext>
            </a:extLst>
          </p:cNvPr>
          <p:cNvSpPr txBox="1"/>
          <p:nvPr/>
        </p:nvSpPr>
        <p:spPr>
          <a:xfrm>
            <a:off x="5619403" y="2471653"/>
            <a:ext cx="594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804C3F9-ED6B-4EEF-927F-C55FB2A51C97}"/>
              </a:ext>
            </a:extLst>
          </p:cNvPr>
          <p:cNvSpPr txBox="1"/>
          <p:nvPr/>
        </p:nvSpPr>
        <p:spPr>
          <a:xfrm>
            <a:off x="1873135" y="171792"/>
            <a:ext cx="4943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“Technical” axioms</a:t>
            </a:r>
          </a:p>
        </p:txBody>
      </p:sp>
      <p:sp useBgFill="1">
        <p:nvSpPr>
          <p:cNvPr id="51" name="Rectangle 50"/>
          <p:cNvSpPr/>
          <p:nvPr/>
        </p:nvSpPr>
        <p:spPr>
          <a:xfrm>
            <a:off x="2634591" y="179379"/>
            <a:ext cx="21659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Substantial</a:t>
            </a:r>
          </a:p>
        </p:txBody>
      </p:sp>
    </p:spTree>
    <p:extLst>
      <p:ext uri="{BB962C8B-B14F-4D97-AF65-F5344CB8AC3E}">
        <p14:creationId xmlns:p14="http://schemas.microsoft.com/office/powerpoint/2010/main" val="256783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" grpId="0" animBg="1"/>
      <p:bldP spid="7" grpId="0" animBg="1"/>
      <p:bldP spid="8" grpId="0"/>
      <p:bldP spid="14" grpId="0" animBg="1"/>
      <p:bldP spid="16" grpId="0" animBg="1"/>
      <p:bldP spid="18" grpId="0"/>
      <p:bldP spid="19" grpId="0" animBg="1"/>
      <p:bldP spid="20" grpId="0"/>
      <p:bldP spid="23" grpId="0"/>
      <p:bldP spid="25" grpId="0" animBg="1"/>
      <p:bldP spid="27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9" grpId="0"/>
      <p:bldP spid="4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42C4E708-948B-4BC8-A87E-9D6FD9676A83}"/>
              </a:ext>
            </a:extLst>
          </p:cNvPr>
          <p:cNvSpPr txBox="1"/>
          <p:nvPr/>
        </p:nvSpPr>
        <p:spPr>
          <a:xfrm>
            <a:off x="1687317" y="1232975"/>
            <a:ext cx="4944922" cy="2092881"/>
          </a:xfrm>
          <a:prstGeom prst="rect">
            <a:avLst/>
          </a:prstGeom>
          <a:solidFill>
            <a:srgbClr val="FFEAAF"/>
          </a:solidFill>
          <a:ln w="57150" algn="ctr">
            <a:solidFill>
              <a:srgbClr val="3399FF"/>
            </a:solidFill>
            <a:miter lim="800000"/>
            <a:headEnd/>
            <a:tailEnd/>
          </a:ln>
          <a:effectLst>
            <a:outerShdw dist="144802" dir="8527501" algn="ctr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fontAlgn="ctr">
              <a:defRPr>
                <a:solidFill>
                  <a:srgbClr val="C00000"/>
                </a:solidFill>
              </a:defRPr>
            </a:lvl1pPr>
            <a:lvl2pPr algn="ctr" fontAlgn="ctr">
              <a:defRPr>
                <a:solidFill>
                  <a:schemeClr val="tx1"/>
                </a:solidFill>
              </a:defRPr>
            </a:lvl2pPr>
            <a:lvl3pPr algn="ctr" fontAlgn="ctr">
              <a:defRPr>
                <a:solidFill>
                  <a:schemeClr val="tx1"/>
                </a:solidFill>
              </a:defRPr>
            </a:lvl3pPr>
            <a:lvl4pPr algn="ctr" fontAlgn="ctr">
              <a:defRPr>
                <a:solidFill>
                  <a:schemeClr val="tx1"/>
                </a:solidFill>
              </a:defRPr>
            </a:lvl4pPr>
            <a:lvl5pPr algn="ctr" fontAlgn="ctr"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>
              <a:spcBef>
                <a:spcPts val="1800"/>
              </a:spcBef>
            </a:pPr>
            <a:r>
              <a:rPr lang="en-US" sz="2000" dirty="0">
                <a:solidFill>
                  <a:schemeClr val="tx1"/>
                </a:solidFill>
              </a:rPr>
              <a:t>Axiom 7. (</a:t>
            </a:r>
            <a:r>
              <a:rPr lang="en-US" sz="2000" i="1" dirty="0">
                <a:solidFill>
                  <a:srgbClr val="7030A0"/>
                </a:solidFill>
              </a:rPr>
              <a:t>persistency</a:t>
            </a:r>
            <a:r>
              <a:rPr lang="en-US" sz="2000" dirty="0">
                <a:solidFill>
                  <a:schemeClr val="tx1"/>
                </a:solidFill>
              </a:rPr>
              <a:t>) </a:t>
            </a:r>
            <a:br>
              <a:rPr lang="en-US" sz="2000" dirty="0">
                <a:solidFill>
                  <a:schemeClr val="tx1"/>
                </a:solidFill>
              </a:rPr>
            </a:br>
            <a:br>
              <a:rPr lang="en-US" sz="2000" dirty="0"/>
            </a:br>
            <a:endParaRPr lang="en-US" sz="2000" dirty="0"/>
          </a:p>
          <a:p>
            <a:pPr>
              <a:spcBef>
                <a:spcPts val="1800"/>
              </a:spcBef>
            </a:pPr>
            <a:endParaRPr lang="en-US" sz="2000" dirty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</a:pPr>
            <a:endParaRPr lang="en-US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BF5286B-8D4E-4623-9F7E-43A177CB432E}"/>
                  </a:ext>
                </a:extLst>
              </p:cNvPr>
              <p:cNvSpPr/>
              <p:nvPr/>
            </p:nvSpPr>
            <p:spPr>
              <a:xfrm>
                <a:off x="1659606" y="1926780"/>
                <a:ext cx="4572000" cy="70788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and</a:t>
                </a:r>
                <a:br>
                  <a:rPr lang="en-US" sz="2000" i="1" dirty="0">
                    <a:solidFill>
                      <a:schemeClr val="accent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𝑯</m:t>
                    </m:r>
                    <m:r>
                      <a:rPr lang="en-US" sz="2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en-US" sz="2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</m:e>
                    </m:d>
                    <m:r>
                      <a:rPr lang="en-US" sz="2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  <m:r>
                      <a:rPr lang="en-US" sz="2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𝑮</m:t>
                    </m:r>
                    <m:r>
                      <a:rPr lang="en-US" sz="2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en-US" sz="2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</m:e>
                    </m:d>
                    <m:r>
                      <a:rPr lang="en-US" sz="2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  <m:r>
                      <a:rPr lang="en-US" sz="2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BF5286B-8D4E-4623-9F7E-43A177CB43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606" y="1926780"/>
                <a:ext cx="4572000" cy="707886"/>
              </a:xfrm>
              <a:prstGeom prst="rect">
                <a:avLst/>
              </a:prstGeom>
              <a:blipFill>
                <a:blip r:embed="rId2"/>
                <a:stretch>
                  <a:fillRect l="-1333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C09AADD-ED2B-4451-8D66-391AAF50731B}"/>
                  </a:ext>
                </a:extLst>
              </p:cNvPr>
              <p:cNvSpPr/>
              <p:nvPr/>
            </p:nvSpPr>
            <p:spPr>
              <a:xfrm>
                <a:off x="1648695" y="2573507"/>
                <a:ext cx="4572000" cy="70788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Then</a:t>
                </a:r>
                <a:br>
                  <a:rPr lang="en-US" sz="2000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US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≿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solidFill>
                      <a:schemeClr val="tx1"/>
                    </a:solidFill>
                  </a:rPr>
                  <a:t>implies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US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≿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C09AADD-ED2B-4451-8D66-391AAF5073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695" y="2573507"/>
                <a:ext cx="4572000" cy="707886"/>
              </a:xfrm>
              <a:prstGeom prst="rect">
                <a:avLst/>
              </a:prstGeom>
              <a:blipFill>
                <a:blip r:embed="rId12"/>
                <a:stretch>
                  <a:fillRect l="-1333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8E9950D-A771-4465-9CE2-7DDEAFDD3707}"/>
                  </a:ext>
                </a:extLst>
              </p:cNvPr>
              <p:cNvSpPr/>
              <p:nvPr/>
            </p:nvSpPr>
            <p:spPr>
              <a:xfrm>
                <a:off x="1687317" y="1623228"/>
                <a:ext cx="348928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If 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r>
                      <a:rPr lang="en-US" sz="20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𝑭</m:t>
                    </m:r>
                    <m:r>
                      <a:rPr lang="en-US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≁</m:t>
                    </m:r>
                    <m:r>
                      <a:rPr lang="en-US" sz="2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r>
                      <a:rPr lang="en-US" sz="20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𝑭</m:t>
                    </m:r>
                    <m:r>
                      <a:rPr lang="en-US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≁</m:t>
                    </m:r>
                    <m:r>
                      <a:rPr lang="en-US" sz="2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𝑮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8E9950D-A771-4465-9CE2-7DDEAFDD37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317" y="1623228"/>
                <a:ext cx="3489289" cy="400110"/>
              </a:xfrm>
              <a:prstGeom prst="rect">
                <a:avLst/>
              </a:prstGeom>
              <a:blipFill>
                <a:blip r:embed="rId13"/>
                <a:stretch>
                  <a:fillRect l="-1923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AE76C86-5D66-4C21-9018-B690FFF83FDA}"/>
                  </a:ext>
                </a:extLst>
              </p:cNvPr>
              <p:cNvSpPr txBox="1"/>
              <p:nvPr/>
            </p:nvSpPr>
            <p:spPr>
              <a:xfrm>
                <a:off x="748145" y="4998718"/>
                <a:ext cx="15350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∼</m:t>
                      </m:r>
                      <m:r>
                        <a:rPr lang="en-US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𝑭</m:t>
                      </m:r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≻</m:t>
                      </m:r>
                      <m:r>
                        <a:rPr lang="en-US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AE76C86-5D66-4C21-9018-B690FFF83F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45" y="4998718"/>
                <a:ext cx="1535084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96FC755-0F2F-4BA8-B906-C9AC2117677E}"/>
                  </a:ext>
                </a:extLst>
              </p:cNvPr>
              <p:cNvSpPr txBox="1"/>
              <p:nvPr/>
            </p:nvSpPr>
            <p:spPr>
              <a:xfrm>
                <a:off x="748145" y="5624430"/>
                <a:ext cx="224166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  <m:r>
                        <a:rPr lang="en-US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  <m:r>
                            <a:rPr lang="en-US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en-US" sz="2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96FC755-0F2F-4BA8-B906-C9AC21176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45" y="5624430"/>
                <a:ext cx="2241666" cy="400110"/>
              </a:xfrm>
              <a:prstGeom prst="rect">
                <a:avLst/>
              </a:prstGeom>
              <a:blipFill>
                <a:blip r:embed="rId6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CE18D85-E405-4807-ADD0-B8039E2DDFD0}"/>
                  </a:ext>
                </a:extLst>
              </p:cNvPr>
              <p:cNvSpPr txBox="1"/>
              <p:nvPr/>
            </p:nvSpPr>
            <p:spPr>
              <a:xfrm>
                <a:off x="748145" y="6170612"/>
                <a:ext cx="224166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en-US" sz="2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en-US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≿</m:t>
                      </m:r>
                      <m:r>
                        <a:rPr lang="en-US" sz="2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𝑭</m:t>
                      </m:r>
                      <m:r>
                        <a:rPr lang="en-US" sz="2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en-US" sz="2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CE18D85-E405-4807-ADD0-B8039E2DDF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45" y="6170612"/>
                <a:ext cx="2241666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2CCEAAB-3ACF-4360-A523-B606F3806FDF}"/>
                  </a:ext>
                </a:extLst>
              </p:cNvPr>
              <p:cNvSpPr txBox="1"/>
              <p:nvPr/>
            </p:nvSpPr>
            <p:spPr>
              <a:xfrm>
                <a:off x="3291838" y="5724698"/>
                <a:ext cx="21058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≿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2CCEAAB-3ACF-4360-A523-B606F3806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838" y="5724698"/>
                <a:ext cx="2105890" cy="400110"/>
              </a:xfrm>
              <a:prstGeom prst="rect">
                <a:avLst/>
              </a:prstGeom>
              <a:blipFill>
                <a:blip r:embed="rId8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4037E964-EDA9-4EDD-BF86-43287090D89E}"/>
              </a:ext>
            </a:extLst>
          </p:cNvPr>
          <p:cNvSpPr txBox="1"/>
          <p:nvPr/>
        </p:nvSpPr>
        <p:spPr>
          <a:xfrm>
            <a:off x="3558495" y="5174927"/>
            <a:ext cx="1501824" cy="415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A0E7765-CB9A-4DE3-8B2F-802B80D5CAC0}"/>
                  </a:ext>
                </a:extLst>
              </p:cNvPr>
              <p:cNvSpPr txBox="1"/>
              <p:nvPr/>
            </p:nvSpPr>
            <p:spPr>
              <a:xfrm>
                <a:off x="6436809" y="5001487"/>
                <a:ext cx="15350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≻</m:t>
                      </m:r>
                      <m:r>
                        <a:rPr lang="en-US" sz="2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∼</m:t>
                      </m:r>
                      <m:r>
                        <a:rPr lang="en-US" sz="2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A0E7765-CB9A-4DE3-8B2F-802B80D5C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809" y="5001487"/>
                <a:ext cx="1535084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8910AEA-6E6A-4F17-8CEA-380897C83AC7}"/>
                  </a:ext>
                </a:extLst>
              </p:cNvPr>
              <p:cNvSpPr txBox="1"/>
              <p:nvPr/>
            </p:nvSpPr>
            <p:spPr>
              <a:xfrm>
                <a:off x="6436809" y="5627199"/>
                <a:ext cx="224166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  <m:r>
                        <a:rPr lang="en-US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  <m:r>
                            <a:rPr lang="en-US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en-US" sz="2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8910AEA-6E6A-4F17-8CEA-380897C83A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809" y="5627199"/>
                <a:ext cx="2241666" cy="400110"/>
              </a:xfrm>
              <a:prstGeom prst="rect">
                <a:avLst/>
              </a:prstGeom>
              <a:blipFill>
                <a:blip r:embed="rId10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38DF1CF-171D-40B7-B428-9693A443DED7}"/>
                  </a:ext>
                </a:extLst>
              </p:cNvPr>
              <p:cNvSpPr txBox="1"/>
              <p:nvPr/>
            </p:nvSpPr>
            <p:spPr>
              <a:xfrm>
                <a:off x="6436809" y="6173381"/>
                <a:ext cx="224166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𝑭</m:t>
                      </m:r>
                      <m:r>
                        <a:rPr lang="en-US" sz="2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en-US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≿</m:t>
                      </m:r>
                      <m:r>
                        <a:rPr lang="en-US" sz="2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2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en-US" sz="2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38DF1CF-171D-40B7-B428-9693A443DE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809" y="6173381"/>
                <a:ext cx="2241666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4804C3F9-ED6B-4EEF-927F-C55FB2A51C97}"/>
              </a:ext>
            </a:extLst>
          </p:cNvPr>
          <p:cNvSpPr txBox="1"/>
          <p:nvPr/>
        </p:nvSpPr>
        <p:spPr>
          <a:xfrm>
            <a:off x="1873135" y="171792"/>
            <a:ext cx="4943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“Technical” axioms</a:t>
            </a:r>
          </a:p>
        </p:txBody>
      </p:sp>
      <p:sp useBgFill="1">
        <p:nvSpPr>
          <p:cNvPr id="16" name="Rectangle 15"/>
          <p:cNvSpPr/>
          <p:nvPr/>
        </p:nvSpPr>
        <p:spPr>
          <a:xfrm>
            <a:off x="2634591" y="179379"/>
            <a:ext cx="21659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Substantial</a:t>
            </a:r>
          </a:p>
        </p:txBody>
      </p:sp>
    </p:spTree>
    <p:extLst>
      <p:ext uri="{BB962C8B-B14F-4D97-AF65-F5344CB8AC3E}">
        <p14:creationId xmlns:p14="http://schemas.microsoft.com/office/powerpoint/2010/main" val="218470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 animBg="1"/>
      <p:bldP spid="6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9215" y="483108"/>
            <a:ext cx="7453266" cy="5574100"/>
          </a:xfrm>
          <a:prstGeom prst="rect">
            <a:avLst/>
          </a:prstGeom>
          <a:solidFill>
            <a:srgbClr val="FFFFCC"/>
          </a:solidFill>
          <a:ln w="57150">
            <a:solidFill>
              <a:srgbClr val="FF6600"/>
            </a:solidFill>
            <a:miter lim="800000"/>
            <a:headEnd/>
            <a:tailEnd/>
          </a:ln>
          <a:effectLst>
            <a:outerShdw dist="197566" dir="8100000" algn="ctr" rotWithShape="0">
              <a:schemeClr val="bg2"/>
            </a:outerShdw>
          </a:effectLst>
        </p:spPr>
        <p:txBody>
          <a:bodyPr anchor="t" anchorCtr="0"/>
          <a:lstStyle>
            <a:defPPr>
              <a:defRPr lang="en-US"/>
            </a:defPPr>
            <a:lvl1pPr algn="ctr">
              <a:defRPr>
                <a:solidFill>
                  <a:schemeClr val="tx1"/>
                </a:solidFill>
                <a:cs typeface="David" pitchFamily="2" charset="-79"/>
              </a:defRPr>
            </a:lvl1pPr>
          </a:lstStyle>
          <a:p>
            <a:endParaRPr lang="en-US" i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Left-Right Arrow 2"/>
          <p:cNvSpPr/>
          <p:nvPr/>
        </p:nvSpPr>
        <p:spPr>
          <a:xfrm rot="5400000">
            <a:off x="4372929" y="2228780"/>
            <a:ext cx="707669" cy="310102"/>
          </a:xfrm>
          <a:prstGeom prst="leftRightArrow">
            <a:avLst/>
          </a:prstGeom>
          <a:solidFill>
            <a:srgbClr val="7030A0"/>
          </a:solidFill>
          <a:ln>
            <a:solidFill>
              <a:schemeClr val="accent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2000" i="1">
              <a:solidFill>
                <a:srgbClr val="C00000"/>
              </a:solidFill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325867" y="4464003"/>
                <a:ext cx="280179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𝑬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≿</m:t>
                    </m:r>
                    <m:r>
                      <a:rPr lang="en-US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dirty="0"/>
                  <a:t> if and only if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867" y="4464003"/>
                <a:ext cx="2801793" cy="461665"/>
              </a:xfrm>
              <a:prstGeom prst="rect">
                <a:avLst/>
              </a:prstGeom>
              <a:blipFill>
                <a:blip r:embed="rId2"/>
                <a:stretch>
                  <a:fillRect l="-65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006575" y="1556826"/>
                <a:ext cx="366722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≿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is a desirability relation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575" y="1556826"/>
                <a:ext cx="3667222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49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547855" y="916866"/>
            <a:ext cx="43985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Representation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339894" y="5120148"/>
                <a:ext cx="4055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894" y="5120148"/>
                <a:ext cx="405516" cy="461665"/>
              </a:xfrm>
              <a:prstGeom prst="rect">
                <a:avLst/>
              </a:prstGeom>
              <a:blipFill>
                <a:blip r:embed="rId4"/>
                <a:stretch>
                  <a:fillRect l="-4545" r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AutoShape 22"/>
              <p:cNvSpPr>
                <a:spLocks noChangeArrowheads="1"/>
              </p:cNvSpPr>
              <p:nvPr/>
            </p:nvSpPr>
            <p:spPr bwMode="auto">
              <a:xfrm>
                <a:off x="138569" y="885790"/>
                <a:ext cx="2202512" cy="909996"/>
              </a:xfrm>
              <a:prstGeom prst="wedgeRoundRectCallout">
                <a:avLst>
                  <a:gd name="adj1" fmla="val 70472"/>
                  <a:gd name="adj2" fmla="val 409835"/>
                  <a:gd name="adj3" fmla="val 16667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127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 sz="2000" dirty="0"/>
                  <a:t>The expectation of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2000" dirty="0"/>
                  <a:t> given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endParaRPr lang="en-US" sz="2000" dirty="0"/>
              </a:p>
              <a:p>
                <a:endParaRPr lang="en-US" sz="2000" i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2" name="AutoShap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8569" y="885790"/>
                <a:ext cx="2202512" cy="909996"/>
              </a:xfrm>
              <a:prstGeom prst="wedgeRoundRectCallout">
                <a:avLst>
                  <a:gd name="adj1" fmla="val 70472"/>
                  <a:gd name="adj2" fmla="val 409835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127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455171" y="3197015"/>
                <a:ext cx="436584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and utility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dirty="0"/>
                  <a:t> such that: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5171" y="3197015"/>
                <a:ext cx="4365840" cy="461665"/>
              </a:xfrm>
              <a:prstGeom prst="rect">
                <a:avLst/>
              </a:prstGeom>
              <a:blipFill>
                <a:blip r:embed="rId6"/>
                <a:stretch>
                  <a:fillRect l="-223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96A3EEC-B73B-4E47-8AB9-9AD0AB95EF8F}"/>
                  </a:ext>
                </a:extLst>
              </p:cNvPr>
              <p:cNvSpPr/>
              <p:nvPr/>
            </p:nvSpPr>
            <p:spPr>
              <a:xfrm>
                <a:off x="2959875" y="5117122"/>
                <a:ext cx="133940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96A3EEC-B73B-4E47-8AB9-9AD0AB95EF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875" y="5117122"/>
                <a:ext cx="1339406" cy="461665"/>
              </a:xfrm>
              <a:prstGeom prst="rect">
                <a:avLst/>
              </a:prstGeom>
              <a:blipFill>
                <a:blip r:embed="rId7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03E6784-5F7F-42DB-A9BC-510E9F9BB78F}"/>
                  </a:ext>
                </a:extLst>
              </p:cNvPr>
              <p:cNvSpPr/>
              <p:nvPr/>
            </p:nvSpPr>
            <p:spPr>
              <a:xfrm>
                <a:off x="2275720" y="5123628"/>
                <a:ext cx="8713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𝒖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03E6784-5F7F-42DB-A9BC-510E9F9BB7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720" y="5123628"/>
                <a:ext cx="871328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5B86CB9-B8D5-421F-B809-C6A0DFA824F7}"/>
                  </a:ext>
                </a:extLst>
              </p:cNvPr>
              <p:cNvSpPr/>
              <p:nvPr/>
            </p:nvSpPr>
            <p:spPr>
              <a:xfrm>
                <a:off x="1902723" y="5142166"/>
                <a:ext cx="6334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𝚺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5B86CB9-B8D5-421F-B809-C6A0DFA824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723" y="5142166"/>
                <a:ext cx="633443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3440C91-4B13-47A2-9CC8-B069A73D5525}"/>
                  </a:ext>
                </a:extLst>
              </p:cNvPr>
              <p:cNvSpPr/>
              <p:nvPr/>
            </p:nvSpPr>
            <p:spPr>
              <a:xfrm>
                <a:off x="2420689" y="2773012"/>
                <a:ext cx="524918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there exist a probability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𝚺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3440C91-4B13-47A2-9CC8-B069A73D55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689" y="2773012"/>
                <a:ext cx="5249186" cy="461665"/>
              </a:xfrm>
              <a:prstGeom prst="rect">
                <a:avLst/>
              </a:prstGeom>
              <a:blipFill>
                <a:blip r:embed="rId10"/>
                <a:stretch>
                  <a:fillRect l="-174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F74D948-F73B-46FA-8C03-17BB2DEBB543}"/>
                  </a:ext>
                </a:extLst>
              </p:cNvPr>
              <p:cNvSpPr/>
              <p:nvPr/>
            </p:nvSpPr>
            <p:spPr>
              <a:xfrm>
                <a:off x="2455170" y="3700952"/>
                <a:ext cx="565805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dirty="0"/>
                  <a:t>-null events are the null events, and 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F74D948-F73B-46FA-8C03-17BB2DEBB5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5170" y="3700952"/>
                <a:ext cx="5658051" cy="461665"/>
              </a:xfrm>
              <a:prstGeom prst="rect">
                <a:avLst/>
              </a:prstGeom>
              <a:blipFill>
                <a:blip r:embed="rId11"/>
                <a:stretch>
                  <a:fillRect l="-172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D3BE299-A3A6-4996-8C95-84A90CCB5F12}"/>
                  </a:ext>
                </a:extLst>
              </p:cNvPr>
              <p:cNvSpPr/>
              <p:nvPr/>
            </p:nvSpPr>
            <p:spPr>
              <a:xfrm>
                <a:off x="4838588" y="5104552"/>
                <a:ext cx="22488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𝚺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𝒖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| 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D3BE299-A3A6-4996-8C95-84A90CCB5F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588" y="5104552"/>
                <a:ext cx="2248821" cy="461665"/>
              </a:xfrm>
              <a:prstGeom prst="rect">
                <a:avLst/>
              </a:prstGeom>
              <a:blipFill>
                <a:blip r:embed="rId12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9964522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8" grpId="0"/>
      <p:bldP spid="11" grpId="0"/>
      <p:bldP spid="12" grpId="0" animBg="1"/>
      <p:bldP spid="12" grpId="1" animBg="1"/>
      <p:bldP spid="13" grpId="0"/>
      <p:bldP spid="15" grpId="0"/>
      <p:bldP spid="17" grpId="0"/>
      <p:bldP spid="18" grpId="0"/>
      <p:bldP spid="19" grpId="0"/>
      <p:bldP spid="20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67A58500-0FCC-4F88-ADA8-C61084C4AE31}"/>
              </a:ext>
            </a:extLst>
          </p:cNvPr>
          <p:cNvSpPr txBox="1"/>
          <p:nvPr/>
        </p:nvSpPr>
        <p:spPr>
          <a:xfrm>
            <a:off x="549401" y="3428476"/>
            <a:ext cx="6937576" cy="3092861"/>
          </a:xfrm>
          <a:prstGeom prst="rect">
            <a:avLst/>
          </a:prstGeom>
          <a:solidFill>
            <a:srgbClr val="FFEAAF"/>
          </a:solidFill>
          <a:ln w="57150" algn="ctr">
            <a:solidFill>
              <a:srgbClr val="3399FF"/>
            </a:solidFill>
            <a:miter lim="800000"/>
            <a:headEnd/>
            <a:tailEnd/>
          </a:ln>
          <a:effectLst>
            <a:outerShdw dist="144802" dir="8527501" algn="ctr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txBody>
          <a:bodyPr wrap="square" anchor="ctr" anchorCtr="0">
            <a:spAutoFit/>
          </a:bodyPr>
          <a:lstStyle>
            <a:defPPr>
              <a:defRPr lang="en-US"/>
            </a:defPPr>
            <a:lvl1pPr fontAlgn="ctr">
              <a:defRPr>
                <a:solidFill>
                  <a:srgbClr val="C00000"/>
                </a:solidFill>
              </a:defRPr>
            </a:lvl1pPr>
            <a:lvl2pPr algn="ctr" fontAlgn="ctr">
              <a:defRPr>
                <a:solidFill>
                  <a:schemeClr val="tx1"/>
                </a:solidFill>
              </a:defRPr>
            </a:lvl2pPr>
            <a:lvl3pPr algn="ctr" fontAlgn="ctr">
              <a:defRPr>
                <a:solidFill>
                  <a:schemeClr val="tx1"/>
                </a:solidFill>
              </a:defRPr>
            </a:lvl3pPr>
            <a:lvl4pPr algn="ctr" fontAlgn="ctr">
              <a:defRPr>
                <a:solidFill>
                  <a:schemeClr val="tx1"/>
                </a:solidFill>
              </a:defRPr>
            </a:lvl4pPr>
            <a:lvl5pPr algn="ctr" fontAlgn="ctr"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>
              <a:spcBef>
                <a:spcPts val="1800"/>
              </a:spcBef>
            </a:pP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ts val="1800"/>
              </a:spcBef>
            </a:pPr>
            <a:endParaRPr lang="en-US" sz="2000" dirty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</a:pPr>
            <a:endParaRPr lang="en-US" sz="2000" dirty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</a:pPr>
            <a:endParaRPr lang="en-US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7CA3FC1-6327-4898-9736-54BF941C3502}"/>
                  </a:ext>
                </a:extLst>
              </p:cNvPr>
              <p:cNvSpPr txBox="1"/>
              <p:nvPr/>
            </p:nvSpPr>
            <p:spPr>
              <a:xfrm>
                <a:off x="1571106" y="196332"/>
                <a:ext cx="600178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The pairs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𝒖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that represent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≿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7CA3FC1-6327-4898-9736-54BF941C3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106" y="196332"/>
                <a:ext cx="6001789" cy="584775"/>
              </a:xfrm>
              <a:prstGeom prst="rect">
                <a:avLst/>
              </a:prstGeom>
              <a:blipFill>
                <a:blip r:embed="rId75"/>
                <a:stretch>
                  <a:fillRect l="-1829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532DBA8-1F26-4BB5-A50C-9E8557B40C30}"/>
                  </a:ext>
                </a:extLst>
              </p:cNvPr>
              <p:cNvSpPr txBox="1"/>
              <p:nvPr/>
            </p:nvSpPr>
            <p:spPr>
              <a:xfrm>
                <a:off x="141313" y="963179"/>
                <a:ext cx="66834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Assume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≻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  <m:r>
                          <a:rPr lang="en-US" sz="2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≻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≻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532DBA8-1F26-4BB5-A50C-9E8557B40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13" y="963179"/>
                <a:ext cx="6683432" cy="400110"/>
              </a:xfrm>
              <a:prstGeom prst="rect">
                <a:avLst/>
              </a:prstGeom>
              <a:blipFill>
                <a:blip r:embed="rId60"/>
                <a:stretch>
                  <a:fillRect l="-912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5C00568-31DB-44D6-9216-43D12616F8E4}"/>
                  </a:ext>
                </a:extLst>
              </p:cNvPr>
              <p:cNvSpPr txBox="1"/>
              <p:nvPr/>
            </p:nvSpPr>
            <p:spPr>
              <a:xfrm>
                <a:off x="516167" y="1527335"/>
                <a:ext cx="6937576" cy="532546"/>
              </a:xfrm>
              <a:prstGeom prst="rect">
                <a:avLst/>
              </a:prstGeom>
              <a:solidFill>
                <a:srgbClr val="FFEAAF"/>
              </a:solidFill>
              <a:ln w="57150" algn="ctr">
                <a:solidFill>
                  <a:srgbClr val="3399FF"/>
                </a:solidFill>
                <a:miter lim="800000"/>
                <a:headEnd/>
                <a:tailEnd/>
              </a:ln>
              <a:effectLst>
                <a:outerShdw dist="144802" dir="8527501" algn="ctr" rotWithShape="0">
                  <a:schemeClr val="tx1">
                    <a:lumMod val="65000"/>
                    <a:lumOff val="35000"/>
                    <a:alpha val="50000"/>
                  </a:schemeClr>
                </a:outerShdw>
              </a:effectLst>
            </p:spPr>
            <p:txBody>
              <a:bodyPr wrap="square" anchor="ctr" anchorCtr="0">
                <a:spAutoFit/>
              </a:bodyPr>
              <a:lstStyle>
                <a:defPPr>
                  <a:defRPr lang="en-US"/>
                </a:defPPr>
                <a:lvl1pPr fontAlgn="ctr">
                  <a:defRPr>
                    <a:solidFill>
                      <a:srgbClr val="C00000"/>
                    </a:solidFill>
                  </a:defRPr>
                </a:lvl1pPr>
                <a:lvl2pPr algn="ctr" fontAlgn="ctr">
                  <a:defRPr>
                    <a:solidFill>
                      <a:schemeClr val="tx1"/>
                    </a:solidFill>
                  </a:defRPr>
                </a:lvl2pPr>
                <a:lvl3pPr algn="ctr" fontAlgn="ctr">
                  <a:defRPr>
                    <a:solidFill>
                      <a:schemeClr val="tx1"/>
                    </a:solidFill>
                  </a:defRPr>
                </a:lvl3pPr>
                <a:lvl4pPr algn="ctr" fontAlgn="ctr">
                  <a:defRPr>
                    <a:solidFill>
                      <a:schemeClr val="tx1"/>
                    </a:solidFill>
                  </a:defRPr>
                </a:lvl4pPr>
                <a:lvl5pPr algn="ctr" fontAlgn="ctr">
                  <a:defRPr>
                    <a:solidFill>
                      <a:schemeClr val="tx1"/>
                    </a:solidFill>
                  </a:defRPr>
                </a:lvl5pPr>
                <a:lvl6pPr>
                  <a:defRPr>
                    <a:solidFill>
                      <a:schemeClr val="tx1"/>
                    </a:solidFill>
                  </a:defRPr>
                </a:lvl6pPr>
                <a:lvl7pPr>
                  <a:defRPr>
                    <a:solidFill>
                      <a:schemeClr val="tx1"/>
                    </a:solidFill>
                  </a:defRPr>
                </a:lvl7pPr>
                <a:lvl8pPr>
                  <a:defRPr>
                    <a:solidFill>
                      <a:schemeClr val="tx1"/>
                    </a:solidFill>
                  </a:defRPr>
                </a:lvl8pPr>
                <a:lvl9pPr>
                  <a:defRPr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ts val="1800"/>
                  </a:spcBef>
                </a:pPr>
                <a:r>
                  <a:rPr lang="en-US" sz="2000" dirty="0">
                    <a:solidFill>
                      <a:schemeClr val="tx1"/>
                    </a:solidFill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, the conditionals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∙|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are uniquely determined.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5C00568-31DB-44D6-9216-43D12616F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167" y="1527335"/>
                <a:ext cx="6937576" cy="532546"/>
              </a:xfrm>
              <a:prstGeom prst="rect">
                <a:avLst/>
              </a:prstGeom>
              <a:blipFill>
                <a:blip r:embed="rId61"/>
                <a:stretch>
                  <a:fillRect/>
                </a:stretch>
              </a:blipFill>
              <a:ln w="57150" algn="ctr">
                <a:solidFill>
                  <a:srgbClr val="3399FF"/>
                </a:solidFill>
                <a:miter lim="800000"/>
                <a:headEnd/>
                <a:tailEnd/>
              </a:ln>
              <a:effectLst>
                <a:outerShdw dist="144802" dir="8527501" algn="ctr" rotWithShape="0">
                  <a:schemeClr val="tx1">
                    <a:lumMod val="65000"/>
                    <a:lumOff val="35000"/>
                    <a:alpha val="50000"/>
                  </a:scheme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C60F9BB-3EE8-45F6-91B8-F97285B03B54}"/>
                  </a:ext>
                </a:extLst>
              </p:cNvPr>
              <p:cNvSpPr/>
              <p:nvPr/>
            </p:nvSpPr>
            <p:spPr>
              <a:xfrm>
                <a:off x="101138" y="2457817"/>
                <a:ext cx="468782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 Let</a:t>
                </a:r>
                <a:r>
                  <a:rPr lang="en-US" sz="20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0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0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0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C60F9BB-3EE8-45F6-91B8-F97285B03B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38" y="2457817"/>
                <a:ext cx="4687822" cy="400110"/>
              </a:xfrm>
              <a:prstGeom prst="rect">
                <a:avLst/>
              </a:prstGeom>
              <a:blipFill>
                <a:blip r:embed="rId62"/>
                <a:stretch>
                  <a:fillRect l="-130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0451B10-A546-436C-B5D1-403F4E38C9CC}"/>
                  </a:ext>
                </a:extLst>
              </p:cNvPr>
              <p:cNvSpPr/>
              <p:nvPr/>
            </p:nvSpPr>
            <p:spPr>
              <a:xfrm>
                <a:off x="3345501" y="5567328"/>
                <a:ext cx="40748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0451B10-A546-436C-B5D1-403F4E38C9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501" y="5567328"/>
                <a:ext cx="407483" cy="400110"/>
              </a:xfrm>
              <a:prstGeom prst="rect">
                <a:avLst/>
              </a:prstGeom>
              <a:blipFill>
                <a:blip r:embed="rId6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7598DD0-15A3-471E-9605-07CB9D3307C7}"/>
                  </a:ext>
                </a:extLst>
              </p:cNvPr>
              <p:cNvSpPr/>
              <p:nvPr/>
            </p:nvSpPr>
            <p:spPr>
              <a:xfrm>
                <a:off x="3409611" y="6041152"/>
                <a:ext cx="93467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≫</m:t>
                      </m:r>
                      <m:r>
                        <a:rPr lang="en-US" sz="20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7598DD0-15A3-471E-9605-07CB9D3307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611" y="6041152"/>
                <a:ext cx="934678" cy="400110"/>
              </a:xfrm>
              <a:prstGeom prst="rect">
                <a:avLst/>
              </a:prstGeom>
              <a:blipFill>
                <a:blip r:embed="rId6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ADEE004-26D0-4976-A46E-539C8C1AB2AB}"/>
                  </a:ext>
                </a:extLst>
              </p:cNvPr>
              <p:cNvSpPr/>
              <p:nvPr/>
            </p:nvSpPr>
            <p:spPr>
              <a:xfrm>
                <a:off x="2884117" y="3629079"/>
                <a:ext cx="1738553" cy="4117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sup>
                      </m:sSup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,…,</m:t>
                          </m:r>
                          <m:r>
                            <a:rPr lang="en-US" sz="20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ADEE004-26D0-4976-A46E-539C8C1AB2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4117" y="3629079"/>
                <a:ext cx="1738553" cy="411779"/>
              </a:xfrm>
              <a:prstGeom prst="rect">
                <a:avLst/>
              </a:prstGeom>
              <a:blipFill>
                <a:blip r:embed="rId65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F452DF6-7417-41C4-91E9-00D1BCF1461C}"/>
                  </a:ext>
                </a:extLst>
              </p:cNvPr>
              <p:cNvSpPr/>
              <p:nvPr/>
            </p:nvSpPr>
            <p:spPr>
              <a:xfrm>
                <a:off x="2866707" y="4120958"/>
                <a:ext cx="169578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18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sup>
                      </m:sSup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,…,</m:t>
                          </m:r>
                          <m:r>
                            <a:rPr lang="en-US" sz="20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F452DF6-7417-41C4-91E9-00D1BCF146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707" y="4120958"/>
                <a:ext cx="1695784" cy="400110"/>
              </a:xfrm>
              <a:prstGeom prst="rect">
                <a:avLst/>
              </a:prstGeom>
              <a:blipFill>
                <a:blip r:embed="rId66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5697A1A-79D0-460F-AB1A-9775E42C0E68}"/>
                  </a:ext>
                </a:extLst>
              </p:cNvPr>
              <p:cNvSpPr/>
              <p:nvPr/>
            </p:nvSpPr>
            <p:spPr>
              <a:xfrm>
                <a:off x="755605" y="4510203"/>
                <a:ext cx="2195986" cy="4117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</m:oMath>
                </a14:m>
                <a:r>
                  <a:rPr lang="en-US" sz="20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p>
                    </m:sSup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5697A1A-79D0-460F-AB1A-9775E42C0E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605" y="4510203"/>
                <a:ext cx="2195986" cy="411779"/>
              </a:xfrm>
              <a:prstGeom prst="rect">
                <a:avLst/>
              </a:prstGeom>
              <a:blipFill>
                <a:blip r:embed="rId67"/>
                <a:stretch>
                  <a:fillRect l="-3056" t="-5970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989EA1E3-6505-4484-82E6-79D768BB3FE4}"/>
              </a:ext>
            </a:extLst>
          </p:cNvPr>
          <p:cNvGrpSpPr/>
          <p:nvPr/>
        </p:nvGrpSpPr>
        <p:grpSpPr>
          <a:xfrm>
            <a:off x="2688853" y="5086546"/>
            <a:ext cx="2520437" cy="411779"/>
            <a:chOff x="3791697" y="3390717"/>
            <a:chExt cx="2520437" cy="4117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D0A528B3-051E-4D62-A544-360ED36D43FE}"/>
                    </a:ext>
                  </a:extLst>
                </p:cNvPr>
                <p:cNvSpPr/>
                <p:nvPr/>
              </p:nvSpPr>
              <p:spPr>
                <a:xfrm>
                  <a:off x="3791697" y="3390717"/>
                  <a:ext cx="2520437" cy="41177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sup>
                        </m:sSup>
                        <m:r>
                          <a:rPr lang="en-US" sz="2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                          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sup>
                        </m:sSup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D0A528B3-051E-4D62-A544-360ED36D43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1697" y="3390717"/>
                  <a:ext cx="2520437" cy="411779"/>
                </a:xfrm>
                <a:prstGeom prst="rect">
                  <a:avLst/>
                </a:prstGeom>
                <a:blipFill>
                  <a:blip r:embed="rId68"/>
                  <a:stretch>
                    <a:fillRect l="-1208" r="-1208" b="-161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1E6D1B5-1322-410C-8A74-A9EB581A6C2C}"/>
                </a:ext>
              </a:extLst>
            </p:cNvPr>
            <p:cNvCxnSpPr/>
            <p:nvPr/>
          </p:nvCxnSpPr>
          <p:spPr bwMode="auto">
            <a:xfrm>
              <a:off x="4333146" y="3646520"/>
              <a:ext cx="1353312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8F9AD0B-076C-445F-9C4B-8ED762F80909}"/>
                  </a:ext>
                </a:extLst>
              </p:cNvPr>
              <p:cNvSpPr/>
              <p:nvPr/>
            </p:nvSpPr>
            <p:spPr>
              <a:xfrm>
                <a:off x="3985579" y="5553471"/>
                <a:ext cx="40748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8F9AD0B-076C-445F-9C4B-8ED762F809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579" y="5553471"/>
                <a:ext cx="407483" cy="400110"/>
              </a:xfrm>
              <a:prstGeom prst="rect">
                <a:avLst/>
              </a:prstGeom>
              <a:blipFill>
                <a:blip r:embed="rId69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37D63403-D2E2-4F84-A1A5-24471E3ABA28}"/>
              </a:ext>
            </a:extLst>
          </p:cNvPr>
          <p:cNvSpPr/>
          <p:nvPr/>
        </p:nvSpPr>
        <p:spPr>
          <a:xfrm>
            <a:off x="750061" y="3410170"/>
            <a:ext cx="13151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There are 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A04A282-6702-4D52-BA18-DD32ADDDB26A}"/>
                  </a:ext>
                </a:extLst>
              </p:cNvPr>
              <p:cNvSpPr txBox="1"/>
              <p:nvPr/>
            </p:nvSpPr>
            <p:spPr>
              <a:xfrm>
                <a:off x="2796608" y="4519376"/>
                <a:ext cx="40253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2000" dirty="0">
                    <a:solidFill>
                      <a:schemeClr val="tx1"/>
                    </a:solidFill>
                  </a:rPr>
                  <a:t>and all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0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are in the open interval 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A04A282-6702-4D52-BA18-DD32ADDDB2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6608" y="4519376"/>
                <a:ext cx="4025348" cy="400110"/>
              </a:xfrm>
              <a:prstGeom prst="rect">
                <a:avLst/>
              </a:prstGeom>
              <a:blipFill>
                <a:blip r:embed="rId70"/>
                <a:stretch>
                  <a:fillRect l="-1667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5423C7DB-9576-4CD3-B705-6D6052168F55}"/>
              </a:ext>
            </a:extLst>
          </p:cNvPr>
          <p:cNvSpPr txBox="1"/>
          <p:nvPr/>
        </p:nvSpPr>
        <p:spPr>
          <a:xfrm>
            <a:off x="750061" y="5560400"/>
            <a:ext cx="615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if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768B205-25EE-4F1E-BB3F-60063C205CC9}"/>
              </a:ext>
            </a:extLst>
          </p:cNvPr>
          <p:cNvCxnSpPr/>
          <p:nvPr/>
        </p:nvCxnSpPr>
        <p:spPr bwMode="auto">
          <a:xfrm flipV="1">
            <a:off x="3435911" y="5498340"/>
            <a:ext cx="0" cy="374929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A7A8A38-5C8B-4A86-B7B4-642587A999EB}"/>
              </a:ext>
            </a:extLst>
          </p:cNvPr>
          <p:cNvCxnSpPr/>
          <p:nvPr/>
        </p:nvCxnSpPr>
        <p:spPr bwMode="auto">
          <a:xfrm flipV="1">
            <a:off x="4292119" y="5484482"/>
            <a:ext cx="0" cy="374929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6961B5B7-5C98-44E4-805A-EB2A0E4BD85E}"/>
              </a:ext>
            </a:extLst>
          </p:cNvPr>
          <p:cNvSpPr/>
          <p:nvPr/>
        </p:nvSpPr>
        <p:spPr>
          <a:xfrm>
            <a:off x="719575" y="6073010"/>
            <a:ext cx="8194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Then </a:t>
            </a:r>
            <a:endParaRPr lang="en-US" sz="20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C98A760-9350-4F44-8967-E41D9D790FEF}"/>
              </a:ext>
            </a:extLst>
          </p:cNvPr>
          <p:cNvSpPr txBox="1"/>
          <p:nvPr/>
        </p:nvSpPr>
        <p:spPr>
          <a:xfrm>
            <a:off x="4733485" y="2246366"/>
            <a:ext cx="4255353" cy="2323713"/>
          </a:xfrm>
          <a:prstGeom prst="rect">
            <a:avLst/>
          </a:prstGeom>
          <a:solidFill>
            <a:srgbClr val="FFEAAF"/>
          </a:solidFill>
          <a:ln w="57150" algn="ctr">
            <a:solidFill>
              <a:srgbClr val="3399FF"/>
            </a:solidFill>
            <a:miter lim="800000"/>
            <a:headEnd/>
            <a:tailEnd/>
          </a:ln>
          <a:effectLst>
            <a:outerShdw dist="144802" dir="8527501" algn="ctr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txBody>
          <a:bodyPr wrap="square" anchor="ctr" anchorCtr="0">
            <a:spAutoFit/>
          </a:bodyPr>
          <a:lstStyle>
            <a:defPPr>
              <a:defRPr lang="en-US"/>
            </a:defPPr>
            <a:lvl1pPr fontAlgn="ctr">
              <a:defRPr>
                <a:solidFill>
                  <a:srgbClr val="C00000"/>
                </a:solidFill>
              </a:defRPr>
            </a:lvl1pPr>
            <a:lvl2pPr algn="ctr" fontAlgn="ctr">
              <a:defRPr>
                <a:solidFill>
                  <a:schemeClr val="tx1"/>
                </a:solidFill>
              </a:defRPr>
            </a:lvl2pPr>
            <a:lvl3pPr algn="ctr" fontAlgn="ctr">
              <a:defRPr>
                <a:solidFill>
                  <a:schemeClr val="tx1"/>
                </a:solidFill>
              </a:defRPr>
            </a:lvl3pPr>
            <a:lvl4pPr algn="ctr" fontAlgn="ctr">
              <a:defRPr>
                <a:solidFill>
                  <a:schemeClr val="tx1"/>
                </a:solidFill>
              </a:defRPr>
            </a:lvl4pPr>
            <a:lvl5pPr algn="ctr" fontAlgn="ctr"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>
              <a:spcBef>
                <a:spcPts val="1800"/>
              </a:spcBef>
            </a:pP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ts val="1800"/>
              </a:spcBef>
            </a:pPr>
            <a:endParaRPr lang="en-US" sz="2000" dirty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</a:pPr>
            <a:endParaRPr lang="en-US" sz="2000" dirty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</a:pPr>
            <a:endParaRPr lang="en-US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34A110B-031C-4A06-BA3E-7E9212EDF17E}"/>
                  </a:ext>
                </a:extLst>
              </p:cNvPr>
              <p:cNvSpPr txBox="1"/>
              <p:nvPr/>
            </p:nvSpPr>
            <p:spPr>
              <a:xfrm>
                <a:off x="4993186" y="3036918"/>
                <a:ext cx="37518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𝒖</m:t>
                    </m:r>
                    <m:r>
                      <a:rPr lang="en-US" sz="2000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𝛂</m:t>
                    </m:r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𝒖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 for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𝛂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34A110B-031C-4A06-BA3E-7E9212EDF1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3186" y="3036918"/>
                <a:ext cx="3751811" cy="400110"/>
              </a:xfrm>
              <a:prstGeom prst="rect">
                <a:avLst/>
              </a:prstGeom>
              <a:blipFill rotWithShape="0">
                <a:blip r:embed="rId76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 useBgFill="1"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7A35BCC-957A-498B-95DE-3E98C849B03C}"/>
                  </a:ext>
                </a:extLst>
              </p:cNvPr>
              <p:cNvSpPr txBox="1"/>
              <p:nvPr/>
            </p:nvSpPr>
            <p:spPr>
              <a:xfrm>
                <a:off x="854821" y="3233656"/>
                <a:ext cx="6382752" cy="1323439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i="1" dirty="0">
                    <a:solidFill>
                      <a:srgbClr val="7030A0"/>
                    </a:solidFill>
                  </a:rPr>
                  <a:t>likelihood ratio dominates (LRD)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en-US" sz="2000" dirty="0"/>
                  <a:t> (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r>
                      <a:rPr lang="en-US" sz="20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en-US" sz="2000" dirty="0"/>
                  <a:t>) if for each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,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2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∕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000" dirty="0"/>
                  <a:t>&gt;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m:rPr>
                                <m:nor/>
                              </m:rPr>
                              <a:rPr lang="en-US" sz="2000" dirty="0"/>
                              <m:t>.</m:t>
                            </m:r>
                          </m:sub>
                        </m:sSub>
                      </m:den>
                    </m:f>
                  </m:oMath>
                </a14:m>
                <a:endParaRPr lang="en-US" sz="2000" i="1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sz="2000" dirty="0"/>
                  <a:t> is </a:t>
                </a:r>
                <a:r>
                  <a:rPr lang="en-US" sz="2000" i="1" dirty="0">
                    <a:solidFill>
                      <a:srgbClr val="7030A0"/>
                    </a:solidFill>
                  </a:rPr>
                  <a:t>more optimistic </a:t>
                </a:r>
                <a:r>
                  <a:rPr lang="en-US" sz="2000" dirty="0"/>
                  <a:t>than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 useBgFill="1"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7A35BCC-957A-498B-95DE-3E98C849B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821" y="3233656"/>
                <a:ext cx="6382752" cy="1323439"/>
              </a:xfrm>
              <a:prstGeom prst="rect">
                <a:avLst/>
              </a:prstGeom>
              <a:blipFill>
                <a:blip r:embed="rId77"/>
                <a:stretch>
                  <a:fillRect t="-1345" r="-760" b="-17040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5EB1462-1FC6-41DA-96D2-338E899BE1F9}"/>
                  </a:ext>
                </a:extLst>
              </p:cNvPr>
              <p:cNvSpPr txBox="1"/>
              <p:nvPr/>
            </p:nvSpPr>
            <p:spPr>
              <a:xfrm>
                <a:off x="4833654" y="3408222"/>
                <a:ext cx="419279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The vectors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,…)</m:t>
                    </m:r>
                  </m:oMath>
                </a14:m>
                <a:r>
                  <a:rPr lang="en-US" sz="2000" dirty="0"/>
                  <a:t> are ordered by LRD in a reverse order of the corresponding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sz="2000" dirty="0"/>
                  <a:t>’s.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5EB1462-1FC6-41DA-96D2-338E899BE1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654" y="3408222"/>
                <a:ext cx="4192795" cy="1015663"/>
              </a:xfrm>
              <a:prstGeom prst="rect">
                <a:avLst/>
              </a:prstGeom>
              <a:blipFill rotWithShape="0">
                <a:blip r:embed="rId78"/>
                <a:stretch>
                  <a:fillRect l="-1599" t="-2994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45F151A-68BB-4B62-A503-7340101F40E8}"/>
                  </a:ext>
                </a:extLst>
              </p:cNvPr>
              <p:cNvSpPr txBox="1"/>
              <p:nvPr/>
            </p:nvSpPr>
            <p:spPr>
              <a:xfrm>
                <a:off x="4829062" y="2366363"/>
                <a:ext cx="415977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For each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0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the utility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2000" dirty="0"/>
                  <a:t> is uniquely determined up to transformations 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45F151A-68BB-4B62-A503-7340101F40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062" y="2366363"/>
                <a:ext cx="4159776" cy="707886"/>
              </a:xfrm>
              <a:prstGeom prst="rect">
                <a:avLst/>
              </a:prstGeom>
              <a:blipFill rotWithShape="0">
                <a:blip r:embed="rId79"/>
                <a:stretch>
                  <a:fillRect l="-1464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247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44444E-6 L -1.11111E-6 -0.2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-3.33333E-6 -0.2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48148E-6 L 2.77778E-6 -0.2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81481E-6 L -1.38889E-6 -0.2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6" grpId="0"/>
      <p:bldP spid="8" grpId="0" animBg="1"/>
      <p:bldP spid="22" grpId="0"/>
      <p:bldP spid="24" grpId="0"/>
      <p:bldP spid="25" grpId="0"/>
      <p:bldP spid="26" grpId="0"/>
      <p:bldP spid="27" grpId="0"/>
      <p:bldP spid="28" grpId="0"/>
      <p:bldP spid="32" grpId="0"/>
      <p:bldP spid="33" grpId="0"/>
      <p:bldP spid="34" grpId="0"/>
      <p:bldP spid="35" grpId="0"/>
      <p:bldP spid="38" grpId="0"/>
      <p:bldP spid="48" grpId="0" animBg="1"/>
      <p:bldP spid="50" grpId="0"/>
      <p:bldP spid="39" grpId="0" uiExpand="1" build="allAtOnce" animBg="1"/>
      <p:bldP spid="39" grpId="1" build="p" animBg="1"/>
      <p:bldP spid="39" grpId="2" build="allAtOnce" animBg="1"/>
      <p:bldP spid="51" grpId="0"/>
      <p:bldP spid="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04C3F9-ED6B-4EEF-927F-C55FB2A51C97}"/>
              </a:ext>
            </a:extLst>
          </p:cNvPr>
          <p:cNvSpPr txBox="1"/>
          <p:nvPr/>
        </p:nvSpPr>
        <p:spPr>
          <a:xfrm>
            <a:off x="1080271" y="229662"/>
            <a:ext cx="6859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Consistent family of desirability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558FE09-DF92-4361-9739-20BB6F6155DA}"/>
                  </a:ext>
                </a:extLst>
              </p:cNvPr>
              <p:cNvSpPr txBox="1"/>
              <p:nvPr/>
            </p:nvSpPr>
            <p:spPr>
              <a:xfrm>
                <a:off x="274396" y="2029802"/>
                <a:ext cx="4025597" cy="1015663"/>
              </a:xfrm>
              <a:prstGeom prst="rect">
                <a:avLst/>
              </a:prstGeom>
              <a:solidFill>
                <a:srgbClr val="FFEAAF"/>
              </a:solidFill>
              <a:ln w="57150" algn="ctr">
                <a:solidFill>
                  <a:srgbClr val="3399FF"/>
                </a:solidFill>
                <a:miter lim="800000"/>
                <a:headEnd/>
                <a:tailEnd/>
              </a:ln>
              <a:effectLst>
                <a:outerShdw dist="144802" dir="8527501" algn="ctr" rotWithShape="0">
                  <a:schemeClr val="tx1">
                    <a:lumMod val="65000"/>
                    <a:lumOff val="35000"/>
                    <a:alpha val="50000"/>
                  </a:schemeClr>
                </a:outerShdw>
              </a:effec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fontAlgn="ctr">
                  <a:defRPr>
                    <a:solidFill>
                      <a:srgbClr val="C00000"/>
                    </a:solidFill>
                  </a:defRPr>
                </a:lvl1pPr>
                <a:lvl2pPr algn="ctr" fontAlgn="ctr">
                  <a:defRPr>
                    <a:solidFill>
                      <a:schemeClr val="tx1"/>
                    </a:solidFill>
                  </a:defRPr>
                </a:lvl2pPr>
                <a:lvl3pPr algn="ctr" fontAlgn="ctr">
                  <a:defRPr>
                    <a:solidFill>
                      <a:schemeClr val="tx1"/>
                    </a:solidFill>
                  </a:defRPr>
                </a:lvl3pPr>
                <a:lvl4pPr algn="ctr" fontAlgn="ctr">
                  <a:defRPr>
                    <a:solidFill>
                      <a:schemeClr val="tx1"/>
                    </a:solidFill>
                  </a:defRPr>
                </a:lvl4pPr>
                <a:lvl5pPr algn="ctr" fontAlgn="ctr">
                  <a:defRPr>
                    <a:solidFill>
                      <a:schemeClr val="tx1"/>
                    </a:solidFill>
                  </a:defRPr>
                </a:lvl5pPr>
                <a:lvl6pPr>
                  <a:defRPr>
                    <a:solidFill>
                      <a:schemeClr val="tx1"/>
                    </a:solidFill>
                  </a:defRPr>
                </a:lvl6pPr>
                <a:lvl7pPr>
                  <a:defRPr>
                    <a:solidFill>
                      <a:schemeClr val="tx1"/>
                    </a:solidFill>
                  </a:defRPr>
                </a:lvl7pPr>
                <a:lvl8pPr>
                  <a:defRPr>
                    <a:solidFill>
                      <a:schemeClr val="tx1"/>
                    </a:solidFill>
                  </a:defRPr>
                </a:lvl8pPr>
                <a:lvl9pPr>
                  <a:defRPr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ts val="1800"/>
                  </a:spcBef>
                </a:pPr>
                <a:r>
                  <a:rPr lang="en-US" sz="2000" dirty="0">
                    <a:solidFill>
                      <a:schemeClr val="tx1"/>
                    </a:solidFill>
                  </a:rPr>
                  <a:t>Axiom 1. (</a:t>
                </a:r>
                <a:r>
                  <a:rPr lang="en-US" sz="2000" i="1" dirty="0">
                    <a:solidFill>
                      <a:srgbClr val="7030A0"/>
                    </a:solidFill>
                  </a:rPr>
                  <a:t>joint null events</a:t>
                </a:r>
                <a:r>
                  <a:rPr lang="en-US" sz="2000" dirty="0">
                    <a:solidFill>
                      <a:schemeClr val="tx1"/>
                    </a:solidFill>
                  </a:rPr>
                  <a:t>)</a:t>
                </a:r>
                <a:br>
                  <a:rPr lang="en-US" sz="2000" dirty="0">
                    <a:solidFill>
                      <a:schemeClr val="tx1"/>
                    </a:solidFill>
                  </a:rPr>
                </a:br>
                <a:r>
                  <a:rPr lang="en-US" sz="2000" dirty="0">
                    <a:solidFill>
                      <a:schemeClr val="tx1"/>
                    </a:solidFill>
                  </a:rPr>
                  <a:t>All desirability relations in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𝓓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have the same null events.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0558FE09-DF92-4361-9739-20BB6F615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96" y="2029802"/>
                <a:ext cx="4025597" cy="1015663"/>
              </a:xfrm>
              <a:prstGeom prst="rect">
                <a:avLst/>
              </a:prstGeom>
              <a:blipFill rotWithShape="0">
                <a:blip r:embed="rId2"/>
                <a:stretch>
                  <a:fillRect t="-990"/>
                </a:stretch>
              </a:blipFill>
              <a:ln w="57150" algn="ctr">
                <a:solidFill>
                  <a:srgbClr val="3399FF"/>
                </a:solidFill>
                <a:miter lim="800000"/>
                <a:headEnd/>
                <a:tailEnd/>
              </a:ln>
              <a:effectLst>
                <a:outerShdw dist="144802" dir="8527501" algn="ctr" rotWithShape="0">
                  <a:schemeClr val="tx1">
                    <a:lumMod val="65000"/>
                    <a:lumOff val="35000"/>
                    <a:alpha val="50000"/>
                  </a:scheme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80780" y="817232"/>
                <a:ext cx="285894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𝓕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 </m:t>
                    </m:r>
                  </m:oMath>
                </a14:m>
                <a:r>
                  <a:rPr lang="en-US" sz="2000" dirty="0"/>
                  <a:t> a family of acts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780" y="817232"/>
                <a:ext cx="2858947" cy="400110"/>
              </a:xfrm>
              <a:prstGeom prst="rect">
                <a:avLst/>
              </a:prstGeom>
              <a:blipFill rotWithShape="0">
                <a:blip r:embed="rId3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80780" y="1240229"/>
                <a:ext cx="2858947" cy="439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𝓓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|"/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≿</m:t>
                              </m:r>
                            </m:e>
                            <m: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𝒇</m:t>
                              </m:r>
                            </m:sup>
                          </m:sSup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𝓕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}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780" y="1240229"/>
                <a:ext cx="2858947" cy="439736"/>
              </a:xfrm>
              <a:prstGeom prst="rect">
                <a:avLst/>
              </a:prstGeom>
              <a:blipFill rotWithShape="0">
                <a:blip r:embed="rId4"/>
                <a:stretch>
                  <a:fillRect b="-9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58FE09-DF92-4361-9739-20BB6F6155DA}"/>
                  </a:ext>
                </a:extLst>
              </p:cNvPr>
              <p:cNvSpPr txBox="1"/>
              <p:nvPr/>
            </p:nvSpPr>
            <p:spPr>
              <a:xfrm>
                <a:off x="4717154" y="2007069"/>
                <a:ext cx="4006535" cy="1330429"/>
              </a:xfrm>
              <a:prstGeom prst="rect">
                <a:avLst/>
              </a:prstGeom>
              <a:solidFill>
                <a:srgbClr val="FFEAAF"/>
              </a:solidFill>
              <a:ln w="57150" algn="ctr">
                <a:solidFill>
                  <a:srgbClr val="3399FF"/>
                </a:solidFill>
                <a:miter lim="800000"/>
                <a:headEnd/>
                <a:tailEnd/>
              </a:ln>
              <a:effectLst>
                <a:outerShdw dist="144802" dir="8527501" algn="ctr" rotWithShape="0">
                  <a:schemeClr val="tx1">
                    <a:lumMod val="65000"/>
                    <a:lumOff val="35000"/>
                    <a:alpha val="50000"/>
                  </a:schemeClr>
                </a:outerShdw>
              </a:effec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fontAlgn="ctr">
                  <a:defRPr>
                    <a:solidFill>
                      <a:srgbClr val="C00000"/>
                    </a:solidFill>
                  </a:defRPr>
                </a:lvl1pPr>
                <a:lvl2pPr algn="ctr" fontAlgn="ctr">
                  <a:defRPr>
                    <a:solidFill>
                      <a:schemeClr val="tx1"/>
                    </a:solidFill>
                  </a:defRPr>
                </a:lvl2pPr>
                <a:lvl3pPr algn="ctr" fontAlgn="ctr">
                  <a:defRPr>
                    <a:solidFill>
                      <a:schemeClr val="tx1"/>
                    </a:solidFill>
                  </a:defRPr>
                </a:lvl3pPr>
                <a:lvl4pPr algn="ctr" fontAlgn="ctr">
                  <a:defRPr>
                    <a:solidFill>
                      <a:schemeClr val="tx1"/>
                    </a:solidFill>
                  </a:defRPr>
                </a:lvl4pPr>
                <a:lvl5pPr algn="ctr" fontAlgn="ctr">
                  <a:defRPr>
                    <a:solidFill>
                      <a:schemeClr val="tx1"/>
                    </a:solidFill>
                  </a:defRPr>
                </a:lvl5pPr>
                <a:lvl6pPr>
                  <a:defRPr>
                    <a:solidFill>
                      <a:schemeClr val="tx1"/>
                    </a:solidFill>
                  </a:defRPr>
                </a:lvl6pPr>
                <a:lvl7pPr>
                  <a:defRPr>
                    <a:solidFill>
                      <a:schemeClr val="tx1"/>
                    </a:solidFill>
                  </a:defRPr>
                </a:lvl7pPr>
                <a:lvl8pPr>
                  <a:defRPr>
                    <a:solidFill>
                      <a:schemeClr val="tx1"/>
                    </a:solidFill>
                  </a:defRPr>
                </a:lvl8pPr>
                <a:lvl9pPr>
                  <a:defRPr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ts val="1800"/>
                  </a:spcBef>
                </a:pPr>
                <a:r>
                  <a:rPr lang="en-US" sz="2000" dirty="0">
                    <a:solidFill>
                      <a:schemeClr val="tx1"/>
                    </a:solidFill>
                  </a:rPr>
                  <a:t>Axiom 2. (</a:t>
                </a:r>
                <a:r>
                  <a:rPr lang="en-US" sz="2000" i="1" dirty="0">
                    <a:solidFill>
                      <a:srgbClr val="7030A0"/>
                    </a:solidFill>
                  </a:rPr>
                  <a:t>richness</a:t>
                </a:r>
                <a:r>
                  <a:rPr lang="en-US" sz="2000" dirty="0">
                    <a:solidFill>
                      <a:schemeClr val="tx1"/>
                    </a:solidFill>
                  </a:rPr>
                  <a:t>)</a:t>
                </a:r>
                <a:br>
                  <a:rPr lang="en-US" sz="2000" dirty="0">
                    <a:solidFill>
                      <a:schemeClr val="tx1"/>
                    </a:solidFill>
                  </a:rPr>
                </a:br>
                <a:r>
                  <a:rPr lang="en-US" sz="20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is a partition into non-null events, then there is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𝒈</m:t>
                    </m:r>
                    <m:r>
                      <a:rPr lang="en-US" sz="20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𝓕</m:t>
                    </m:r>
                    <m:r>
                      <a:rPr lang="en-US" sz="20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such that for each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</m:t>
                            </m:r>
                          </m:sub>
                        </m:sSub>
                        <m:r>
                          <a:rPr lang="en-US" sz="20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20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  <m:r>
                      <a:rPr lang="en-US" sz="20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0558FE09-DF92-4361-9739-20BB6F615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154" y="2007069"/>
                <a:ext cx="4006535" cy="1330429"/>
              </a:xfrm>
              <a:prstGeom prst="rect">
                <a:avLst/>
              </a:prstGeom>
              <a:blipFill rotWithShape="0">
                <a:blip r:embed="rId5"/>
                <a:stretch>
                  <a:fillRect t="-395"/>
                </a:stretch>
              </a:blipFill>
              <a:ln w="57150" algn="ctr">
                <a:solidFill>
                  <a:srgbClr val="3399FF"/>
                </a:solidFill>
                <a:miter lim="800000"/>
                <a:headEnd/>
                <a:tailEnd/>
              </a:ln>
              <a:effectLst>
                <a:outerShdw dist="144802" dir="8527501" algn="ctr" rotWithShape="0">
                  <a:schemeClr val="tx1">
                    <a:lumMod val="65000"/>
                    <a:lumOff val="35000"/>
                    <a:alpha val="50000"/>
                  </a:scheme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558FE09-DF92-4361-9739-20BB6F6155DA}"/>
                  </a:ext>
                </a:extLst>
              </p:cNvPr>
              <p:cNvSpPr txBox="1"/>
              <p:nvPr/>
            </p:nvSpPr>
            <p:spPr>
              <a:xfrm>
                <a:off x="285973" y="4023925"/>
                <a:ext cx="4044884" cy="2104872"/>
              </a:xfrm>
              <a:prstGeom prst="rect">
                <a:avLst/>
              </a:prstGeom>
              <a:solidFill>
                <a:srgbClr val="FFEAAF"/>
              </a:solidFill>
              <a:ln w="57150" algn="ctr">
                <a:solidFill>
                  <a:srgbClr val="3399FF"/>
                </a:solidFill>
                <a:miter lim="800000"/>
                <a:headEnd/>
                <a:tailEnd/>
              </a:ln>
              <a:effectLst>
                <a:outerShdw dist="144802" dir="8527501" algn="ctr" rotWithShape="0">
                  <a:schemeClr val="tx1">
                    <a:lumMod val="65000"/>
                    <a:lumOff val="35000"/>
                    <a:alpha val="50000"/>
                  </a:schemeClr>
                </a:outerShdw>
              </a:effec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fontAlgn="ctr">
                  <a:defRPr>
                    <a:solidFill>
                      <a:srgbClr val="C00000"/>
                    </a:solidFill>
                  </a:defRPr>
                </a:lvl1pPr>
                <a:lvl2pPr algn="ctr" fontAlgn="ctr">
                  <a:defRPr>
                    <a:solidFill>
                      <a:schemeClr val="tx1"/>
                    </a:solidFill>
                  </a:defRPr>
                </a:lvl2pPr>
                <a:lvl3pPr algn="ctr" fontAlgn="ctr">
                  <a:defRPr>
                    <a:solidFill>
                      <a:schemeClr val="tx1"/>
                    </a:solidFill>
                  </a:defRPr>
                </a:lvl3pPr>
                <a:lvl4pPr algn="ctr" fontAlgn="ctr">
                  <a:defRPr>
                    <a:solidFill>
                      <a:schemeClr val="tx1"/>
                    </a:solidFill>
                  </a:defRPr>
                </a:lvl4pPr>
                <a:lvl5pPr algn="ctr" fontAlgn="ctr">
                  <a:defRPr>
                    <a:solidFill>
                      <a:schemeClr val="tx1"/>
                    </a:solidFill>
                  </a:defRPr>
                </a:lvl5pPr>
                <a:lvl6pPr>
                  <a:defRPr>
                    <a:solidFill>
                      <a:schemeClr val="tx1"/>
                    </a:solidFill>
                  </a:defRPr>
                </a:lvl6pPr>
                <a:lvl7pPr>
                  <a:defRPr>
                    <a:solidFill>
                      <a:schemeClr val="tx1"/>
                    </a:solidFill>
                  </a:defRPr>
                </a:lvl7pPr>
                <a:lvl8pPr>
                  <a:defRPr>
                    <a:solidFill>
                      <a:schemeClr val="tx1"/>
                    </a:solidFill>
                  </a:defRPr>
                </a:lvl8pPr>
                <a:lvl9pPr>
                  <a:defRPr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ts val="1800"/>
                  </a:spcBef>
                </a:pPr>
                <a:r>
                  <a:rPr lang="en-US" sz="2000" dirty="0">
                    <a:solidFill>
                      <a:schemeClr val="tx1"/>
                    </a:solidFill>
                  </a:rPr>
                  <a:t>Axiom 3. (</a:t>
                </a:r>
                <a:r>
                  <a:rPr lang="en-US" sz="2000" i="1" dirty="0">
                    <a:solidFill>
                      <a:srgbClr val="7030A0"/>
                    </a:solidFill>
                  </a:rPr>
                  <a:t>joint desirability</a:t>
                </a:r>
                <a:r>
                  <a:rPr lang="en-US" sz="2000" dirty="0">
                    <a:solidFill>
                      <a:schemeClr val="tx1"/>
                    </a:solidFill>
                  </a:rPr>
                  <a:t>)</a:t>
                </a:r>
                <a:br>
                  <a:rPr lang="en-US" sz="2000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  <m:r>
                      <a:rPr lang="en-US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𝒈</m:t>
                    </m:r>
                    <m:r>
                      <a:rPr lang="en-US" sz="20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𝓕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, </a:t>
                </a:r>
                <a:endParaRPr lang="en-US" sz="2000" i="1" dirty="0">
                  <a:solidFill>
                    <a:schemeClr val="tx2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1800"/>
                  </a:spcBef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𝒈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sub>
                    </m:sSub>
                    <m:r>
                      <a:rPr lang="en-US" sz="20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𝒈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1800"/>
                  </a:spcBef>
                </a:pPr>
                <a:endParaRPr lang="en-US" sz="2000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18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≿</m:t>
                          </m:r>
                        </m:e>
                        <m:sup>
                          <m:r>
                            <a:rPr lang="en-US" sz="20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</m:sup>
                      </m:sSup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≿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𝒈</m:t>
                          </m:r>
                        </m:sup>
                      </m:sSup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000" dirty="0">
                          <a:solidFill>
                            <a:schemeClr val="tx1"/>
                          </a:solidFill>
                        </a:rPr>
                        <m:t> 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0558FE09-DF92-4361-9739-20BB6F615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73" y="4023925"/>
                <a:ext cx="4044884" cy="2104872"/>
              </a:xfrm>
              <a:prstGeom prst="rect">
                <a:avLst/>
              </a:prstGeom>
              <a:blipFill rotWithShape="0">
                <a:blip r:embed="rId6"/>
                <a:stretch>
                  <a:fillRect t="-271"/>
                </a:stretch>
              </a:blipFill>
              <a:ln w="57150" algn="ctr">
                <a:solidFill>
                  <a:srgbClr val="3399FF"/>
                </a:solidFill>
                <a:miter lim="800000"/>
                <a:headEnd/>
                <a:tailEnd/>
              </a:ln>
              <a:effectLst>
                <a:outerShdw dist="144802" dir="8527501" algn="ctr" rotWithShape="0">
                  <a:schemeClr val="tx1">
                    <a:lumMod val="65000"/>
                    <a:lumOff val="35000"/>
                    <a:alpha val="50000"/>
                  </a:scheme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Down Arrow 9"/>
          <p:cNvSpPr/>
          <p:nvPr/>
        </p:nvSpPr>
        <p:spPr>
          <a:xfrm>
            <a:off x="2157946" y="5262684"/>
            <a:ext cx="225707" cy="443632"/>
          </a:xfrm>
          <a:prstGeom prst="downArrow">
            <a:avLst/>
          </a:prstGeom>
          <a:solidFill>
            <a:srgbClr val="7030A0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sz="2000" i="1">
              <a:solidFill>
                <a:srgbClr val="C00000"/>
              </a:solidFill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558FE09-DF92-4361-9739-20BB6F6155DA}"/>
                  </a:ext>
                </a:extLst>
              </p:cNvPr>
              <p:cNvSpPr txBox="1"/>
              <p:nvPr/>
            </p:nvSpPr>
            <p:spPr>
              <a:xfrm>
                <a:off x="4678805" y="3885034"/>
                <a:ext cx="4044884" cy="2236190"/>
              </a:xfrm>
              <a:prstGeom prst="rect">
                <a:avLst/>
              </a:prstGeom>
              <a:solidFill>
                <a:srgbClr val="FFEAAF"/>
              </a:solidFill>
              <a:ln w="57150" algn="ctr">
                <a:solidFill>
                  <a:srgbClr val="3399FF"/>
                </a:solidFill>
                <a:miter lim="800000"/>
                <a:headEnd/>
                <a:tailEnd/>
              </a:ln>
              <a:effectLst>
                <a:outerShdw dist="144802" dir="8527501" algn="ctr" rotWithShape="0">
                  <a:schemeClr val="tx1">
                    <a:lumMod val="65000"/>
                    <a:lumOff val="35000"/>
                    <a:alpha val="50000"/>
                  </a:schemeClr>
                </a:outerShdw>
              </a:effec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fontAlgn="ctr">
                  <a:defRPr>
                    <a:solidFill>
                      <a:srgbClr val="C00000"/>
                    </a:solidFill>
                  </a:defRPr>
                </a:lvl1pPr>
                <a:lvl2pPr algn="ctr" fontAlgn="ctr">
                  <a:defRPr>
                    <a:solidFill>
                      <a:schemeClr val="tx1"/>
                    </a:solidFill>
                  </a:defRPr>
                </a:lvl2pPr>
                <a:lvl3pPr algn="ctr" fontAlgn="ctr">
                  <a:defRPr>
                    <a:solidFill>
                      <a:schemeClr val="tx1"/>
                    </a:solidFill>
                  </a:defRPr>
                </a:lvl3pPr>
                <a:lvl4pPr algn="ctr" fontAlgn="ctr">
                  <a:defRPr>
                    <a:solidFill>
                      <a:schemeClr val="tx1"/>
                    </a:solidFill>
                  </a:defRPr>
                </a:lvl4pPr>
                <a:lvl5pPr algn="ctr" fontAlgn="ctr">
                  <a:defRPr>
                    <a:solidFill>
                      <a:schemeClr val="tx1"/>
                    </a:solidFill>
                  </a:defRPr>
                </a:lvl5pPr>
                <a:lvl6pPr>
                  <a:defRPr>
                    <a:solidFill>
                      <a:schemeClr val="tx1"/>
                    </a:solidFill>
                  </a:defRPr>
                </a:lvl6pPr>
                <a:lvl7pPr>
                  <a:defRPr>
                    <a:solidFill>
                      <a:schemeClr val="tx1"/>
                    </a:solidFill>
                  </a:defRPr>
                </a:lvl7pPr>
                <a:lvl8pPr>
                  <a:defRPr>
                    <a:solidFill>
                      <a:schemeClr val="tx1"/>
                    </a:solidFill>
                  </a:defRPr>
                </a:lvl8pPr>
                <a:lvl9pPr>
                  <a:defRPr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ts val="1800"/>
                  </a:spcBef>
                </a:pPr>
                <a:r>
                  <a:rPr lang="en-US" sz="2000" dirty="0">
                    <a:solidFill>
                      <a:schemeClr val="tx1"/>
                    </a:solidFill>
                  </a:rPr>
                  <a:t>Axiom 4. (</a:t>
                </a:r>
                <a:r>
                  <a:rPr lang="en-US" sz="2000" i="1" dirty="0">
                    <a:solidFill>
                      <a:srgbClr val="7030A0"/>
                    </a:solidFill>
                  </a:rPr>
                  <a:t>joint likelihood</a:t>
                </a:r>
                <a:r>
                  <a:rPr lang="en-US" sz="2000" dirty="0">
                    <a:solidFill>
                      <a:schemeClr val="tx1"/>
                    </a:solidFill>
                  </a:rPr>
                  <a:t>)</a:t>
                </a:r>
                <a:br>
                  <a:rPr lang="en-US" sz="2000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  <m:r>
                      <a:rPr lang="en-US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𝒈</m:t>
                    </m:r>
                    <m:r>
                      <a:rPr lang="en-US" sz="20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𝓕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, </a:t>
                </a:r>
              </a:p>
              <a:p>
                <a:pPr algn="ctr">
                  <a:spcBef>
                    <a:spcPts val="1800"/>
                  </a:spcBef>
                </a:pPr>
                <a:r>
                  <a:rPr lang="en-US" sz="2000" dirty="0">
                    <a:solidFill>
                      <a:schemeClr val="tx1"/>
                    </a:solidFill>
                  </a:rPr>
                  <a:t>for some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,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sSubSup>
                      <m:sSubSup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≿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sub>
                      <m:sup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p>
                    </m:sSub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br>
                  <a:rPr lang="en-US" sz="2000" dirty="0">
                    <a:solidFill>
                      <a:schemeClr val="tx1"/>
                    </a:solidFill>
                  </a:rPr>
                </a:br>
                <a:endParaRPr lang="en-US" sz="2000" dirty="0">
                  <a:solidFill>
                    <a:schemeClr val="tx1"/>
                  </a:solidFill>
                </a:endParaRPr>
              </a:p>
              <a:p>
                <a:pPr algn="ctr">
                  <a:spcBef>
                    <a:spcPts val="1800"/>
                  </a:spcBef>
                </a:pPr>
                <a:r>
                  <a:rPr lang="en-US" sz="2000" dirty="0">
                    <a:solidFill>
                      <a:schemeClr val="tx1"/>
                    </a:solidFill>
                  </a:rPr>
                  <a:t>for some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,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sSubSup>
                      <m:sSub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≿</m:t>
                        </m:r>
                      </m:e>
                      <m:sub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𝑯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sup>
                    </m:sSub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0558FE09-DF92-4361-9739-20BB6F615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805" y="3885034"/>
                <a:ext cx="4044884" cy="2236190"/>
              </a:xfrm>
              <a:prstGeom prst="rect">
                <a:avLst/>
              </a:prstGeom>
              <a:blipFill rotWithShape="0">
                <a:blip r:embed="rId7"/>
                <a:stretch>
                  <a:fillRect t="-253"/>
                </a:stretch>
              </a:blipFill>
              <a:ln w="57150" algn="ctr">
                <a:solidFill>
                  <a:srgbClr val="3399FF"/>
                </a:solidFill>
                <a:miter lim="800000"/>
                <a:headEnd/>
                <a:tailEnd/>
              </a:ln>
              <a:effectLst>
                <a:outerShdw dist="144802" dir="8527501" algn="ctr" rotWithShape="0">
                  <a:schemeClr val="tx1">
                    <a:lumMod val="65000"/>
                    <a:lumOff val="35000"/>
                    <a:alpha val="50000"/>
                  </a:scheme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Up-Down Arrow 11"/>
          <p:cNvSpPr/>
          <p:nvPr/>
        </p:nvSpPr>
        <p:spPr>
          <a:xfrm>
            <a:off x="6701247" y="5167098"/>
            <a:ext cx="169290" cy="406590"/>
          </a:xfrm>
          <a:prstGeom prst="upDownArrow">
            <a:avLst/>
          </a:prstGeom>
          <a:solidFill>
            <a:srgbClr val="7030A0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sz="2000" i="1">
              <a:solidFill>
                <a:srgbClr val="C00000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88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7" grpId="0" animBg="1"/>
      <p:bldP spid="8" grpId="0" uiExpand="1" build="p" animBg="1"/>
      <p:bldP spid="10" grpId="0" animBg="1"/>
      <p:bldP spid="11" grpId="0" uiExpand="1" build="p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5859" y="2506484"/>
            <a:ext cx="7800192" cy="2077492"/>
          </a:xfrm>
          <a:prstGeom prst="rect">
            <a:avLst/>
          </a:prstGeom>
          <a:solidFill>
            <a:srgbClr val="FFEAAF"/>
          </a:solidFill>
          <a:ln w="76200" algn="ctr">
            <a:solidFill>
              <a:srgbClr val="3399FF"/>
            </a:solidFill>
            <a:miter lim="800000"/>
            <a:headEnd/>
            <a:tailEnd/>
          </a:ln>
          <a:effectLst>
            <a:outerShdw dist="144802" dir="8527501" algn="ctr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fontAlgn="ctr">
              <a:defRPr>
                <a:solidFill>
                  <a:srgbClr val="C00000"/>
                </a:solidFill>
              </a:defRPr>
            </a:lvl1pPr>
            <a:lvl2pPr algn="ctr" fontAlgn="ctr">
              <a:defRPr>
                <a:solidFill>
                  <a:schemeClr val="tx1"/>
                </a:solidFill>
              </a:defRPr>
            </a:lvl2pPr>
            <a:lvl3pPr algn="ctr" fontAlgn="ctr">
              <a:defRPr>
                <a:solidFill>
                  <a:schemeClr val="tx1"/>
                </a:solidFill>
              </a:defRPr>
            </a:lvl3pPr>
            <a:lvl4pPr algn="ctr" fontAlgn="ctr">
              <a:defRPr>
                <a:solidFill>
                  <a:schemeClr val="tx1"/>
                </a:solidFill>
              </a:defRPr>
            </a:lvl4pPr>
            <a:lvl5pPr algn="ctr" fontAlgn="ctr"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en-US" sz="6600" dirty="0"/>
              <a:t>Desirability</a:t>
            </a:r>
          </a:p>
          <a:p>
            <a:pPr algn="ctr">
              <a:spcBef>
                <a:spcPts val="1800"/>
              </a:spcBef>
            </a:pPr>
            <a:r>
              <a:rPr lang="en-US" sz="4800" dirty="0">
                <a:solidFill>
                  <a:schemeClr val="tx1"/>
                </a:solidFill>
              </a:rPr>
              <a:t>D. Samet and D. </a:t>
            </a:r>
            <a:r>
              <a:rPr lang="en-US" sz="4800" dirty="0" err="1">
                <a:solidFill>
                  <a:schemeClr val="tx1"/>
                </a:solidFill>
              </a:rPr>
              <a:t>Schmeidler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9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1458" y="583585"/>
            <a:ext cx="7453266" cy="5574100"/>
          </a:xfrm>
          <a:prstGeom prst="rect">
            <a:avLst/>
          </a:prstGeom>
          <a:solidFill>
            <a:srgbClr val="FFFFCC"/>
          </a:solidFill>
          <a:ln w="57150">
            <a:solidFill>
              <a:srgbClr val="FF6600"/>
            </a:solidFill>
            <a:miter lim="800000"/>
            <a:headEnd/>
            <a:tailEnd/>
          </a:ln>
          <a:effectLst>
            <a:outerShdw dist="197566" dir="8100000" algn="ctr" rotWithShape="0">
              <a:schemeClr val="bg2"/>
            </a:outerShdw>
          </a:effectLst>
        </p:spPr>
        <p:txBody>
          <a:bodyPr anchor="t" anchorCtr="0"/>
          <a:lstStyle>
            <a:defPPr>
              <a:defRPr lang="en-US"/>
            </a:defPPr>
            <a:lvl1pPr algn="ctr">
              <a:defRPr>
                <a:solidFill>
                  <a:schemeClr val="tx1"/>
                </a:solidFill>
                <a:cs typeface="David" pitchFamily="2" charset="-79"/>
              </a:defRPr>
            </a:lvl1pPr>
          </a:lstStyle>
          <a:p>
            <a:endParaRPr lang="en-US" i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Left-Right Arrow 2"/>
          <p:cNvSpPr/>
          <p:nvPr/>
        </p:nvSpPr>
        <p:spPr>
          <a:xfrm rot="5400000">
            <a:off x="4313452" y="2644550"/>
            <a:ext cx="707669" cy="310102"/>
          </a:xfrm>
          <a:prstGeom prst="leftRightArrow">
            <a:avLst/>
          </a:prstGeom>
          <a:solidFill>
            <a:srgbClr val="7030A0"/>
          </a:solidFill>
          <a:ln>
            <a:solidFill>
              <a:schemeClr val="accent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2000" i="1">
              <a:solidFill>
                <a:srgbClr val="C00000"/>
              </a:solidFill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834587" y="1556826"/>
                <a:ext cx="5665398" cy="8453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ea typeface="Cambria Math" panose="02040503050406030204" pitchFamily="18" charset="0"/>
                  </a:rPr>
                  <a:t>A family of desirability relations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≿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:r>
                  <a:rPr lang="en-US" dirty="0">
                    <a:solidFill>
                      <a:schemeClr val="tx1"/>
                    </a:solidFill>
                  </a:rPr>
                  <a:t>is consistent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587" y="1556826"/>
                <a:ext cx="5665398" cy="845360"/>
              </a:xfrm>
              <a:prstGeom prst="rect">
                <a:avLst/>
              </a:prstGeom>
              <a:blipFill rotWithShape="0">
                <a:blip r:embed="rId2"/>
                <a:stretch>
                  <a:fillRect t="-3597" b="-158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547855" y="916866"/>
            <a:ext cx="43985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Representation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455171" y="3197015"/>
                <a:ext cx="4570662" cy="8453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/>
                  <a:t>there exists a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that represents each relation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≿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5171" y="3197015"/>
                <a:ext cx="4570662" cy="845360"/>
              </a:xfrm>
              <a:prstGeom prst="rect">
                <a:avLst/>
              </a:prstGeom>
              <a:blipFill rotWithShape="0">
                <a:blip r:embed="rId3"/>
                <a:stretch>
                  <a:fillRect l="-267" t="-5755" b="-158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992496" y="4161185"/>
                <a:ext cx="727762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/>
                  <a:t>Moreover, the probability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dirty="0"/>
                  <a:t> is uniquely determined and the utility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dirty="0"/>
                  <a:t> is uniquely determined </a:t>
                </a:r>
                <a:br>
                  <a:rPr lang="en-US" dirty="0"/>
                </a:br>
                <a:r>
                  <a:rPr lang="en-US" dirty="0"/>
                  <a:t>up to a positive affine transformation. 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496" y="4161185"/>
                <a:ext cx="7277620" cy="1200329"/>
              </a:xfrm>
              <a:prstGeom prst="rect">
                <a:avLst/>
              </a:prstGeom>
              <a:blipFill rotWithShape="0">
                <a:blip r:embed="rId4"/>
                <a:stretch>
                  <a:fillRect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301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8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E67ABBA0-00B7-41FE-989F-D6731281C37E}"/>
                  </a:ext>
                </a:extLst>
              </p:cNvPr>
              <p:cNvSpPr/>
              <p:nvPr/>
            </p:nvSpPr>
            <p:spPr>
              <a:xfrm>
                <a:off x="2678792" y="1258532"/>
                <a:ext cx="64075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𝜼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E67ABBA0-00B7-41FE-989F-D6731281C3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8792" y="1258532"/>
                <a:ext cx="640757" cy="400110"/>
              </a:xfrm>
              <a:prstGeom prst="rect">
                <a:avLst/>
              </a:prstGeom>
              <a:blipFill>
                <a:blip r:embed="rId2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901848C-7523-4E96-ABC4-C621F0B51789}"/>
                  </a:ext>
                </a:extLst>
              </p:cNvPr>
              <p:cNvSpPr txBox="1"/>
              <p:nvPr/>
            </p:nvSpPr>
            <p:spPr>
              <a:xfrm>
                <a:off x="4047288" y="5128128"/>
                <a:ext cx="8922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901848C-7523-4E96-ABC4-C621F0B51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288" y="5128128"/>
                <a:ext cx="892232" cy="400110"/>
              </a:xfrm>
              <a:prstGeom prst="rect">
                <a:avLst/>
              </a:prstGeom>
              <a:blipFill>
                <a:blip r:embed="rId3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4205264-B15C-4381-903B-AD985DDA45D9}"/>
                  </a:ext>
                </a:extLst>
              </p:cNvPr>
              <p:cNvSpPr txBox="1"/>
              <p:nvPr/>
            </p:nvSpPr>
            <p:spPr>
              <a:xfrm>
                <a:off x="5138328" y="5128128"/>
                <a:ext cx="8922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4205264-B15C-4381-903B-AD985DDA45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328" y="5128128"/>
                <a:ext cx="892232" cy="400110"/>
              </a:xfrm>
              <a:prstGeom prst="rect">
                <a:avLst/>
              </a:prstGeom>
              <a:blipFill>
                <a:blip r:embed="rId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6C7907E-C9F3-4EDB-9FCD-F5CC0202BA2B}"/>
                  </a:ext>
                </a:extLst>
              </p:cNvPr>
              <p:cNvSpPr txBox="1"/>
              <p:nvPr/>
            </p:nvSpPr>
            <p:spPr>
              <a:xfrm>
                <a:off x="6229368" y="5128128"/>
                <a:ext cx="8922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6C7907E-C9F3-4EDB-9FCD-F5CC0202BA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368" y="5128128"/>
                <a:ext cx="892232" cy="400110"/>
              </a:xfrm>
              <a:prstGeom prst="rect">
                <a:avLst/>
              </a:prstGeom>
              <a:blipFill>
                <a:blip r:embed="rId5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B49C288-4704-4FBD-8007-C7037197D42D}"/>
              </a:ext>
            </a:extLst>
          </p:cNvPr>
          <p:cNvCxnSpPr>
            <a:cxnSpLocks/>
          </p:cNvCxnSpPr>
          <p:nvPr/>
        </p:nvCxnSpPr>
        <p:spPr bwMode="auto">
          <a:xfrm>
            <a:off x="3918066" y="5652654"/>
            <a:ext cx="3299471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DE1952C-1589-41E1-A05B-E238EC2EB1CA}"/>
              </a:ext>
            </a:extLst>
          </p:cNvPr>
          <p:cNvSpPr txBox="1"/>
          <p:nvPr/>
        </p:nvSpPr>
        <p:spPr>
          <a:xfrm>
            <a:off x="3765666" y="5776239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/>
              <a:t>0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F1E905-FFCD-4228-8AED-003E2416EF8B}"/>
              </a:ext>
            </a:extLst>
          </p:cNvPr>
          <p:cNvSpPr txBox="1"/>
          <p:nvPr/>
        </p:nvSpPr>
        <p:spPr>
          <a:xfrm>
            <a:off x="7093664" y="5767919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5CCE52-C87F-4C58-B81C-DC8722391D61}"/>
              </a:ext>
            </a:extLst>
          </p:cNvPr>
          <p:cNvSpPr txBox="1"/>
          <p:nvPr/>
        </p:nvSpPr>
        <p:spPr>
          <a:xfrm>
            <a:off x="4765963" y="5776740"/>
            <a:ext cx="659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/>
              <a:t>1</a:t>
            </a:r>
            <a:r>
              <a:rPr lang="en-US" sz="2000" dirty="0"/>
              <a:t>/3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6FD6E1-91A0-4988-94FC-77091F4635EF}"/>
              </a:ext>
            </a:extLst>
          </p:cNvPr>
          <p:cNvSpPr txBox="1"/>
          <p:nvPr/>
        </p:nvSpPr>
        <p:spPr>
          <a:xfrm>
            <a:off x="5899266" y="5776740"/>
            <a:ext cx="659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2/3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FB3773-723F-4A13-84EC-EAE55A06E149}"/>
              </a:ext>
            </a:extLst>
          </p:cNvPr>
          <p:cNvCxnSpPr/>
          <p:nvPr/>
        </p:nvCxnSpPr>
        <p:spPr bwMode="auto">
          <a:xfrm>
            <a:off x="3923618" y="5558430"/>
            <a:ext cx="0" cy="22167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E0E7561-DBA9-42DC-81C7-D0F35E028105}"/>
              </a:ext>
            </a:extLst>
          </p:cNvPr>
          <p:cNvCxnSpPr>
            <a:cxnSpLocks/>
          </p:cNvCxnSpPr>
          <p:nvPr/>
        </p:nvCxnSpPr>
        <p:spPr bwMode="auto">
          <a:xfrm>
            <a:off x="5021591" y="5558931"/>
            <a:ext cx="0" cy="22167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D4341D4-9AAA-4DAD-A430-50A93A87DBB7}"/>
              </a:ext>
            </a:extLst>
          </p:cNvPr>
          <p:cNvCxnSpPr/>
          <p:nvPr/>
        </p:nvCxnSpPr>
        <p:spPr bwMode="auto">
          <a:xfrm>
            <a:off x="7217537" y="5558430"/>
            <a:ext cx="0" cy="22167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3BF99FA-E5C2-483C-8CF0-79C51710C194}"/>
              </a:ext>
            </a:extLst>
          </p:cNvPr>
          <p:cNvCxnSpPr/>
          <p:nvPr/>
        </p:nvCxnSpPr>
        <p:spPr bwMode="auto">
          <a:xfrm>
            <a:off x="6119564" y="5558430"/>
            <a:ext cx="0" cy="22167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3436F9A-2853-4340-840D-3D229641B9F3}"/>
              </a:ext>
            </a:extLst>
          </p:cNvPr>
          <p:cNvSpPr txBox="1"/>
          <p:nvPr/>
        </p:nvSpPr>
        <p:spPr>
          <a:xfrm>
            <a:off x="4313291" y="4684496"/>
            <a:ext cx="358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094B16-F315-480E-A6A4-509E4AC7370B}"/>
              </a:ext>
            </a:extLst>
          </p:cNvPr>
          <p:cNvSpPr txBox="1"/>
          <p:nvPr/>
        </p:nvSpPr>
        <p:spPr>
          <a:xfrm>
            <a:off x="6514442" y="4684496"/>
            <a:ext cx="358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8465A13-A112-4BC1-817F-F0F9AD43D9FB}"/>
              </a:ext>
            </a:extLst>
          </p:cNvPr>
          <p:cNvSpPr txBox="1"/>
          <p:nvPr/>
        </p:nvSpPr>
        <p:spPr>
          <a:xfrm>
            <a:off x="5275488" y="4684496"/>
            <a:ext cx="644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1/2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F609D5-6810-4DE9-B9A9-C6BE7C678064}"/>
              </a:ext>
            </a:extLst>
          </p:cNvPr>
          <p:cNvSpPr txBox="1"/>
          <p:nvPr/>
        </p:nvSpPr>
        <p:spPr>
          <a:xfrm>
            <a:off x="1040153" y="4684496"/>
            <a:ext cx="1124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utility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A14510-1B5C-4CB2-AB01-D849A3A45008}"/>
              </a:ext>
            </a:extLst>
          </p:cNvPr>
          <p:cNvSpPr txBox="1"/>
          <p:nvPr/>
        </p:nvSpPr>
        <p:spPr>
          <a:xfrm>
            <a:off x="276048" y="5122592"/>
            <a:ext cx="2472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Consequence events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ED718AF-6E1D-4A7F-A654-90CC38689DE3}"/>
                  </a:ext>
                </a:extLst>
              </p:cNvPr>
              <p:cNvSpPr txBox="1"/>
              <p:nvPr/>
            </p:nvSpPr>
            <p:spPr>
              <a:xfrm>
                <a:off x="232756" y="5607761"/>
                <a:ext cx="297595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𝛀</m:t>
                    </m:r>
                  </m:oMath>
                </a14:m>
                <a:r>
                  <a:rPr lang="en-US" sz="2000" dirty="0"/>
                  <a:t> with Lebesgue measure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ED718AF-6E1D-4A7F-A654-90CC38689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756" y="5607761"/>
                <a:ext cx="2975955" cy="400110"/>
              </a:xfrm>
              <a:prstGeom prst="rect">
                <a:avLst/>
              </a:prstGeom>
              <a:blipFill>
                <a:blip r:embed="rId6"/>
                <a:stretch>
                  <a:fillRect t="-9091" r="-2049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8E0AF7EB-43E8-47AC-8A74-8E1010CFC2B8}"/>
              </a:ext>
            </a:extLst>
          </p:cNvPr>
          <p:cNvSpPr txBox="1"/>
          <p:nvPr/>
        </p:nvSpPr>
        <p:spPr>
          <a:xfrm>
            <a:off x="4195564" y="6045021"/>
            <a:ext cx="659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/3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CF0E6D5-B0E9-4F47-9D52-946725ABF5B0}"/>
              </a:ext>
            </a:extLst>
          </p:cNvPr>
          <p:cNvSpPr txBox="1"/>
          <p:nvPr/>
        </p:nvSpPr>
        <p:spPr>
          <a:xfrm>
            <a:off x="5314876" y="6045021"/>
            <a:ext cx="659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/3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ACA0349-C765-4B8F-8C20-AFC06F6C4DF8}"/>
              </a:ext>
            </a:extLst>
          </p:cNvPr>
          <p:cNvSpPr txBox="1"/>
          <p:nvPr/>
        </p:nvSpPr>
        <p:spPr>
          <a:xfrm>
            <a:off x="6434188" y="6045021"/>
            <a:ext cx="659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/3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8E9451F-803C-4200-9F56-B57D72190C3E}"/>
              </a:ext>
            </a:extLst>
          </p:cNvPr>
          <p:cNvSpPr txBox="1"/>
          <p:nvPr/>
        </p:nvSpPr>
        <p:spPr>
          <a:xfrm>
            <a:off x="428448" y="5989875"/>
            <a:ext cx="2472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Prob</a:t>
            </a:r>
            <a:r>
              <a:rPr lang="en-US" sz="2000" dirty="0"/>
              <a:t> of consequence</a:t>
            </a: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B3F04581-13A9-43C5-8130-57585F093311}"/>
              </a:ext>
            </a:extLst>
          </p:cNvPr>
          <p:cNvGrpSpPr/>
          <p:nvPr/>
        </p:nvGrpSpPr>
        <p:grpSpPr>
          <a:xfrm>
            <a:off x="3659195" y="765232"/>
            <a:ext cx="5306622" cy="3333743"/>
            <a:chOff x="3659195" y="765232"/>
            <a:chExt cx="5306622" cy="3333743"/>
          </a:xfrm>
        </p:grpSpPr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A4ABDD7E-A577-4D04-A817-CF0C47EFB8E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892685" y="2952807"/>
              <a:ext cx="2359025" cy="1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9" name="Parallelogram 108">
              <a:extLst>
                <a:ext uri="{FF2B5EF4-FFF2-40B4-BE49-F238E27FC236}">
                  <a16:creationId xmlns:a16="http://schemas.microsoft.com/office/drawing/2014/main" id="{9564D6E7-3D61-412F-9673-9216E0058BD5}"/>
                </a:ext>
              </a:extLst>
            </p:cNvPr>
            <p:cNvSpPr/>
            <p:nvPr/>
          </p:nvSpPr>
          <p:spPr>
            <a:xfrm rot="19734427">
              <a:off x="6022775" y="1395812"/>
              <a:ext cx="2943042" cy="1864032"/>
            </a:xfrm>
            <a:prstGeom prst="parallelogram">
              <a:avLst>
                <a:gd name="adj" fmla="val 61634"/>
              </a:avLst>
            </a:prstGeom>
            <a:solidFill>
              <a:srgbClr val="CCCCCC">
                <a:alpha val="63922"/>
              </a:srgbClr>
            </a:solidFill>
            <a:ln w="28575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000" i="1" dirty="0">
                <a:solidFill>
                  <a:srgbClr val="C00000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06" name="Parallelogram 105">
              <a:extLst>
                <a:ext uri="{FF2B5EF4-FFF2-40B4-BE49-F238E27FC236}">
                  <a16:creationId xmlns:a16="http://schemas.microsoft.com/office/drawing/2014/main" id="{033A889D-F51F-4C96-878A-C9A0AE744D3C}"/>
                </a:ext>
              </a:extLst>
            </p:cNvPr>
            <p:cNvSpPr/>
            <p:nvPr/>
          </p:nvSpPr>
          <p:spPr>
            <a:xfrm rot="19734427">
              <a:off x="3659195" y="1395812"/>
              <a:ext cx="2943042" cy="1864032"/>
            </a:xfrm>
            <a:prstGeom prst="parallelogram">
              <a:avLst>
                <a:gd name="adj" fmla="val 61634"/>
              </a:avLst>
            </a:prstGeom>
            <a:ln w="28575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000" i="1">
                <a:solidFill>
                  <a:srgbClr val="C00000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C63DEFF0-26DC-4764-9293-07873372C73D}"/>
                </a:ext>
              </a:extLst>
            </p:cNvPr>
            <p:cNvSpPr txBox="1"/>
            <p:nvPr/>
          </p:nvSpPr>
          <p:spPr>
            <a:xfrm>
              <a:off x="5904497" y="2565642"/>
              <a:ext cx="386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3</a:t>
              </a:r>
            </a:p>
          </p:txBody>
        </p:sp>
        <p:sp>
          <p:nvSpPr>
            <p:cNvPr id="108" name="Parallelogram 107">
              <a:extLst>
                <a:ext uri="{FF2B5EF4-FFF2-40B4-BE49-F238E27FC236}">
                  <a16:creationId xmlns:a16="http://schemas.microsoft.com/office/drawing/2014/main" id="{BAB7F163-9F22-47FA-B911-564849967EF0}"/>
                </a:ext>
              </a:extLst>
            </p:cNvPr>
            <p:cNvSpPr/>
            <p:nvPr/>
          </p:nvSpPr>
          <p:spPr>
            <a:xfrm>
              <a:off x="4511040" y="892232"/>
              <a:ext cx="3181004" cy="2371898"/>
            </a:xfrm>
            <a:prstGeom prst="parallelogram">
              <a:avLst/>
            </a:prstGeom>
          </p:spPr>
          <p:txBody>
            <a:bodyPr wrap="none" rtlCol="0" anchor="ctr">
              <a:spAutoFit/>
            </a:bodyPr>
            <a:lstStyle/>
            <a:p>
              <a:pPr algn="ctr"/>
              <a:endParaRPr lang="en-US" sz="2000" i="1">
                <a:solidFill>
                  <a:srgbClr val="C00000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DADA59E6-8A9B-471D-B6C0-B1CB4C0C193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346460" y="3879907"/>
              <a:ext cx="2359025" cy="1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949A75D-7916-451F-936E-40375F71CA8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381385" y="1701857"/>
              <a:ext cx="2359025" cy="1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34955FB3-86C4-4F2F-927D-864AFB3A1BE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899035" y="765232"/>
              <a:ext cx="2359025" cy="1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416D6127-15AC-404A-AD60-549808C5DE3D}"/>
                </a:ext>
              </a:extLst>
            </p:cNvPr>
            <p:cNvSpPr txBox="1"/>
            <p:nvPr/>
          </p:nvSpPr>
          <p:spPr>
            <a:xfrm>
              <a:off x="6871853" y="3729643"/>
              <a:ext cx="386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1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922D7B09-F2F9-4057-9F48-2EAFED3C3AB2}"/>
                </a:ext>
              </a:extLst>
            </p:cNvPr>
            <p:cNvSpPr txBox="1"/>
            <p:nvPr/>
          </p:nvSpPr>
          <p:spPr>
            <a:xfrm>
              <a:off x="4196310" y="1210232"/>
              <a:ext cx="343595" cy="374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675E0ABA-716D-4377-9301-22AE2F6DF45D}"/>
                  </a:ext>
                </a:extLst>
              </p:cNvPr>
              <p:cNvSpPr/>
              <p:nvPr/>
            </p:nvSpPr>
            <p:spPr>
              <a:xfrm>
                <a:off x="75031" y="1787776"/>
                <a:ext cx="115781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</m:e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675E0ABA-716D-4377-9301-22AE2F6DF4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1" y="1787776"/>
                <a:ext cx="1157816" cy="400110"/>
              </a:xfrm>
              <a:prstGeom prst="rect">
                <a:avLst/>
              </a:prstGeom>
              <a:blipFill>
                <a:blip r:embed="rId7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1A9AE00A-12FA-475F-99FE-D9B8063B4B5D}"/>
                  </a:ext>
                </a:extLst>
              </p:cNvPr>
              <p:cNvSpPr/>
              <p:nvPr/>
            </p:nvSpPr>
            <p:spPr>
              <a:xfrm>
                <a:off x="1312236" y="1787776"/>
                <a:ext cx="115781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</m:e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1A9AE00A-12FA-475F-99FE-D9B8063B4B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236" y="1787776"/>
                <a:ext cx="1157816" cy="400110"/>
              </a:xfrm>
              <a:prstGeom prst="rect">
                <a:avLst/>
              </a:prstGeom>
              <a:blipFill>
                <a:blip r:embed="rId8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F62DA584-8FD9-4D98-9530-667EBFE5988B}"/>
              </a:ext>
            </a:extLst>
          </p:cNvPr>
          <p:cNvCxnSpPr>
            <a:cxnSpLocks/>
          </p:cNvCxnSpPr>
          <p:nvPr/>
        </p:nvCxnSpPr>
        <p:spPr bwMode="auto">
          <a:xfrm flipV="1">
            <a:off x="659473" y="1230291"/>
            <a:ext cx="0" cy="48768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4143CE41-2151-41AE-AA41-0CC50AF80578}"/>
              </a:ext>
            </a:extLst>
          </p:cNvPr>
          <p:cNvCxnSpPr/>
          <p:nvPr/>
        </p:nvCxnSpPr>
        <p:spPr bwMode="auto">
          <a:xfrm flipV="1">
            <a:off x="3217021" y="1199808"/>
            <a:ext cx="0" cy="48768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8B81C565-D8D7-4592-A54A-119319588C23}"/>
              </a:ext>
            </a:extLst>
          </p:cNvPr>
          <p:cNvCxnSpPr>
            <a:cxnSpLocks/>
          </p:cNvCxnSpPr>
          <p:nvPr/>
        </p:nvCxnSpPr>
        <p:spPr bwMode="auto">
          <a:xfrm>
            <a:off x="1914695" y="2308169"/>
            <a:ext cx="0" cy="45722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34DA573D-9F1B-4899-9C18-865B06275319}"/>
                  </a:ext>
                </a:extLst>
              </p:cNvPr>
              <p:cNvSpPr/>
              <p:nvPr/>
            </p:nvSpPr>
            <p:spPr>
              <a:xfrm>
                <a:off x="720670" y="1291237"/>
                <a:ext cx="3978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𝜹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34DA573D-9F1B-4899-9C18-865B062753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670" y="1291237"/>
                <a:ext cx="397865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1" name="TextBox 150">
            <a:extLst>
              <a:ext uri="{FF2B5EF4-FFF2-40B4-BE49-F238E27FC236}">
                <a16:creationId xmlns:a16="http://schemas.microsoft.com/office/drawing/2014/main" id="{48F45ACB-8C30-414E-B973-5A91AE38F6BA}"/>
              </a:ext>
            </a:extLst>
          </p:cNvPr>
          <p:cNvSpPr txBox="1"/>
          <p:nvPr/>
        </p:nvSpPr>
        <p:spPr>
          <a:xfrm>
            <a:off x="2072644" y="2312628"/>
            <a:ext cx="421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-1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EF740614-65BA-476A-B37D-AA231DE4E902}"/>
              </a:ext>
            </a:extLst>
          </p:cNvPr>
          <p:cNvSpPr/>
          <p:nvPr/>
        </p:nvSpPr>
        <p:spPr>
          <a:xfrm>
            <a:off x="199399" y="325527"/>
            <a:ext cx="33834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Neighbor exchange rate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2F9843DA-4083-4049-B367-AD9C5E009DA6}"/>
                  </a:ext>
                </a:extLst>
              </p:cNvPr>
              <p:cNvSpPr/>
              <p:nvPr/>
            </p:nvSpPr>
            <p:spPr>
              <a:xfrm>
                <a:off x="2615928" y="1774169"/>
                <a:ext cx="115781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</m:e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2F9843DA-4083-4049-B367-AD9C5E009D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5928" y="1774169"/>
                <a:ext cx="1157816" cy="400110"/>
              </a:xfrm>
              <a:prstGeom prst="rect">
                <a:avLst/>
              </a:prstGeom>
              <a:blipFill>
                <a:blip r:embed="rId10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8CCF8766-E1F6-4ED5-9BB2-76DDFAE3A36B}"/>
                  </a:ext>
                </a:extLst>
              </p:cNvPr>
              <p:cNvSpPr txBox="1"/>
              <p:nvPr/>
            </p:nvSpPr>
            <p:spPr>
              <a:xfrm>
                <a:off x="225942" y="2882064"/>
                <a:ext cx="3509534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𝜹</m:t>
                      </m:r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0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+ 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𝜼</m:t>
                      </m:r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0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8CCF8766-E1F6-4ED5-9BB2-76DDFAE3A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42" y="2882064"/>
                <a:ext cx="3509534" cy="78386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43A9E0D8-4195-48F1-8B20-8B0F4803D19F}"/>
                  </a:ext>
                </a:extLst>
              </p:cNvPr>
              <p:cNvSpPr txBox="1"/>
              <p:nvPr/>
            </p:nvSpPr>
            <p:spPr>
              <a:xfrm>
                <a:off x="216129" y="3762624"/>
                <a:ext cx="3376936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𝜹</m:t>
                      </m:r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0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en-US" sz="2000" dirty="0">
                          <a:solidFill>
                            <a:srgbClr val="C00000"/>
                          </a:solidFill>
                        </a:rPr>
                        <m:t>0</m:t>
                      </m:r>
                      <m:r>
                        <a:rPr lang="en-US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𝜼</m:t>
                      </m:r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0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en-US" sz="2000" dirty="0">
                          <a:solidFill>
                            <a:srgbClr val="C00000"/>
                          </a:solidFill>
                        </a:rPr>
                        <m:t>1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000" dirty="0">
                          <a:solidFill>
                            <a:srgbClr val="C00000"/>
                          </a:solidFill>
                        </a:rPr>
                        <m:t>1</m:t>
                      </m:r>
                      <m:r>
                        <m:rPr>
                          <m:nor/>
                        </m:rPr>
                        <a:rPr lang="en-US" sz="2000" dirty="0">
                          <a:solidFill>
                            <a:srgbClr val="C00000"/>
                          </a:solidFill>
                        </a:rPr>
                        <m:t>/</m:t>
                      </m:r>
                      <m:r>
                        <m:rPr>
                          <m:nor/>
                        </m:rPr>
                        <a:rPr lang="en-US" sz="2000" dirty="0">
                          <a:solidFill>
                            <a:srgbClr val="C00000"/>
                          </a:solidFill>
                        </a:rPr>
                        <m:t>2</m:t>
                      </m:r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43A9E0D8-4195-48F1-8B20-8B0F4803D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129" y="3762624"/>
                <a:ext cx="3376936" cy="78386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" name="AutoShape 22">
            <a:extLst>
              <a:ext uri="{FF2B5EF4-FFF2-40B4-BE49-F238E27FC236}">
                <a16:creationId xmlns:a16="http://schemas.microsoft.com/office/drawing/2014/main" id="{BAD01F83-DD4C-476D-AE03-28329DA63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1152" y="595678"/>
            <a:ext cx="2202512" cy="909996"/>
          </a:xfrm>
          <a:prstGeom prst="wedgeRoundRectCallout">
            <a:avLst>
              <a:gd name="adj1" fmla="val -152458"/>
              <a:gd name="adj2" fmla="val 20582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2000" dirty="0"/>
              <a:t>Keeping probability fixed </a:t>
            </a:r>
          </a:p>
          <a:p>
            <a:endParaRPr lang="en-US" sz="2000" i="1" dirty="0">
              <a:solidFill>
                <a:srgbClr val="7030A0"/>
              </a:solidFill>
            </a:endParaRPr>
          </a:p>
        </p:txBody>
      </p:sp>
      <p:sp>
        <p:nvSpPr>
          <p:cNvPr id="159" name="AutoShape 22">
            <a:extLst>
              <a:ext uri="{FF2B5EF4-FFF2-40B4-BE49-F238E27FC236}">
                <a16:creationId xmlns:a16="http://schemas.microsoft.com/office/drawing/2014/main" id="{9B9B4F9E-1A79-41B1-82B6-CC7E45210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8929" y="1629100"/>
            <a:ext cx="2202512" cy="909996"/>
          </a:xfrm>
          <a:prstGeom prst="wedgeRoundRectCallout">
            <a:avLst>
              <a:gd name="adj1" fmla="val -152458"/>
              <a:gd name="adj2" fmla="val 20582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2000" dirty="0"/>
              <a:t>Keeping utility fixed </a:t>
            </a:r>
          </a:p>
          <a:p>
            <a:endParaRPr lang="en-US" sz="2000" i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D8A9CBBB-DF92-46C5-8A4C-2C78DA266F9A}"/>
                  </a:ext>
                </a:extLst>
              </p:cNvPr>
              <p:cNvSpPr txBox="1"/>
              <p:nvPr/>
            </p:nvSpPr>
            <p:spPr>
              <a:xfrm>
                <a:off x="1149235" y="956518"/>
                <a:ext cx="1557251" cy="40011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𝜼</m:t>
                    </m:r>
                  </m:oMath>
                </a14:m>
                <a:r>
                  <a:rPr lang="en-US" sz="2000" dirty="0"/>
                  <a:t> = 1/2</a:t>
                </a:r>
              </a:p>
            </p:txBody>
          </p:sp>
        </mc:Choice>
        <mc:Fallback xmlns=""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D8A9CBBB-DF92-46C5-8A4C-2C78DA266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235" y="956518"/>
                <a:ext cx="1557251" cy="400110"/>
              </a:xfrm>
              <a:prstGeom prst="rect">
                <a:avLst/>
              </a:prstGeom>
              <a:blipFill>
                <a:blip r:embed="rId13"/>
                <a:stretch>
                  <a:fillRect t="-5634" b="-19718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940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/>
      <p:bldP spid="150" grpId="1"/>
      <p:bldP spid="13" grpId="0"/>
      <p:bldP spid="14" grpId="0"/>
      <p:bldP spid="15" grpId="0"/>
      <p:bldP spid="3" grpId="0"/>
      <p:bldP spid="4" grpId="0"/>
      <p:bldP spid="5" grpId="0"/>
      <p:bldP spid="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7" grpId="0"/>
      <p:bldP spid="28" grpId="0"/>
      <p:bldP spid="144" grpId="0"/>
      <p:bldP spid="144" grpId="1"/>
      <p:bldP spid="145" grpId="0"/>
      <p:bldP spid="145" grpId="1"/>
      <p:bldP spid="149" grpId="0"/>
      <p:bldP spid="149" grpId="1"/>
      <p:bldP spid="151" grpId="0"/>
      <p:bldP spid="151" grpId="1"/>
      <p:bldP spid="152" grpId="0"/>
      <p:bldP spid="153" grpId="0"/>
      <p:bldP spid="153" grpId="1"/>
      <p:bldP spid="155" grpId="0"/>
      <p:bldP spid="155" grpId="1"/>
      <p:bldP spid="156" grpId="0"/>
      <p:bldP spid="156" grpId="1"/>
      <p:bldP spid="158" grpId="0" animBg="1"/>
      <p:bldP spid="158" grpId="1" animBg="1"/>
      <p:bldP spid="159" grpId="0" animBg="1"/>
      <p:bldP spid="159" grpId="1" animBg="1"/>
      <p:bldP spid="16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Box 103">
            <a:extLst>
              <a:ext uri="{FF2B5EF4-FFF2-40B4-BE49-F238E27FC236}">
                <a16:creationId xmlns:a16="http://schemas.microsoft.com/office/drawing/2014/main" id="{8D4C699E-AC70-4E2B-A5EC-671A6A9705EA}"/>
              </a:ext>
            </a:extLst>
          </p:cNvPr>
          <p:cNvSpPr txBox="1"/>
          <p:nvPr/>
        </p:nvSpPr>
        <p:spPr>
          <a:xfrm>
            <a:off x="5904497" y="2565642"/>
            <a:ext cx="386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3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8B19675-8288-46F2-A676-92A2627F2900}"/>
              </a:ext>
            </a:extLst>
          </p:cNvPr>
          <p:cNvCxnSpPr>
            <a:cxnSpLocks/>
          </p:cNvCxnSpPr>
          <p:nvPr/>
        </p:nvCxnSpPr>
        <p:spPr bwMode="auto">
          <a:xfrm flipV="1">
            <a:off x="5892685" y="2952807"/>
            <a:ext cx="2359025" cy="1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Parallelogram 2">
            <a:extLst>
              <a:ext uri="{FF2B5EF4-FFF2-40B4-BE49-F238E27FC236}">
                <a16:creationId xmlns:a16="http://schemas.microsoft.com/office/drawing/2014/main" id="{63D9F778-735C-462C-888D-2C964AA6D705}"/>
              </a:ext>
            </a:extLst>
          </p:cNvPr>
          <p:cNvSpPr/>
          <p:nvPr/>
        </p:nvSpPr>
        <p:spPr>
          <a:xfrm rot="19734427">
            <a:off x="3659195" y="1395812"/>
            <a:ext cx="2943042" cy="1864032"/>
          </a:xfrm>
          <a:prstGeom prst="parallelogram">
            <a:avLst>
              <a:gd name="adj" fmla="val 61634"/>
            </a:avLst>
          </a:prstGeom>
          <a:ln w="285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2000" i="1">
              <a:solidFill>
                <a:srgbClr val="C00000"/>
              </a:solidFill>
              <a:latin typeface="Cambria Math" panose="02040503050406030204" pitchFamily="18" charset="0"/>
            </a:endParaRPr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D8DADE1D-C720-4384-887C-B04FD9888FD4}"/>
              </a:ext>
            </a:extLst>
          </p:cNvPr>
          <p:cNvSpPr/>
          <p:nvPr/>
        </p:nvSpPr>
        <p:spPr>
          <a:xfrm>
            <a:off x="4389120" y="786937"/>
            <a:ext cx="2565862" cy="3097877"/>
          </a:xfrm>
          <a:custGeom>
            <a:avLst/>
            <a:gdLst>
              <a:gd name="connsiteX0" fmla="*/ 0 w 2565862"/>
              <a:gd name="connsiteY0" fmla="*/ 3097877 h 3097877"/>
              <a:gd name="connsiteX1" fmla="*/ 393470 w 2565862"/>
              <a:gd name="connsiteY1" fmla="*/ 1784466 h 3097877"/>
              <a:gd name="connsiteX2" fmla="*/ 792480 w 2565862"/>
              <a:gd name="connsiteY2" fmla="*/ 426720 h 3097877"/>
              <a:gd name="connsiteX3" fmla="*/ 2116975 w 2565862"/>
              <a:gd name="connsiteY3" fmla="*/ 0 h 3097877"/>
              <a:gd name="connsiteX4" fmla="*/ 2565862 w 2565862"/>
              <a:gd name="connsiteY4" fmla="*/ 2133600 h 3097877"/>
              <a:gd name="connsiteX5" fmla="*/ 1468582 w 2565862"/>
              <a:gd name="connsiteY5" fmla="*/ 2571404 h 3097877"/>
              <a:gd name="connsiteX6" fmla="*/ 1418706 w 2565862"/>
              <a:gd name="connsiteY6" fmla="*/ 2554779 h 3097877"/>
              <a:gd name="connsiteX7" fmla="*/ 0 w 2565862"/>
              <a:gd name="connsiteY7" fmla="*/ 3097877 h 3097877"/>
              <a:gd name="connsiteX0" fmla="*/ 0 w 2565862"/>
              <a:gd name="connsiteY0" fmla="*/ 3097877 h 3097877"/>
              <a:gd name="connsiteX1" fmla="*/ 393470 w 2565862"/>
              <a:gd name="connsiteY1" fmla="*/ 1784466 h 3097877"/>
              <a:gd name="connsiteX2" fmla="*/ 792480 w 2565862"/>
              <a:gd name="connsiteY2" fmla="*/ 426720 h 3097877"/>
              <a:gd name="connsiteX3" fmla="*/ 2116975 w 2565862"/>
              <a:gd name="connsiteY3" fmla="*/ 0 h 3097877"/>
              <a:gd name="connsiteX4" fmla="*/ 2565862 w 2565862"/>
              <a:gd name="connsiteY4" fmla="*/ 2133600 h 3097877"/>
              <a:gd name="connsiteX5" fmla="*/ 1468582 w 2565862"/>
              <a:gd name="connsiteY5" fmla="*/ 2571404 h 3097877"/>
              <a:gd name="connsiteX6" fmla="*/ 0 w 2565862"/>
              <a:gd name="connsiteY6" fmla="*/ 3097877 h 3097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5862" h="3097877">
                <a:moveTo>
                  <a:pt x="0" y="3097877"/>
                </a:moveTo>
                <a:lnTo>
                  <a:pt x="393470" y="1784466"/>
                </a:lnTo>
                <a:lnTo>
                  <a:pt x="792480" y="426720"/>
                </a:lnTo>
                <a:lnTo>
                  <a:pt x="2116975" y="0"/>
                </a:lnTo>
                <a:lnTo>
                  <a:pt x="2565862" y="2133600"/>
                </a:lnTo>
                <a:lnTo>
                  <a:pt x="1468582" y="2571404"/>
                </a:lnTo>
                <a:lnTo>
                  <a:pt x="0" y="3097877"/>
                </a:lnTo>
                <a:close/>
              </a:path>
            </a:pathLst>
          </a:custGeom>
          <a:solidFill>
            <a:srgbClr val="C2FFF0">
              <a:alpha val="78824"/>
            </a:srgbClr>
          </a:solidFill>
          <a:ln w="28575"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US" sz="2000" i="1">
              <a:solidFill>
                <a:srgbClr val="C00000"/>
              </a:solidFill>
              <a:latin typeface="Cambria Math" panose="02040503050406030204" pitchFamily="18" charset="0"/>
            </a:endParaRPr>
          </a:p>
        </p:txBody>
      </p:sp>
      <p:sp>
        <p:nvSpPr>
          <p:cNvPr id="2" name="Parallelogram 1">
            <a:extLst>
              <a:ext uri="{FF2B5EF4-FFF2-40B4-BE49-F238E27FC236}">
                <a16:creationId xmlns:a16="http://schemas.microsoft.com/office/drawing/2014/main" id="{D7EB0E82-EC2F-47C8-8400-6043EA0F48C5}"/>
              </a:ext>
            </a:extLst>
          </p:cNvPr>
          <p:cNvSpPr/>
          <p:nvPr/>
        </p:nvSpPr>
        <p:spPr>
          <a:xfrm>
            <a:off x="4511040" y="892232"/>
            <a:ext cx="3181004" cy="2371898"/>
          </a:xfrm>
          <a:prstGeom prst="parallelogram">
            <a:avLst/>
          </a:prstGeom>
        </p:spPr>
        <p:txBody>
          <a:bodyPr wrap="none" rtlCol="0" anchor="ctr">
            <a:spAutoFit/>
          </a:bodyPr>
          <a:lstStyle/>
          <a:p>
            <a:pPr algn="ctr"/>
            <a:endParaRPr lang="en-US" sz="2000" i="1">
              <a:solidFill>
                <a:srgbClr val="C00000"/>
              </a:solidFill>
              <a:latin typeface="Cambria Math" panose="02040503050406030204" pitchFamily="18" charset="0"/>
            </a:endParaRPr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A3BD9531-6121-47CC-A3E6-07953A530293}"/>
              </a:ext>
            </a:extLst>
          </p:cNvPr>
          <p:cNvSpPr/>
          <p:nvPr/>
        </p:nvSpPr>
        <p:spPr>
          <a:xfrm rot="19734427">
            <a:off x="6022775" y="1395812"/>
            <a:ext cx="2943042" cy="1864032"/>
          </a:xfrm>
          <a:prstGeom prst="parallelogram">
            <a:avLst>
              <a:gd name="adj" fmla="val 61634"/>
            </a:avLst>
          </a:prstGeom>
          <a:solidFill>
            <a:srgbClr val="CCCCCC">
              <a:alpha val="78039"/>
            </a:srgbClr>
          </a:solidFill>
          <a:ln w="285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2000" i="1">
              <a:solidFill>
                <a:srgbClr val="C00000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6BACB76-EA1E-495C-9EB2-E558971BDF28}"/>
              </a:ext>
            </a:extLst>
          </p:cNvPr>
          <p:cNvCxnSpPr>
            <a:cxnSpLocks/>
          </p:cNvCxnSpPr>
          <p:nvPr/>
        </p:nvCxnSpPr>
        <p:spPr bwMode="auto">
          <a:xfrm flipV="1">
            <a:off x="4346460" y="3879907"/>
            <a:ext cx="2359025" cy="1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0021854-C560-4BFB-AFAB-116334B4D455}"/>
              </a:ext>
            </a:extLst>
          </p:cNvPr>
          <p:cNvCxnSpPr>
            <a:cxnSpLocks/>
          </p:cNvCxnSpPr>
          <p:nvPr/>
        </p:nvCxnSpPr>
        <p:spPr bwMode="auto">
          <a:xfrm flipV="1">
            <a:off x="4381385" y="1701857"/>
            <a:ext cx="2359025" cy="1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B10737B-0708-42BB-B43F-725F590F93E9}"/>
              </a:ext>
            </a:extLst>
          </p:cNvPr>
          <p:cNvCxnSpPr>
            <a:cxnSpLocks/>
          </p:cNvCxnSpPr>
          <p:nvPr/>
        </p:nvCxnSpPr>
        <p:spPr bwMode="auto">
          <a:xfrm flipV="1">
            <a:off x="5899035" y="765232"/>
            <a:ext cx="2359025" cy="1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BA68C62-9BF9-4210-B587-2EE01B570903}"/>
              </a:ext>
            </a:extLst>
          </p:cNvPr>
          <p:cNvSpPr txBox="1"/>
          <p:nvPr/>
        </p:nvSpPr>
        <p:spPr>
          <a:xfrm>
            <a:off x="6201297" y="2891840"/>
            <a:ext cx="415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.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5C47BC8-394A-4BE8-9B43-431167A036FB}"/>
              </a:ext>
            </a:extLst>
          </p:cNvPr>
          <p:cNvCxnSpPr>
            <a:cxnSpLocks/>
          </p:cNvCxnSpPr>
          <p:nvPr/>
        </p:nvCxnSpPr>
        <p:spPr bwMode="auto">
          <a:xfrm flipH="1">
            <a:off x="4336031" y="3895532"/>
            <a:ext cx="16145" cy="2183901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52D55E8-5FB1-400C-9A68-D0CBE092108F}"/>
              </a:ext>
            </a:extLst>
          </p:cNvPr>
          <p:cNvCxnSpPr>
            <a:cxnSpLocks/>
          </p:cNvCxnSpPr>
          <p:nvPr/>
        </p:nvCxnSpPr>
        <p:spPr bwMode="auto">
          <a:xfrm>
            <a:off x="4364759" y="3890423"/>
            <a:ext cx="1988515" cy="1659302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99E6C65-9147-4102-8080-1681C397EB1A}"/>
              </a:ext>
            </a:extLst>
          </p:cNvPr>
          <p:cNvCxnSpPr>
            <a:cxnSpLocks/>
          </p:cNvCxnSpPr>
          <p:nvPr/>
        </p:nvCxnSpPr>
        <p:spPr bwMode="auto">
          <a:xfrm>
            <a:off x="6347675" y="3408561"/>
            <a:ext cx="11199" cy="2143918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163564C-BB69-460F-89AD-563E986D4E7D}"/>
              </a:ext>
            </a:extLst>
          </p:cNvPr>
          <p:cNvCxnSpPr>
            <a:cxnSpLocks/>
          </p:cNvCxnSpPr>
          <p:nvPr/>
        </p:nvCxnSpPr>
        <p:spPr bwMode="auto">
          <a:xfrm flipH="1">
            <a:off x="5541821" y="3383595"/>
            <a:ext cx="817053" cy="473837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20F3A22-6C4C-4173-BB72-13B783A71BE4}"/>
              </a:ext>
            </a:extLst>
          </p:cNvPr>
          <p:cNvCxnSpPr>
            <a:cxnSpLocks/>
          </p:cNvCxnSpPr>
          <p:nvPr/>
        </p:nvCxnSpPr>
        <p:spPr bwMode="auto">
          <a:xfrm flipH="1">
            <a:off x="5258194" y="3383915"/>
            <a:ext cx="1087497" cy="119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80D094E-E253-44E7-89BD-FEDD371F19AF}"/>
              </a:ext>
            </a:extLst>
          </p:cNvPr>
          <p:cNvCxnSpPr>
            <a:cxnSpLocks/>
          </p:cNvCxnSpPr>
          <p:nvPr/>
        </p:nvCxnSpPr>
        <p:spPr bwMode="auto">
          <a:xfrm>
            <a:off x="4815381" y="2582372"/>
            <a:ext cx="978128" cy="782517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9D6B4ED-7A27-4C96-9661-9CBE67DF3C2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807841" y="2592028"/>
            <a:ext cx="1" cy="988625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640D009-4FB6-4A26-A3F9-955731FBCA41}"/>
              </a:ext>
            </a:extLst>
          </p:cNvPr>
          <p:cNvCxnSpPr>
            <a:cxnSpLocks/>
          </p:cNvCxnSpPr>
          <p:nvPr/>
        </p:nvCxnSpPr>
        <p:spPr bwMode="auto">
          <a:xfrm flipH="1">
            <a:off x="4381385" y="2582372"/>
            <a:ext cx="426456" cy="303929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A5B91E2-7F14-4587-8CF8-BF3DA90731BC}"/>
              </a:ext>
            </a:extLst>
          </p:cNvPr>
          <p:cNvCxnSpPr>
            <a:cxnSpLocks/>
          </p:cNvCxnSpPr>
          <p:nvPr/>
        </p:nvCxnSpPr>
        <p:spPr bwMode="auto">
          <a:xfrm flipH="1">
            <a:off x="5533511" y="5580923"/>
            <a:ext cx="817053" cy="473837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2FE4412-FDE6-4C5E-9717-CD182E2BACDB}"/>
              </a:ext>
            </a:extLst>
          </p:cNvPr>
          <p:cNvCxnSpPr>
            <a:cxnSpLocks/>
          </p:cNvCxnSpPr>
          <p:nvPr/>
        </p:nvCxnSpPr>
        <p:spPr bwMode="auto">
          <a:xfrm flipH="1">
            <a:off x="5211714" y="5564616"/>
            <a:ext cx="1114584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138C947A-F955-493C-B019-D96D4FD03F4E}"/>
              </a:ext>
            </a:extLst>
          </p:cNvPr>
          <p:cNvCxnSpPr>
            <a:cxnSpLocks/>
          </p:cNvCxnSpPr>
          <p:nvPr/>
        </p:nvCxnSpPr>
        <p:spPr bwMode="auto">
          <a:xfrm flipH="1">
            <a:off x="4339247" y="5561520"/>
            <a:ext cx="817053" cy="473837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71DB816-6262-4DF8-8042-46C89CB88A84}"/>
              </a:ext>
            </a:extLst>
          </p:cNvPr>
          <p:cNvCxnSpPr>
            <a:cxnSpLocks/>
          </p:cNvCxnSpPr>
          <p:nvPr/>
        </p:nvCxnSpPr>
        <p:spPr bwMode="auto">
          <a:xfrm flipH="1">
            <a:off x="4316089" y="6031726"/>
            <a:ext cx="1217422" cy="17918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48959D75-1F3E-4CB4-A5D1-8FCB114566B1}"/>
              </a:ext>
            </a:extLst>
          </p:cNvPr>
          <p:cNvCxnSpPr>
            <a:cxnSpLocks/>
          </p:cNvCxnSpPr>
          <p:nvPr/>
        </p:nvCxnSpPr>
        <p:spPr bwMode="auto">
          <a:xfrm>
            <a:off x="5563505" y="3871304"/>
            <a:ext cx="11199" cy="2143918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DA01651-1D2E-4B42-A30E-C78D30CF40A2}"/>
              </a:ext>
            </a:extLst>
          </p:cNvPr>
          <p:cNvCxnSpPr>
            <a:cxnSpLocks/>
          </p:cNvCxnSpPr>
          <p:nvPr/>
        </p:nvCxnSpPr>
        <p:spPr bwMode="auto">
          <a:xfrm>
            <a:off x="5200515" y="3391935"/>
            <a:ext cx="11199" cy="2143918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92F8BA00-AE8E-4763-9267-A0122CAEC2D3}"/>
              </a:ext>
            </a:extLst>
          </p:cNvPr>
          <p:cNvSpPr txBox="1"/>
          <p:nvPr/>
        </p:nvSpPr>
        <p:spPr>
          <a:xfrm>
            <a:off x="5036520" y="693438"/>
            <a:ext cx="415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.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A422867-46FC-4E9E-A62B-56F0A727F371}"/>
              </a:ext>
            </a:extLst>
          </p:cNvPr>
          <p:cNvSpPr txBox="1"/>
          <p:nvPr/>
        </p:nvSpPr>
        <p:spPr>
          <a:xfrm>
            <a:off x="6807130" y="2436339"/>
            <a:ext cx="415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.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F79C3C6-07A8-4729-9D69-F52ED8445DC5}"/>
              </a:ext>
            </a:extLst>
          </p:cNvPr>
          <p:cNvSpPr txBox="1"/>
          <p:nvPr/>
        </p:nvSpPr>
        <p:spPr>
          <a:xfrm>
            <a:off x="4652356" y="2063340"/>
            <a:ext cx="415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.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3D734FF-633D-4305-884B-7DE31C797DC5}"/>
              </a:ext>
            </a:extLst>
          </p:cNvPr>
          <p:cNvSpPr txBox="1"/>
          <p:nvPr/>
        </p:nvSpPr>
        <p:spPr>
          <a:xfrm>
            <a:off x="5638799" y="2872445"/>
            <a:ext cx="415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.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FDB7323-7BD0-4C8B-98B9-ADDD6D1CBBA0}"/>
              </a:ext>
            </a:extLst>
          </p:cNvPr>
          <p:cNvSpPr txBox="1"/>
          <p:nvPr/>
        </p:nvSpPr>
        <p:spPr>
          <a:xfrm>
            <a:off x="6358245" y="275027"/>
            <a:ext cx="415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.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6EF75340-583C-41A0-8F74-21BC6D5C99CF}"/>
              </a:ext>
            </a:extLst>
          </p:cNvPr>
          <p:cNvSpPr txBox="1"/>
          <p:nvPr/>
        </p:nvSpPr>
        <p:spPr>
          <a:xfrm>
            <a:off x="6198522" y="5055916"/>
            <a:ext cx="415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2A91E1D5-5935-4E16-8D00-187BD1AE24EF}"/>
                  </a:ext>
                </a:extLst>
              </p:cNvPr>
              <p:cNvSpPr txBox="1"/>
              <p:nvPr/>
            </p:nvSpPr>
            <p:spPr>
              <a:xfrm>
                <a:off x="6337635" y="5248388"/>
                <a:ext cx="1352204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1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,−</m:t>
                      </m:r>
                      <m:r>
                        <a:rPr lang="en-US" sz="1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2A91E1D5-5935-4E16-8D00-187BD1AE24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635" y="5248388"/>
                <a:ext cx="1352204" cy="6109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TextBox 102">
            <a:extLst>
              <a:ext uri="{FF2B5EF4-FFF2-40B4-BE49-F238E27FC236}">
                <a16:creationId xmlns:a16="http://schemas.microsoft.com/office/drawing/2014/main" id="{9BC2DA66-C6AF-4C1D-8990-1AD6D576428B}"/>
              </a:ext>
            </a:extLst>
          </p:cNvPr>
          <p:cNvSpPr txBox="1"/>
          <p:nvPr/>
        </p:nvSpPr>
        <p:spPr>
          <a:xfrm>
            <a:off x="6871853" y="3729643"/>
            <a:ext cx="386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AFAA9DA-B204-4BA9-B655-09A2DDFBD3F6}"/>
              </a:ext>
            </a:extLst>
          </p:cNvPr>
          <p:cNvSpPr txBox="1"/>
          <p:nvPr/>
        </p:nvSpPr>
        <p:spPr>
          <a:xfrm>
            <a:off x="4196310" y="1210232"/>
            <a:ext cx="343595" cy="37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AutoShape 22">
                <a:extLst>
                  <a:ext uri="{FF2B5EF4-FFF2-40B4-BE49-F238E27FC236}">
                    <a16:creationId xmlns:a16="http://schemas.microsoft.com/office/drawing/2014/main" id="{33CF3DFF-DE20-456F-B81C-B01063A41C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5440" y="863622"/>
                <a:ext cx="1063976" cy="649294"/>
              </a:xfrm>
              <a:prstGeom prst="wedgeRoundRectCallout">
                <a:avLst>
                  <a:gd name="adj1" fmla="val 125459"/>
                  <a:gd name="adj2" fmla="val 198094"/>
                  <a:gd name="adj3" fmla="val 16667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127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1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6" name="AutoShape 22">
                <a:extLst>
                  <a:ext uri="{FF2B5EF4-FFF2-40B4-BE49-F238E27FC236}">
                    <a16:creationId xmlns:a16="http://schemas.microsoft.com/office/drawing/2014/main" id="{33CF3DFF-DE20-456F-B81C-B01063A41C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5440" y="863622"/>
                <a:ext cx="1063976" cy="649294"/>
              </a:xfrm>
              <a:prstGeom prst="wedgeRoundRectCallout">
                <a:avLst>
                  <a:gd name="adj1" fmla="val 125459"/>
                  <a:gd name="adj2" fmla="val 198094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127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AutoShape 22">
                <a:extLst>
                  <a:ext uri="{FF2B5EF4-FFF2-40B4-BE49-F238E27FC236}">
                    <a16:creationId xmlns:a16="http://schemas.microsoft.com/office/drawing/2014/main" id="{34DBC471-C926-4065-B850-6DEE168DEF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29316" y="3741968"/>
                <a:ext cx="1063976" cy="649294"/>
              </a:xfrm>
              <a:prstGeom prst="wedgeRoundRectCallout">
                <a:avLst>
                  <a:gd name="adj1" fmla="val -229767"/>
                  <a:gd name="adj2" fmla="val -94662"/>
                  <a:gd name="adj3" fmla="val 16667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127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1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7" name="AutoShape 22">
                <a:extLst>
                  <a:ext uri="{FF2B5EF4-FFF2-40B4-BE49-F238E27FC236}">
                    <a16:creationId xmlns:a16="http://schemas.microsoft.com/office/drawing/2014/main" id="{34DBC471-C926-4065-B850-6DEE168DEF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9316" y="3741968"/>
                <a:ext cx="1063976" cy="649294"/>
              </a:xfrm>
              <a:prstGeom prst="wedgeRoundRectCallout">
                <a:avLst>
                  <a:gd name="adj1" fmla="val -229767"/>
                  <a:gd name="adj2" fmla="val -94662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127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F9DF0E2F-664D-459C-8408-658E34075438}"/>
              </a:ext>
            </a:extLst>
          </p:cNvPr>
          <p:cNvCxnSpPr>
            <a:cxnSpLocks/>
          </p:cNvCxnSpPr>
          <p:nvPr/>
        </p:nvCxnSpPr>
        <p:spPr bwMode="auto">
          <a:xfrm>
            <a:off x="4618647" y="3022948"/>
            <a:ext cx="691075" cy="548726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DC9A4BF0-F634-4232-8C62-C5351A5D4A0A}"/>
              </a:ext>
            </a:extLst>
          </p:cNvPr>
          <p:cNvCxnSpPr>
            <a:cxnSpLocks/>
          </p:cNvCxnSpPr>
          <p:nvPr/>
        </p:nvCxnSpPr>
        <p:spPr bwMode="auto">
          <a:xfrm>
            <a:off x="4881884" y="2172281"/>
            <a:ext cx="1312487" cy="1030965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Rectangle 111">
            <a:extLst>
              <a:ext uri="{FF2B5EF4-FFF2-40B4-BE49-F238E27FC236}">
                <a16:creationId xmlns:a16="http://schemas.microsoft.com/office/drawing/2014/main" id="{B71053D2-8A10-4045-9147-4281A612EC5E}"/>
              </a:ext>
            </a:extLst>
          </p:cNvPr>
          <p:cNvSpPr/>
          <p:nvPr/>
        </p:nvSpPr>
        <p:spPr>
          <a:xfrm>
            <a:off x="199399" y="325527"/>
            <a:ext cx="33834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Neighbor exchange rate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760A5FD4-7CCA-48E2-9914-D97E3D39857D}"/>
                  </a:ext>
                </a:extLst>
              </p:cNvPr>
              <p:cNvSpPr txBox="1"/>
              <p:nvPr/>
            </p:nvSpPr>
            <p:spPr>
              <a:xfrm>
                <a:off x="1149235" y="956518"/>
                <a:ext cx="1557251" cy="40011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𝜼</m:t>
                    </m:r>
                  </m:oMath>
                </a14:m>
                <a:r>
                  <a:rPr lang="en-US" sz="2000" dirty="0"/>
                  <a:t> = 1/2</a:t>
                </a:r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760A5FD4-7CCA-48E2-9914-D97E3D3985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235" y="956518"/>
                <a:ext cx="1557251" cy="400110"/>
              </a:xfrm>
              <a:prstGeom prst="rect">
                <a:avLst/>
              </a:prstGeom>
              <a:blipFill>
                <a:blip r:embed="rId5"/>
                <a:stretch>
                  <a:fillRect t="-5634" b="-19718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88795B5-3FE3-4564-A672-160C88224B95}"/>
                  </a:ext>
                </a:extLst>
              </p:cNvPr>
              <p:cNvSpPr txBox="1"/>
              <p:nvPr/>
            </p:nvSpPr>
            <p:spPr>
              <a:xfrm>
                <a:off x="355909" y="1644752"/>
                <a:ext cx="3114931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88795B5-3FE3-4564-A672-160C88224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09" y="1644752"/>
                <a:ext cx="3114931" cy="7838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E7BFEDD-2466-4B6B-B677-0EB8F29E17B2}"/>
                  </a:ext>
                </a:extLst>
              </p:cNvPr>
              <p:cNvSpPr txBox="1"/>
              <p:nvPr/>
            </p:nvSpPr>
            <p:spPr>
              <a:xfrm>
                <a:off x="-117617" y="2603740"/>
                <a:ext cx="1712422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E7BFEDD-2466-4B6B-B677-0EB8F29E17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7617" y="2603740"/>
                <a:ext cx="1712422" cy="6705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968822C-B57F-418C-ADF1-ED4B5321BF43}"/>
                  </a:ext>
                </a:extLst>
              </p:cNvPr>
              <p:cNvSpPr txBox="1"/>
              <p:nvPr/>
            </p:nvSpPr>
            <p:spPr>
              <a:xfrm>
                <a:off x="2601371" y="2615284"/>
                <a:ext cx="1215163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968822C-B57F-418C-ADF1-ED4B5321B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371" y="2615284"/>
                <a:ext cx="1215163" cy="6705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F710EF0-E57D-47F8-A2C1-8ECC27B9ECE1}"/>
              </a:ext>
            </a:extLst>
          </p:cNvPr>
          <p:cNvCxnSpPr>
            <a:endCxn id="44" idx="1"/>
          </p:cNvCxnSpPr>
          <p:nvPr/>
        </p:nvCxnSpPr>
        <p:spPr bwMode="auto">
          <a:xfrm>
            <a:off x="1379913" y="2950568"/>
            <a:ext cx="1221458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DD5ED24-7B2F-4F68-90C9-481EC0C33B02}"/>
                  </a:ext>
                </a:extLst>
              </p:cNvPr>
              <p:cNvSpPr/>
              <p:nvPr/>
            </p:nvSpPr>
            <p:spPr>
              <a:xfrm>
                <a:off x="296196" y="3324219"/>
                <a:ext cx="609398" cy="4755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DD5ED24-7B2F-4F68-90C9-481EC0C33B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96" y="3324219"/>
                <a:ext cx="609398" cy="47557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644BE930-7342-4065-9BBF-80DDE94372F6}"/>
                  </a:ext>
                </a:extLst>
              </p:cNvPr>
              <p:cNvSpPr/>
              <p:nvPr/>
            </p:nvSpPr>
            <p:spPr>
              <a:xfrm>
                <a:off x="2892531" y="3310367"/>
                <a:ext cx="609398" cy="4755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644BE930-7342-4065-9BBF-80DDE94372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531" y="3310367"/>
                <a:ext cx="609398" cy="475579"/>
              </a:xfrm>
              <a:prstGeom prst="rect">
                <a:avLst/>
              </a:prstGeom>
              <a:blipFill>
                <a:blip r:embed="rId10"/>
                <a:stretch>
                  <a:fillRect b="-8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CE8829B-7DBF-4791-8227-D5165C045504}"/>
                  </a:ext>
                </a:extLst>
              </p:cNvPr>
              <p:cNvSpPr txBox="1"/>
              <p:nvPr/>
            </p:nvSpPr>
            <p:spPr>
              <a:xfrm>
                <a:off x="4047288" y="5493878"/>
                <a:ext cx="8922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CE8829B-7DBF-4791-8227-D5165C0455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288" y="5493878"/>
                <a:ext cx="892232" cy="400110"/>
              </a:xfrm>
              <a:prstGeom prst="rect">
                <a:avLst/>
              </a:prstGeom>
              <a:blipFill>
                <a:blip r:embed="rId11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9F5013D9-F481-4C8B-9B5E-8514D4ABEE12}"/>
                  </a:ext>
                </a:extLst>
              </p:cNvPr>
              <p:cNvSpPr txBox="1"/>
              <p:nvPr/>
            </p:nvSpPr>
            <p:spPr>
              <a:xfrm>
                <a:off x="5138328" y="5493878"/>
                <a:ext cx="8922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9F5013D9-F481-4C8B-9B5E-8514D4ABE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328" y="5493878"/>
                <a:ext cx="892232" cy="400110"/>
              </a:xfrm>
              <a:prstGeom prst="rect">
                <a:avLst/>
              </a:prstGeom>
              <a:blipFill>
                <a:blip r:embed="rId12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108589A4-DC8B-40DA-88C5-9E7CCB7CDF1C}"/>
                  </a:ext>
                </a:extLst>
              </p:cNvPr>
              <p:cNvSpPr txBox="1"/>
              <p:nvPr/>
            </p:nvSpPr>
            <p:spPr>
              <a:xfrm>
                <a:off x="6229368" y="5493878"/>
                <a:ext cx="8922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108589A4-DC8B-40DA-88C5-9E7CCB7CD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368" y="5493878"/>
                <a:ext cx="892232" cy="400110"/>
              </a:xfrm>
              <a:prstGeom prst="rect">
                <a:avLst/>
              </a:prstGeom>
              <a:blipFill>
                <a:blip r:embed="rId13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58C5A75B-0948-4414-A1AE-026FC56A57F4}"/>
              </a:ext>
            </a:extLst>
          </p:cNvPr>
          <p:cNvCxnSpPr>
            <a:cxnSpLocks/>
          </p:cNvCxnSpPr>
          <p:nvPr/>
        </p:nvCxnSpPr>
        <p:spPr bwMode="auto">
          <a:xfrm>
            <a:off x="3918066" y="6018404"/>
            <a:ext cx="3299471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4ED5581E-87BF-4EB3-B0FF-C25A7BEF45EE}"/>
              </a:ext>
            </a:extLst>
          </p:cNvPr>
          <p:cNvSpPr txBox="1"/>
          <p:nvPr/>
        </p:nvSpPr>
        <p:spPr>
          <a:xfrm>
            <a:off x="3765666" y="6141989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/>
              <a:t>0</a:t>
            </a:r>
            <a:endParaRPr lang="en-US" sz="2000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28E2DAB-25A4-417D-8CF5-D51A8FAF652A}"/>
              </a:ext>
            </a:extLst>
          </p:cNvPr>
          <p:cNvSpPr txBox="1"/>
          <p:nvPr/>
        </p:nvSpPr>
        <p:spPr>
          <a:xfrm>
            <a:off x="7093664" y="6133669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6110E6E-0E28-4BCA-A28F-63DBEACB9101}"/>
              </a:ext>
            </a:extLst>
          </p:cNvPr>
          <p:cNvSpPr txBox="1"/>
          <p:nvPr/>
        </p:nvSpPr>
        <p:spPr>
          <a:xfrm>
            <a:off x="4765963" y="6142490"/>
            <a:ext cx="659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/>
              <a:t>1</a:t>
            </a:r>
            <a:r>
              <a:rPr lang="en-US" sz="2000" dirty="0"/>
              <a:t>/3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465B24B-D70B-431B-A9FD-A6419327776A}"/>
              </a:ext>
            </a:extLst>
          </p:cNvPr>
          <p:cNvSpPr txBox="1"/>
          <p:nvPr/>
        </p:nvSpPr>
        <p:spPr>
          <a:xfrm>
            <a:off x="5899266" y="6142490"/>
            <a:ext cx="659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2/3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E821E09E-9F2E-4223-836C-9142F0B3AEFE}"/>
              </a:ext>
            </a:extLst>
          </p:cNvPr>
          <p:cNvCxnSpPr/>
          <p:nvPr/>
        </p:nvCxnSpPr>
        <p:spPr bwMode="auto">
          <a:xfrm>
            <a:off x="3923618" y="5924180"/>
            <a:ext cx="0" cy="22167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BC4969B3-EF49-41C4-AF04-32861805493B}"/>
              </a:ext>
            </a:extLst>
          </p:cNvPr>
          <p:cNvCxnSpPr>
            <a:cxnSpLocks/>
          </p:cNvCxnSpPr>
          <p:nvPr/>
        </p:nvCxnSpPr>
        <p:spPr bwMode="auto">
          <a:xfrm>
            <a:off x="5021591" y="5924681"/>
            <a:ext cx="0" cy="22167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86B270ED-CA29-4912-B2ED-C49942B6B48D}"/>
              </a:ext>
            </a:extLst>
          </p:cNvPr>
          <p:cNvCxnSpPr/>
          <p:nvPr/>
        </p:nvCxnSpPr>
        <p:spPr bwMode="auto">
          <a:xfrm>
            <a:off x="7217537" y="5924180"/>
            <a:ext cx="0" cy="22167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A5E4D933-772C-468E-8E1B-681617614212}"/>
              </a:ext>
            </a:extLst>
          </p:cNvPr>
          <p:cNvCxnSpPr/>
          <p:nvPr/>
        </p:nvCxnSpPr>
        <p:spPr bwMode="auto">
          <a:xfrm>
            <a:off x="6119564" y="5924180"/>
            <a:ext cx="0" cy="22167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39EA8AD2-02FF-4379-A8F7-8657BFFB5F90}"/>
              </a:ext>
            </a:extLst>
          </p:cNvPr>
          <p:cNvSpPr txBox="1"/>
          <p:nvPr/>
        </p:nvSpPr>
        <p:spPr>
          <a:xfrm>
            <a:off x="4313291" y="5050246"/>
            <a:ext cx="358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4A4C9C8-1403-4547-87A6-DE690C98698B}"/>
              </a:ext>
            </a:extLst>
          </p:cNvPr>
          <p:cNvSpPr txBox="1"/>
          <p:nvPr/>
        </p:nvSpPr>
        <p:spPr>
          <a:xfrm>
            <a:off x="6514442" y="5050246"/>
            <a:ext cx="358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D1CBD561-6C9A-40C6-A56F-1777EFAC40DA}"/>
              </a:ext>
            </a:extLst>
          </p:cNvPr>
          <p:cNvSpPr txBox="1"/>
          <p:nvPr/>
        </p:nvSpPr>
        <p:spPr>
          <a:xfrm>
            <a:off x="5275488" y="5050246"/>
            <a:ext cx="644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1/2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79B53FA-4A05-4C37-889E-FFA88376607B}"/>
              </a:ext>
            </a:extLst>
          </p:cNvPr>
          <p:cNvSpPr txBox="1"/>
          <p:nvPr/>
        </p:nvSpPr>
        <p:spPr>
          <a:xfrm>
            <a:off x="1040153" y="5050246"/>
            <a:ext cx="1124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utility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829CB32-DED7-4CFB-9907-3FEE40EE7729}"/>
              </a:ext>
            </a:extLst>
          </p:cNvPr>
          <p:cNvSpPr txBox="1"/>
          <p:nvPr/>
        </p:nvSpPr>
        <p:spPr>
          <a:xfrm>
            <a:off x="276048" y="5488342"/>
            <a:ext cx="2472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Consequence events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3EF41F6F-E3F8-4040-9592-2DE852FCD83C}"/>
                  </a:ext>
                </a:extLst>
              </p:cNvPr>
              <p:cNvSpPr txBox="1"/>
              <p:nvPr/>
            </p:nvSpPr>
            <p:spPr>
              <a:xfrm>
                <a:off x="232756" y="5973511"/>
                <a:ext cx="297595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𝛀</m:t>
                    </m:r>
                  </m:oMath>
                </a14:m>
                <a:r>
                  <a:rPr lang="en-US" sz="2000" dirty="0"/>
                  <a:t> with Lebesgue measure</a:t>
                </a:r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3EF41F6F-E3F8-4040-9592-2DE852FCD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756" y="5973511"/>
                <a:ext cx="2975955" cy="400110"/>
              </a:xfrm>
              <a:prstGeom prst="rect">
                <a:avLst/>
              </a:prstGeom>
              <a:blipFill>
                <a:blip r:embed="rId14"/>
                <a:stretch>
                  <a:fillRect t="-9091" r="-2049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TextBox 113">
            <a:extLst>
              <a:ext uri="{FF2B5EF4-FFF2-40B4-BE49-F238E27FC236}">
                <a16:creationId xmlns:a16="http://schemas.microsoft.com/office/drawing/2014/main" id="{5ACAA506-C883-4906-AAFA-B7B7FE59E957}"/>
              </a:ext>
            </a:extLst>
          </p:cNvPr>
          <p:cNvSpPr txBox="1"/>
          <p:nvPr/>
        </p:nvSpPr>
        <p:spPr>
          <a:xfrm>
            <a:off x="4195564" y="6410771"/>
            <a:ext cx="659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/3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F6E9B6D4-867F-4C87-88FA-2D5875CE6E94}"/>
              </a:ext>
            </a:extLst>
          </p:cNvPr>
          <p:cNvSpPr txBox="1"/>
          <p:nvPr/>
        </p:nvSpPr>
        <p:spPr>
          <a:xfrm>
            <a:off x="5314876" y="6410771"/>
            <a:ext cx="659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/3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E65C9714-4CCC-4874-8D24-BE4B51053CE6}"/>
              </a:ext>
            </a:extLst>
          </p:cNvPr>
          <p:cNvSpPr txBox="1"/>
          <p:nvPr/>
        </p:nvSpPr>
        <p:spPr>
          <a:xfrm>
            <a:off x="6434188" y="6410771"/>
            <a:ext cx="659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/3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4D5DB31B-652C-43AB-9CE1-E396C0D33E82}"/>
              </a:ext>
            </a:extLst>
          </p:cNvPr>
          <p:cNvSpPr txBox="1"/>
          <p:nvPr/>
        </p:nvSpPr>
        <p:spPr>
          <a:xfrm>
            <a:off x="428448" y="6355625"/>
            <a:ext cx="2472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Prob</a:t>
            </a:r>
            <a:r>
              <a:rPr lang="en-US" sz="2000" dirty="0"/>
              <a:t> of consequence</a:t>
            </a:r>
          </a:p>
        </p:txBody>
      </p:sp>
      <p:sp>
        <p:nvSpPr>
          <p:cNvPr id="118" name="AutoShape 22">
            <a:extLst>
              <a:ext uri="{FF2B5EF4-FFF2-40B4-BE49-F238E27FC236}">
                <a16:creationId xmlns:a16="http://schemas.microsoft.com/office/drawing/2014/main" id="{30D54B82-8CB3-42E5-BEAB-7F78A42A6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4190" y="270486"/>
            <a:ext cx="1891088" cy="954144"/>
          </a:xfrm>
          <a:prstGeom prst="wedgeRoundRectCallout">
            <a:avLst>
              <a:gd name="adj1" fmla="val -103998"/>
              <a:gd name="adj2" fmla="val 232943"/>
              <a:gd name="adj3" fmla="val 16667"/>
            </a:avLst>
          </a:prstGeom>
          <a:solidFill>
            <a:srgbClr val="C3E8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The same probability and expected utility</a:t>
            </a:r>
          </a:p>
        </p:txBody>
      </p:sp>
      <p:sp>
        <p:nvSpPr>
          <p:cNvPr id="119" name="AutoShape 22">
            <a:extLst>
              <a:ext uri="{FF2B5EF4-FFF2-40B4-BE49-F238E27FC236}">
                <a16:creationId xmlns:a16="http://schemas.microsoft.com/office/drawing/2014/main" id="{3684921F-FF20-4797-99B5-A1D268311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6607" y="1508922"/>
            <a:ext cx="1539008" cy="1299454"/>
          </a:xfrm>
          <a:prstGeom prst="wedgeRoundRectCallout">
            <a:avLst>
              <a:gd name="adj1" fmla="val -137406"/>
              <a:gd name="adj2" fmla="val -70243"/>
              <a:gd name="adj3" fmla="val 16667"/>
            </a:avLst>
          </a:prstGeom>
          <a:solidFill>
            <a:srgbClr val="C3E8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The same </a:t>
            </a:r>
            <a:r>
              <a:rPr lang="en-US" sz="1800" i="1" dirty="0">
                <a:solidFill>
                  <a:schemeClr val="tx1"/>
                </a:solidFill>
              </a:rPr>
              <a:t>conditional</a:t>
            </a:r>
            <a:r>
              <a:rPr lang="en-US" sz="1800" dirty="0">
                <a:solidFill>
                  <a:schemeClr val="tx1"/>
                </a:solidFill>
              </a:rPr>
              <a:t> expected utility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CE7BFEDD-2466-4B6B-B677-0EB8F29E17B2}"/>
                  </a:ext>
                </a:extLst>
              </p:cNvPr>
              <p:cNvSpPr txBox="1"/>
              <p:nvPr/>
            </p:nvSpPr>
            <p:spPr>
              <a:xfrm>
                <a:off x="833431" y="3410107"/>
                <a:ext cx="1712422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=(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E7BFEDD-2466-4B6B-B677-0EB8F29E17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431" y="3410107"/>
                <a:ext cx="1712422" cy="670568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E7BFEDD-2466-4B6B-B677-0EB8F29E17B2}"/>
                  </a:ext>
                </a:extLst>
              </p:cNvPr>
              <p:cNvSpPr txBox="1"/>
              <p:nvPr/>
            </p:nvSpPr>
            <p:spPr>
              <a:xfrm>
                <a:off x="835363" y="4181742"/>
                <a:ext cx="1712422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E7BFEDD-2466-4B6B-B677-0EB8F29E17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363" y="4181742"/>
                <a:ext cx="1712422" cy="670568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560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21" grpId="0"/>
      <p:bldP spid="69" grpId="0"/>
      <p:bldP spid="70" grpId="0"/>
      <p:bldP spid="71" grpId="0"/>
      <p:bldP spid="72" grpId="0"/>
      <p:bldP spid="73" grpId="0"/>
      <p:bldP spid="100" grpId="0"/>
      <p:bldP spid="100" grpId="1"/>
      <p:bldP spid="102" grpId="0"/>
      <p:bldP spid="102" grpId="1"/>
      <p:bldP spid="106" grpId="0" animBg="1"/>
      <p:bldP spid="107" grpId="0" animBg="1"/>
      <p:bldP spid="4" grpId="0"/>
      <p:bldP spid="8" grpId="0"/>
      <p:bldP spid="44" grpId="0"/>
      <p:bldP spid="11" grpId="0"/>
      <p:bldP spid="48" grpId="0"/>
      <p:bldP spid="84" grpId="0"/>
      <p:bldP spid="85" grpId="0"/>
      <p:bldP spid="86" grpId="0"/>
      <p:bldP spid="88" grpId="0"/>
      <p:bldP spid="89" grpId="0"/>
      <p:bldP spid="90" grpId="0"/>
      <p:bldP spid="91" grpId="0"/>
      <p:bldP spid="96" grpId="0"/>
      <p:bldP spid="97" grpId="0"/>
      <p:bldP spid="98" grpId="0"/>
      <p:bldP spid="101" grpId="0"/>
      <p:bldP spid="110" grpId="0"/>
      <p:bldP spid="111" grpId="0"/>
      <p:bldP spid="114" grpId="0"/>
      <p:bldP spid="115" grpId="0"/>
      <p:bldP spid="116" grpId="0"/>
      <p:bldP spid="117" grpId="0"/>
      <p:bldP spid="118" grpId="0" animBg="1"/>
      <p:bldP spid="119" grpId="0" animBg="1"/>
      <p:bldP spid="74" grpId="0"/>
      <p:bldP spid="7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A612999-8013-49ED-9C59-00E42AF7FAD2}"/>
              </a:ext>
            </a:extLst>
          </p:cNvPr>
          <p:cNvCxnSpPr/>
          <p:nvPr/>
        </p:nvCxnSpPr>
        <p:spPr bwMode="auto">
          <a:xfrm>
            <a:off x="3834938" y="2377450"/>
            <a:ext cx="4383578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9065472-103E-477B-A6FC-00E08A698702}"/>
              </a:ext>
            </a:extLst>
          </p:cNvPr>
          <p:cNvSpPr txBox="1"/>
          <p:nvPr/>
        </p:nvSpPr>
        <p:spPr>
          <a:xfrm>
            <a:off x="3682538" y="2102025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/>
              <a:t>0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59AEE2-1B8E-4B17-9B3F-AFAC7F92EAE7}"/>
              </a:ext>
            </a:extLst>
          </p:cNvPr>
          <p:cNvSpPr txBox="1"/>
          <p:nvPr/>
        </p:nvSpPr>
        <p:spPr>
          <a:xfrm>
            <a:off x="8074428" y="2578637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08DE1B-8229-4D26-8752-D69988A901CE}"/>
              </a:ext>
            </a:extLst>
          </p:cNvPr>
          <p:cNvSpPr txBox="1"/>
          <p:nvPr/>
        </p:nvSpPr>
        <p:spPr>
          <a:xfrm>
            <a:off x="4682835" y="2102025"/>
            <a:ext cx="659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/>
              <a:t>1</a:t>
            </a:r>
            <a:r>
              <a:rPr lang="en-US" sz="2000" dirty="0"/>
              <a:t>/</a:t>
            </a:r>
            <a:r>
              <a:rPr lang="he-IL" sz="2000" dirty="0"/>
              <a:t>4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E61A5F-365F-4A82-BA81-84BF4C771C62}"/>
              </a:ext>
            </a:extLst>
          </p:cNvPr>
          <p:cNvSpPr txBox="1"/>
          <p:nvPr/>
        </p:nvSpPr>
        <p:spPr>
          <a:xfrm>
            <a:off x="5816138" y="2102025"/>
            <a:ext cx="659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/>
              <a:t>1</a:t>
            </a:r>
            <a:r>
              <a:rPr lang="en-US" sz="2000" dirty="0"/>
              <a:t>/2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7DF205-569E-4E9C-BCD5-21B47510C1A3}"/>
              </a:ext>
            </a:extLst>
          </p:cNvPr>
          <p:cNvSpPr txBox="1"/>
          <p:nvPr/>
        </p:nvSpPr>
        <p:spPr>
          <a:xfrm>
            <a:off x="6882936" y="2102025"/>
            <a:ext cx="659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3/4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A7235E-C632-44C7-BDF3-F77A9323BA61}"/>
              </a:ext>
            </a:extLst>
          </p:cNvPr>
          <p:cNvCxnSpPr/>
          <p:nvPr/>
        </p:nvCxnSpPr>
        <p:spPr bwMode="auto">
          <a:xfrm>
            <a:off x="3840490" y="1801086"/>
            <a:ext cx="0" cy="22167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56A6ED-FC0C-4146-8116-1CE9D8C09227}"/>
              </a:ext>
            </a:extLst>
          </p:cNvPr>
          <p:cNvCxnSpPr>
            <a:cxnSpLocks/>
          </p:cNvCxnSpPr>
          <p:nvPr/>
        </p:nvCxnSpPr>
        <p:spPr bwMode="auto">
          <a:xfrm>
            <a:off x="4938463" y="1801086"/>
            <a:ext cx="0" cy="22167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9E176A8-3099-4137-8A6B-D43DE0E47E77}"/>
              </a:ext>
            </a:extLst>
          </p:cNvPr>
          <p:cNvCxnSpPr/>
          <p:nvPr/>
        </p:nvCxnSpPr>
        <p:spPr bwMode="auto">
          <a:xfrm>
            <a:off x="7134409" y="1801086"/>
            <a:ext cx="0" cy="22167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E4E8852-7BFE-4492-9EE8-50C2C5080BFB}"/>
              </a:ext>
            </a:extLst>
          </p:cNvPr>
          <p:cNvCxnSpPr/>
          <p:nvPr/>
        </p:nvCxnSpPr>
        <p:spPr bwMode="auto">
          <a:xfrm>
            <a:off x="6036436" y="1801086"/>
            <a:ext cx="0" cy="22167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0E293A7-5ECF-4DDF-9AD8-F018778A577B}"/>
              </a:ext>
            </a:extLst>
          </p:cNvPr>
          <p:cNvCxnSpPr/>
          <p:nvPr/>
        </p:nvCxnSpPr>
        <p:spPr bwMode="auto">
          <a:xfrm>
            <a:off x="8232381" y="2277698"/>
            <a:ext cx="0" cy="22167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A883BD1-0BB9-4A8C-BAC3-A6D19AEB7FB8}"/>
                  </a:ext>
                </a:extLst>
              </p:cNvPr>
              <p:cNvSpPr txBox="1"/>
              <p:nvPr/>
            </p:nvSpPr>
            <p:spPr>
              <a:xfrm>
                <a:off x="3964160" y="1282118"/>
                <a:ext cx="8922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A883BD1-0BB9-4A8C-BAC3-A6D19AEB7F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4160" y="1282118"/>
                <a:ext cx="892232" cy="400110"/>
              </a:xfrm>
              <a:prstGeom prst="rect">
                <a:avLst/>
              </a:prstGeom>
              <a:blipFill>
                <a:blip r:embed="rId37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E4E4AE1-5E79-400C-B67B-B3834C1934C7}"/>
                  </a:ext>
                </a:extLst>
              </p:cNvPr>
              <p:cNvSpPr txBox="1"/>
              <p:nvPr/>
            </p:nvSpPr>
            <p:spPr>
              <a:xfrm>
                <a:off x="5055200" y="1282118"/>
                <a:ext cx="8922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E4E4AE1-5E79-400C-B67B-B3834C193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200" y="1282118"/>
                <a:ext cx="892232" cy="400110"/>
              </a:xfrm>
              <a:prstGeom prst="rect">
                <a:avLst/>
              </a:prstGeom>
              <a:blipFill>
                <a:blip r:embed="rId38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E513EA4-9451-4BB6-B17F-923F5F0FA47A}"/>
                  </a:ext>
                </a:extLst>
              </p:cNvPr>
              <p:cNvSpPr txBox="1"/>
              <p:nvPr/>
            </p:nvSpPr>
            <p:spPr>
              <a:xfrm>
                <a:off x="6146240" y="1282118"/>
                <a:ext cx="8922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E513EA4-9451-4BB6-B17F-923F5F0FA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6240" y="1282118"/>
                <a:ext cx="892232" cy="400110"/>
              </a:xfrm>
              <a:prstGeom prst="rect">
                <a:avLst/>
              </a:prstGeom>
              <a:blipFill>
                <a:blip r:embed="rId39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81733A-1F9B-4B60-978A-482237C68FCF}"/>
                  </a:ext>
                </a:extLst>
              </p:cNvPr>
              <p:cNvSpPr txBox="1"/>
              <p:nvPr/>
            </p:nvSpPr>
            <p:spPr>
              <a:xfrm>
                <a:off x="7237279" y="1282118"/>
                <a:ext cx="8922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81733A-1F9B-4B60-978A-482237C68F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7279" y="1282118"/>
                <a:ext cx="892232" cy="400110"/>
              </a:xfrm>
              <a:prstGeom prst="rect">
                <a:avLst/>
              </a:prstGeom>
              <a:blipFill>
                <a:blip r:embed="rId40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577EEEFB-275A-46F8-AC1A-186B18ADF1C6}"/>
              </a:ext>
            </a:extLst>
          </p:cNvPr>
          <p:cNvSpPr txBox="1"/>
          <p:nvPr/>
        </p:nvSpPr>
        <p:spPr>
          <a:xfrm>
            <a:off x="4230163" y="677771"/>
            <a:ext cx="358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CA889BE-5BBB-4795-A9D2-9C70ED696DA7}"/>
              </a:ext>
            </a:extLst>
          </p:cNvPr>
          <p:cNvSpPr txBox="1"/>
          <p:nvPr/>
        </p:nvSpPr>
        <p:spPr>
          <a:xfrm>
            <a:off x="6314580" y="677771"/>
            <a:ext cx="644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2/3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BE2AD5-AEB5-4D0D-AEA2-2BDB62A51CC3}"/>
              </a:ext>
            </a:extLst>
          </p:cNvPr>
          <p:cNvSpPr txBox="1"/>
          <p:nvPr/>
        </p:nvSpPr>
        <p:spPr>
          <a:xfrm>
            <a:off x="7523053" y="727648"/>
            <a:ext cx="358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7F8D54B-92F3-45CC-83E8-039F9C4884C6}"/>
              </a:ext>
            </a:extLst>
          </p:cNvPr>
          <p:cNvSpPr txBox="1"/>
          <p:nvPr/>
        </p:nvSpPr>
        <p:spPr>
          <a:xfrm>
            <a:off x="5192360" y="677771"/>
            <a:ext cx="644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1/3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2644FEB-F6B7-4BD6-9FA1-395B65814783}"/>
              </a:ext>
            </a:extLst>
          </p:cNvPr>
          <p:cNvSpPr txBox="1"/>
          <p:nvPr/>
        </p:nvSpPr>
        <p:spPr>
          <a:xfrm>
            <a:off x="1040153" y="681643"/>
            <a:ext cx="1124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utility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AB99375-FAC8-44CA-B285-5B48B73A7997}"/>
              </a:ext>
            </a:extLst>
          </p:cNvPr>
          <p:cNvSpPr txBox="1"/>
          <p:nvPr/>
        </p:nvSpPr>
        <p:spPr>
          <a:xfrm>
            <a:off x="276048" y="1282118"/>
            <a:ext cx="2472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Consequence events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33B9899-56E7-484A-AFC9-1B987FAB5CA0}"/>
                  </a:ext>
                </a:extLst>
              </p:cNvPr>
              <p:cNvSpPr txBox="1"/>
              <p:nvPr/>
            </p:nvSpPr>
            <p:spPr>
              <a:xfrm>
                <a:off x="232756" y="1667531"/>
                <a:ext cx="297595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𝛀</m:t>
                    </m:r>
                  </m:oMath>
                </a14:m>
                <a:r>
                  <a:rPr lang="en-US" sz="2000" dirty="0"/>
                  <a:t> with Lebesgue measure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33B9899-56E7-484A-AFC9-1B987FAB5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756" y="1667531"/>
                <a:ext cx="2975955" cy="400110"/>
              </a:xfrm>
              <a:prstGeom prst="rect">
                <a:avLst/>
              </a:prstGeom>
              <a:blipFill>
                <a:blip r:embed="rId41"/>
                <a:stretch>
                  <a:fillRect t="-9231" r="-2049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C888B4B9-646E-443E-BC10-D1EE0E973579}"/>
              </a:ext>
            </a:extLst>
          </p:cNvPr>
          <p:cNvSpPr txBox="1"/>
          <p:nvPr/>
        </p:nvSpPr>
        <p:spPr>
          <a:xfrm>
            <a:off x="4112436" y="2603565"/>
            <a:ext cx="659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he-IL" sz="2000" dirty="0">
                <a:solidFill>
                  <a:schemeClr val="accent1">
                    <a:lumMod val="50000"/>
                  </a:schemeClr>
                </a:solidFill>
              </a:rPr>
              <a:t>4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FF00358-CF7B-4E92-ABFB-A97F4E5080F4}"/>
              </a:ext>
            </a:extLst>
          </p:cNvPr>
          <p:cNvSpPr txBox="1"/>
          <p:nvPr/>
        </p:nvSpPr>
        <p:spPr>
          <a:xfrm>
            <a:off x="5231748" y="2603565"/>
            <a:ext cx="659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he-IL" sz="2000" dirty="0">
                <a:solidFill>
                  <a:schemeClr val="accent1">
                    <a:lumMod val="50000"/>
                  </a:schemeClr>
                </a:solidFill>
              </a:rPr>
              <a:t>4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E69F1D-527F-4114-A806-C3B36DA2E657}"/>
              </a:ext>
            </a:extLst>
          </p:cNvPr>
          <p:cNvSpPr txBox="1"/>
          <p:nvPr/>
        </p:nvSpPr>
        <p:spPr>
          <a:xfrm>
            <a:off x="7470372" y="2603565"/>
            <a:ext cx="659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he-IL" sz="2000" dirty="0">
                <a:solidFill>
                  <a:schemeClr val="accent1">
                    <a:lumMod val="50000"/>
                  </a:schemeClr>
                </a:solidFill>
              </a:rPr>
              <a:t>4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6DE8F7E-F888-4D34-B81B-66B37F0E443E}"/>
              </a:ext>
            </a:extLst>
          </p:cNvPr>
          <p:cNvSpPr txBox="1"/>
          <p:nvPr/>
        </p:nvSpPr>
        <p:spPr>
          <a:xfrm>
            <a:off x="6351060" y="2603565"/>
            <a:ext cx="659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he-IL" sz="2000" dirty="0">
                <a:solidFill>
                  <a:schemeClr val="accent1">
                    <a:lumMod val="50000"/>
                  </a:schemeClr>
                </a:solidFill>
              </a:rPr>
              <a:t>4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FA628A3-F3C7-4DB5-B2D9-9E1859EFA158}"/>
              </a:ext>
            </a:extLst>
          </p:cNvPr>
          <p:cNvSpPr txBox="1"/>
          <p:nvPr/>
        </p:nvSpPr>
        <p:spPr>
          <a:xfrm>
            <a:off x="428448" y="2548419"/>
            <a:ext cx="2472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Prob</a:t>
            </a:r>
            <a:r>
              <a:rPr lang="en-US" sz="2000" dirty="0"/>
              <a:t> of consequence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5CE278F-74A3-4DC4-ACE3-867F4807C75E}"/>
                  </a:ext>
                </a:extLst>
              </p:cNvPr>
              <p:cNvSpPr txBox="1"/>
              <p:nvPr/>
            </p:nvSpPr>
            <p:spPr>
              <a:xfrm>
                <a:off x="2540561" y="3629087"/>
                <a:ext cx="46970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𝒖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represents the same desirability. 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5CE278F-74A3-4DC4-ACE3-867F4807C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561" y="3629087"/>
                <a:ext cx="4697052" cy="400110"/>
              </a:xfrm>
              <a:prstGeom prst="rect">
                <a:avLst/>
              </a:prstGeom>
              <a:blipFill>
                <a:blip r:embed="rId42"/>
                <a:stretch>
                  <a:fillRect l="-649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974DB94-A1A7-4E25-9DB4-F76C3324BE69}"/>
                  </a:ext>
                </a:extLst>
              </p:cNvPr>
              <p:cNvSpPr/>
              <p:nvPr/>
            </p:nvSpPr>
            <p:spPr>
              <a:xfrm>
                <a:off x="627861" y="4395196"/>
                <a:ext cx="431182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sz="2000" dirty="0"/>
                  <a:t> coincides with Lebesgue on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974DB94-A1A7-4E25-9DB4-F76C3324BE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861" y="4395196"/>
                <a:ext cx="4311821" cy="400110"/>
              </a:xfrm>
              <a:prstGeom prst="rect">
                <a:avLst/>
              </a:prstGeom>
              <a:blipFill>
                <a:blip r:embed="rId43"/>
                <a:stretch>
                  <a:fillRect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552D288-DD89-41AE-B777-327D8F9F3B8D}"/>
                  </a:ext>
                </a:extLst>
              </p:cNvPr>
              <p:cNvSpPr txBox="1"/>
              <p:nvPr/>
            </p:nvSpPr>
            <p:spPr>
              <a:xfrm>
                <a:off x="403510" y="3000079"/>
                <a:ext cx="400223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/>
                  <a:t>Prob</a:t>
                </a:r>
                <a:r>
                  <a:rPr lang="en-US" sz="2000" dirty="0"/>
                  <a:t> of consequence by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552D288-DD89-41AE-B777-327D8F9F3B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10" y="3000079"/>
                <a:ext cx="4002235" cy="400110"/>
              </a:xfrm>
              <a:prstGeom prst="rect">
                <a:avLst/>
              </a:prstGeom>
              <a:blipFill>
                <a:blip r:embed="rId44"/>
                <a:stretch>
                  <a:fillRect l="-1522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93E9ACA-F352-4B4A-B286-34A9E198F8A0}"/>
                  </a:ext>
                </a:extLst>
              </p:cNvPr>
              <p:cNvSpPr txBox="1"/>
              <p:nvPr/>
            </p:nvSpPr>
            <p:spPr>
              <a:xfrm>
                <a:off x="4057539" y="3000079"/>
                <a:ext cx="7612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93E9ACA-F352-4B4A-B286-34A9E198F8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539" y="3000079"/>
                <a:ext cx="761207" cy="400110"/>
              </a:xfrm>
              <a:prstGeom prst="rect">
                <a:avLst/>
              </a:prstGeom>
              <a:blipFill>
                <a:blip r:embed="rId45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16E812F-8F29-4E68-9F56-43FD74E29230}"/>
                  </a:ext>
                </a:extLst>
              </p:cNvPr>
              <p:cNvSpPr txBox="1"/>
              <p:nvPr/>
            </p:nvSpPr>
            <p:spPr>
              <a:xfrm>
                <a:off x="5130017" y="3000079"/>
                <a:ext cx="7612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16E812F-8F29-4E68-9F56-43FD74E292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0017" y="3000079"/>
                <a:ext cx="761207" cy="400110"/>
              </a:xfrm>
              <a:prstGeom prst="rect">
                <a:avLst/>
              </a:prstGeom>
              <a:blipFill>
                <a:blip r:embed="rId46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39281A7-15E9-400F-9FC6-2C26A1DD1353}"/>
                  </a:ext>
                </a:extLst>
              </p:cNvPr>
              <p:cNvSpPr txBox="1"/>
              <p:nvPr/>
            </p:nvSpPr>
            <p:spPr>
              <a:xfrm>
                <a:off x="6236341" y="3000079"/>
                <a:ext cx="7612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39281A7-15E9-400F-9FC6-2C26A1DD1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6341" y="3000079"/>
                <a:ext cx="761207" cy="400110"/>
              </a:xfrm>
              <a:prstGeom prst="rect">
                <a:avLst/>
              </a:prstGeom>
              <a:blipFill>
                <a:blip r:embed="rId47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21DBFB9-3A01-4AA0-B2CE-CCD4BEC33516}"/>
                  </a:ext>
                </a:extLst>
              </p:cNvPr>
              <p:cNvSpPr txBox="1"/>
              <p:nvPr/>
            </p:nvSpPr>
            <p:spPr>
              <a:xfrm>
                <a:off x="7419506" y="3005631"/>
                <a:ext cx="7612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21DBFB9-3A01-4AA0-B2CE-CCD4BEC335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9506" y="3005631"/>
                <a:ext cx="761207" cy="400110"/>
              </a:xfrm>
              <a:prstGeom prst="rect">
                <a:avLst/>
              </a:prstGeom>
              <a:blipFill>
                <a:blip r:embed="rId48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0E772F1-268B-45B4-AEEB-BDD0D837513E}"/>
                  </a:ext>
                </a:extLst>
              </p:cNvPr>
              <p:cNvSpPr/>
              <p:nvPr/>
            </p:nvSpPr>
            <p:spPr>
              <a:xfrm>
                <a:off x="1210684" y="136843"/>
                <a:ext cx="4603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0E772F1-268B-45B4-AEEB-BDD0D83751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684" y="136843"/>
                <a:ext cx="460382" cy="461665"/>
              </a:xfrm>
              <a:prstGeom prst="rect">
                <a:avLst/>
              </a:prstGeom>
              <a:blipFill>
                <a:blip r:embed="rId4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95395C87-F5AF-40FB-BCE4-2A15D6FAA923}"/>
              </a:ext>
            </a:extLst>
          </p:cNvPr>
          <p:cNvSpPr txBox="1"/>
          <p:nvPr/>
        </p:nvSpPr>
        <p:spPr>
          <a:xfrm>
            <a:off x="4238475" y="198398"/>
            <a:ext cx="358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4712E00-9FD3-4AB0-8F16-D518EE6864FB}"/>
              </a:ext>
            </a:extLst>
          </p:cNvPr>
          <p:cNvSpPr txBox="1"/>
          <p:nvPr/>
        </p:nvSpPr>
        <p:spPr>
          <a:xfrm>
            <a:off x="7531366" y="198398"/>
            <a:ext cx="358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23B94F9-DED7-4E8A-BAEC-C6D5CD1E2BFB}"/>
                  </a:ext>
                </a:extLst>
              </p:cNvPr>
              <p:cNvSpPr txBox="1"/>
              <p:nvPr/>
            </p:nvSpPr>
            <p:spPr>
              <a:xfrm>
                <a:off x="5021146" y="198398"/>
                <a:ext cx="9355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23B94F9-DED7-4E8A-BAEC-C6D5CD1E2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146" y="198398"/>
                <a:ext cx="935504" cy="400110"/>
              </a:xfrm>
              <a:prstGeom prst="rect">
                <a:avLst/>
              </a:prstGeom>
              <a:blipFill>
                <a:blip r:embed="rId50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35EB130-54E5-4707-B752-DD67D1B7B9D5}"/>
                  </a:ext>
                </a:extLst>
              </p:cNvPr>
              <p:cNvSpPr txBox="1"/>
              <p:nvPr/>
            </p:nvSpPr>
            <p:spPr>
              <a:xfrm>
                <a:off x="6128442" y="198398"/>
                <a:ext cx="9355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35EB130-54E5-4707-B752-DD67D1B7B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442" y="198398"/>
                <a:ext cx="935504" cy="400110"/>
              </a:xfrm>
              <a:prstGeom prst="rect">
                <a:avLst/>
              </a:prstGeom>
              <a:blipFill>
                <a:blip r:embed="rId51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B9CA3BED-30A9-4F18-B8A7-241EAEF37D7F}"/>
              </a:ext>
            </a:extLst>
          </p:cNvPr>
          <p:cNvSpPr txBox="1"/>
          <p:nvPr/>
        </p:nvSpPr>
        <p:spPr>
          <a:xfrm>
            <a:off x="892233" y="5059664"/>
            <a:ext cx="3790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Neighbor exchange rate at 2:</a:t>
            </a:r>
          </a:p>
        </p:txBody>
      </p:sp>
    </p:spTree>
    <p:extLst>
      <p:ext uri="{BB962C8B-B14F-4D97-AF65-F5344CB8AC3E}">
        <p14:creationId xmlns:p14="http://schemas.microsoft.com/office/powerpoint/2010/main" val="269431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9" grpId="0"/>
      <p:bldP spid="20" grpId="0"/>
      <p:bldP spid="21" grpId="0"/>
      <p:bldP spid="22" grpId="0"/>
      <p:bldP spid="23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4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>
            <a:extLst>
              <a:ext uri="{FF2B5EF4-FFF2-40B4-BE49-F238E27FC236}">
                <a16:creationId xmlns:a16="http://schemas.microsoft.com/office/drawing/2014/main" id="{B9CA3BED-30A9-4F18-B8A7-241EAEF37D7F}"/>
              </a:ext>
            </a:extLst>
          </p:cNvPr>
          <p:cNvSpPr txBox="1"/>
          <p:nvPr/>
        </p:nvSpPr>
        <p:spPr>
          <a:xfrm>
            <a:off x="420136" y="3556243"/>
            <a:ext cx="3567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at 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DB54862-B3DD-4816-8BD8-E63DB890E97A}"/>
                  </a:ext>
                </a:extLst>
              </p:cNvPr>
              <p:cNvSpPr txBox="1"/>
              <p:nvPr/>
            </p:nvSpPr>
            <p:spPr>
              <a:xfrm>
                <a:off x="4112435" y="4106488"/>
                <a:ext cx="486739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 change of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d>
                      <m:d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</m:e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</m:e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by</a:t>
                </a:r>
                <a:br>
                  <a:rPr lang="en-US" sz="2000" dirty="0"/>
                </a:br>
                <a:r>
                  <a:rPr lang="en-US" sz="2000" dirty="0"/>
                  <a:t>per one unit of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</m:e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</a:t>
                </a:r>
                <a:br>
                  <a:rPr lang="en-US" sz="2000" dirty="0"/>
                </a:br>
                <a:r>
                  <a:rPr lang="en-US" sz="2000" dirty="0"/>
                  <a:t>that preserve probability and desirability.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DB54862-B3DD-4816-8BD8-E63DB890E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435" y="4106488"/>
                <a:ext cx="4867397" cy="1015663"/>
              </a:xfrm>
              <a:prstGeom prst="rect">
                <a:avLst/>
              </a:prstGeom>
              <a:blipFill>
                <a:blip r:embed="rId39"/>
                <a:stretch>
                  <a:fillRect t="-3614" r="-627" b="-10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5838847-D48C-418C-9E68-698BEBBC813D}"/>
                  </a:ext>
                </a:extLst>
              </p:cNvPr>
              <p:cNvSpPr txBox="1"/>
              <p:nvPr/>
            </p:nvSpPr>
            <p:spPr>
              <a:xfrm flipH="1">
                <a:off x="3648366" y="5266426"/>
                <a:ext cx="32345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𝜼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m:rPr>
                        <m:nor/>
                      </m:rPr>
                      <a:rPr 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5838847-D48C-418C-9E68-698BEBBC8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648366" y="5266426"/>
                <a:ext cx="3234570" cy="400110"/>
              </a:xfrm>
              <a:prstGeom prst="rect">
                <a:avLst/>
              </a:prstGeom>
              <a:blipFill>
                <a:blip r:embed="rId20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9F157E8-7E1A-4701-8E17-3878B7AFEEAC}"/>
                  </a:ext>
                </a:extLst>
              </p:cNvPr>
              <p:cNvSpPr txBox="1"/>
              <p:nvPr/>
            </p:nvSpPr>
            <p:spPr>
              <a:xfrm flipH="1">
                <a:off x="3662217" y="5801213"/>
                <a:ext cx="32345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𝜼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m:rPr>
                        <m:nor/>
                      </m:rPr>
                      <a:rPr 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9F157E8-7E1A-4701-8E17-3878B7AFEE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662217" y="5801213"/>
                <a:ext cx="3234570" cy="400110"/>
              </a:xfrm>
              <a:prstGeom prst="rect">
                <a:avLst/>
              </a:prstGeom>
              <a:blipFill>
                <a:blip r:embed="rId21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FA0C8F4-F3C8-4053-A02B-39D7DACDA4CD}"/>
              </a:ext>
            </a:extLst>
          </p:cNvPr>
          <p:cNvCxnSpPr/>
          <p:nvPr/>
        </p:nvCxnSpPr>
        <p:spPr bwMode="auto">
          <a:xfrm>
            <a:off x="3834938" y="2377450"/>
            <a:ext cx="4383578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8827C894-1573-4F42-894F-628FC3829666}"/>
              </a:ext>
            </a:extLst>
          </p:cNvPr>
          <p:cNvSpPr txBox="1"/>
          <p:nvPr/>
        </p:nvSpPr>
        <p:spPr>
          <a:xfrm>
            <a:off x="3682538" y="2102025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/>
              <a:t>0</a:t>
            </a:r>
            <a:endParaRPr lang="en-US" sz="20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FC5977D-047F-4F81-99C9-E675F27D2B35}"/>
              </a:ext>
            </a:extLst>
          </p:cNvPr>
          <p:cNvSpPr txBox="1"/>
          <p:nvPr/>
        </p:nvSpPr>
        <p:spPr>
          <a:xfrm>
            <a:off x="8074428" y="2584179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3A2E6A2-C255-4C8B-B746-47E9A5E89191}"/>
              </a:ext>
            </a:extLst>
          </p:cNvPr>
          <p:cNvSpPr txBox="1"/>
          <p:nvPr/>
        </p:nvSpPr>
        <p:spPr>
          <a:xfrm>
            <a:off x="4682835" y="2102025"/>
            <a:ext cx="659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/>
              <a:t>1</a:t>
            </a:r>
            <a:r>
              <a:rPr lang="en-US" sz="2000" dirty="0"/>
              <a:t>/</a:t>
            </a:r>
            <a:r>
              <a:rPr lang="he-IL" sz="2000" dirty="0"/>
              <a:t>4</a:t>
            </a:r>
            <a:endParaRPr lang="en-US" sz="20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CE12B4B-9B85-42BE-AEBD-A6D1566274A8}"/>
              </a:ext>
            </a:extLst>
          </p:cNvPr>
          <p:cNvSpPr txBox="1"/>
          <p:nvPr/>
        </p:nvSpPr>
        <p:spPr>
          <a:xfrm>
            <a:off x="5816138" y="2102025"/>
            <a:ext cx="659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/>
              <a:t>1</a:t>
            </a:r>
            <a:r>
              <a:rPr lang="en-US" sz="2000" dirty="0"/>
              <a:t>/2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9D45E4F-3741-432C-824D-9C4C90E11405}"/>
              </a:ext>
            </a:extLst>
          </p:cNvPr>
          <p:cNvSpPr txBox="1"/>
          <p:nvPr/>
        </p:nvSpPr>
        <p:spPr>
          <a:xfrm>
            <a:off x="6882936" y="2102025"/>
            <a:ext cx="659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3/4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0EC05141-7D15-4146-9CC8-412095641539}"/>
              </a:ext>
            </a:extLst>
          </p:cNvPr>
          <p:cNvCxnSpPr/>
          <p:nvPr/>
        </p:nvCxnSpPr>
        <p:spPr bwMode="auto">
          <a:xfrm>
            <a:off x="3840490" y="1801086"/>
            <a:ext cx="0" cy="22167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3FDB7098-E86A-464E-9CE6-4F4720A74653}"/>
              </a:ext>
            </a:extLst>
          </p:cNvPr>
          <p:cNvCxnSpPr>
            <a:cxnSpLocks/>
          </p:cNvCxnSpPr>
          <p:nvPr/>
        </p:nvCxnSpPr>
        <p:spPr bwMode="auto">
          <a:xfrm>
            <a:off x="4938463" y="1801086"/>
            <a:ext cx="0" cy="22167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969426A-1DD0-42A1-BFF8-4934C71CC20F}"/>
              </a:ext>
            </a:extLst>
          </p:cNvPr>
          <p:cNvCxnSpPr/>
          <p:nvPr/>
        </p:nvCxnSpPr>
        <p:spPr bwMode="auto">
          <a:xfrm>
            <a:off x="7134409" y="1801086"/>
            <a:ext cx="0" cy="22167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50390AE-2085-493A-8AE8-172A5FA0A563}"/>
              </a:ext>
            </a:extLst>
          </p:cNvPr>
          <p:cNvCxnSpPr/>
          <p:nvPr/>
        </p:nvCxnSpPr>
        <p:spPr bwMode="auto">
          <a:xfrm>
            <a:off x="6036436" y="1801086"/>
            <a:ext cx="0" cy="22167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A297A3E-A282-4AB3-B0C8-28B613F000CF}"/>
              </a:ext>
            </a:extLst>
          </p:cNvPr>
          <p:cNvCxnSpPr/>
          <p:nvPr/>
        </p:nvCxnSpPr>
        <p:spPr bwMode="auto">
          <a:xfrm>
            <a:off x="8232381" y="2277698"/>
            <a:ext cx="0" cy="22167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2AD1155-3CF8-4717-8310-27D62481DE07}"/>
                  </a:ext>
                </a:extLst>
              </p:cNvPr>
              <p:cNvSpPr txBox="1"/>
              <p:nvPr/>
            </p:nvSpPr>
            <p:spPr>
              <a:xfrm>
                <a:off x="3964160" y="1282118"/>
                <a:ext cx="8922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2AD1155-3CF8-4717-8310-27D62481D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4160" y="1282118"/>
                <a:ext cx="892232" cy="400110"/>
              </a:xfrm>
              <a:prstGeom prst="rect">
                <a:avLst/>
              </a:prstGeom>
              <a:blipFill>
                <a:blip r:embed="rId22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934E31E-1A17-4C8B-9E5A-3AA262074516}"/>
                  </a:ext>
                </a:extLst>
              </p:cNvPr>
              <p:cNvSpPr txBox="1"/>
              <p:nvPr/>
            </p:nvSpPr>
            <p:spPr>
              <a:xfrm>
                <a:off x="5055200" y="1282118"/>
                <a:ext cx="8922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934E31E-1A17-4C8B-9E5A-3AA2620745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200" y="1282118"/>
                <a:ext cx="892232" cy="400110"/>
              </a:xfrm>
              <a:prstGeom prst="rect">
                <a:avLst/>
              </a:prstGeom>
              <a:blipFill>
                <a:blip r:embed="rId23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2A35769-AB31-4E4E-8F24-1118F50D34F0}"/>
                  </a:ext>
                </a:extLst>
              </p:cNvPr>
              <p:cNvSpPr txBox="1"/>
              <p:nvPr/>
            </p:nvSpPr>
            <p:spPr>
              <a:xfrm>
                <a:off x="6146240" y="1282118"/>
                <a:ext cx="8922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2A35769-AB31-4E4E-8F24-1118F50D34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6240" y="1282118"/>
                <a:ext cx="892232" cy="400110"/>
              </a:xfrm>
              <a:prstGeom prst="rect">
                <a:avLst/>
              </a:prstGeom>
              <a:blipFill>
                <a:blip r:embed="rId2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59A8A15F-229B-4A9A-BACA-7356F2E1EC82}"/>
                  </a:ext>
                </a:extLst>
              </p:cNvPr>
              <p:cNvSpPr txBox="1"/>
              <p:nvPr/>
            </p:nvSpPr>
            <p:spPr>
              <a:xfrm>
                <a:off x="7237279" y="1282118"/>
                <a:ext cx="8922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59A8A15F-229B-4A9A-BACA-7356F2E1E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7279" y="1282118"/>
                <a:ext cx="892232" cy="400110"/>
              </a:xfrm>
              <a:prstGeom prst="rect">
                <a:avLst/>
              </a:prstGeom>
              <a:blipFill>
                <a:blip r:embed="rId25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>
            <a:extLst>
              <a:ext uri="{FF2B5EF4-FFF2-40B4-BE49-F238E27FC236}">
                <a16:creationId xmlns:a16="http://schemas.microsoft.com/office/drawing/2014/main" id="{2317F000-F105-4CE5-A724-A6C31738EDBF}"/>
              </a:ext>
            </a:extLst>
          </p:cNvPr>
          <p:cNvSpPr txBox="1"/>
          <p:nvPr/>
        </p:nvSpPr>
        <p:spPr>
          <a:xfrm>
            <a:off x="4230163" y="677771"/>
            <a:ext cx="358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A592932-4413-406F-B942-9380717B3129}"/>
              </a:ext>
            </a:extLst>
          </p:cNvPr>
          <p:cNvSpPr txBox="1"/>
          <p:nvPr/>
        </p:nvSpPr>
        <p:spPr>
          <a:xfrm>
            <a:off x="6314580" y="677771"/>
            <a:ext cx="644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2/3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60A4A89-0DC1-4C19-A02D-E6947A1835AE}"/>
              </a:ext>
            </a:extLst>
          </p:cNvPr>
          <p:cNvSpPr txBox="1"/>
          <p:nvPr/>
        </p:nvSpPr>
        <p:spPr>
          <a:xfrm>
            <a:off x="7523053" y="727648"/>
            <a:ext cx="358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178B95D-1AB4-4B65-80C3-AF2122C9338B}"/>
              </a:ext>
            </a:extLst>
          </p:cNvPr>
          <p:cNvSpPr txBox="1"/>
          <p:nvPr/>
        </p:nvSpPr>
        <p:spPr>
          <a:xfrm>
            <a:off x="5192360" y="677771"/>
            <a:ext cx="644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1/3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899403D-A7B7-4AFA-B5F3-F7F394752337}"/>
              </a:ext>
            </a:extLst>
          </p:cNvPr>
          <p:cNvSpPr txBox="1"/>
          <p:nvPr/>
        </p:nvSpPr>
        <p:spPr>
          <a:xfrm>
            <a:off x="1040153" y="681643"/>
            <a:ext cx="1124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utility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91940E3-7EDE-4AAE-A182-F8AB7E75E9A6}"/>
              </a:ext>
            </a:extLst>
          </p:cNvPr>
          <p:cNvSpPr txBox="1"/>
          <p:nvPr/>
        </p:nvSpPr>
        <p:spPr>
          <a:xfrm>
            <a:off x="276048" y="1282118"/>
            <a:ext cx="2472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Consequence events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D387B96-064C-41FF-9EC2-D5C9DBC78F1E}"/>
                  </a:ext>
                </a:extLst>
              </p:cNvPr>
              <p:cNvSpPr txBox="1"/>
              <p:nvPr/>
            </p:nvSpPr>
            <p:spPr>
              <a:xfrm>
                <a:off x="232756" y="1667531"/>
                <a:ext cx="297595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𝛀</m:t>
                    </m:r>
                  </m:oMath>
                </a14:m>
                <a:r>
                  <a:rPr lang="en-US" sz="2000" dirty="0"/>
                  <a:t> with Lebesgue measure</a:t>
                </a: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D387B96-064C-41FF-9EC2-D5C9DBC78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756" y="1667531"/>
                <a:ext cx="2975955" cy="400110"/>
              </a:xfrm>
              <a:prstGeom prst="rect">
                <a:avLst/>
              </a:prstGeom>
              <a:blipFill>
                <a:blip r:embed="rId26"/>
                <a:stretch>
                  <a:fillRect t="-9231" r="-2049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>
            <a:extLst>
              <a:ext uri="{FF2B5EF4-FFF2-40B4-BE49-F238E27FC236}">
                <a16:creationId xmlns:a16="http://schemas.microsoft.com/office/drawing/2014/main" id="{E5BD405C-D2AD-493D-AF2C-0DD37D61D705}"/>
              </a:ext>
            </a:extLst>
          </p:cNvPr>
          <p:cNvSpPr txBox="1"/>
          <p:nvPr/>
        </p:nvSpPr>
        <p:spPr>
          <a:xfrm>
            <a:off x="4112436" y="2603565"/>
            <a:ext cx="659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he-IL" sz="2000" dirty="0">
                <a:solidFill>
                  <a:schemeClr val="accent1">
                    <a:lumMod val="50000"/>
                  </a:schemeClr>
                </a:solidFill>
              </a:rPr>
              <a:t>4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22D11A0-8966-4038-B9E5-E015AFF9BCA9}"/>
              </a:ext>
            </a:extLst>
          </p:cNvPr>
          <p:cNvSpPr txBox="1"/>
          <p:nvPr/>
        </p:nvSpPr>
        <p:spPr>
          <a:xfrm>
            <a:off x="5231748" y="2603565"/>
            <a:ext cx="659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he-IL" sz="2000" dirty="0">
                <a:solidFill>
                  <a:schemeClr val="accent1">
                    <a:lumMod val="50000"/>
                  </a:schemeClr>
                </a:solidFill>
              </a:rPr>
              <a:t>4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CEE5F08-C5BE-455F-8481-AD4AE414B68A}"/>
              </a:ext>
            </a:extLst>
          </p:cNvPr>
          <p:cNvSpPr txBox="1"/>
          <p:nvPr/>
        </p:nvSpPr>
        <p:spPr>
          <a:xfrm>
            <a:off x="7470372" y="2603565"/>
            <a:ext cx="659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he-IL" sz="2000" dirty="0">
                <a:solidFill>
                  <a:schemeClr val="accent1">
                    <a:lumMod val="50000"/>
                  </a:schemeClr>
                </a:solidFill>
              </a:rPr>
              <a:t>4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AA4E29F-D7C0-4849-855E-8323F0140AD5}"/>
              </a:ext>
            </a:extLst>
          </p:cNvPr>
          <p:cNvSpPr txBox="1"/>
          <p:nvPr/>
        </p:nvSpPr>
        <p:spPr>
          <a:xfrm>
            <a:off x="6351060" y="2603565"/>
            <a:ext cx="659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he-IL" sz="2000" dirty="0">
                <a:solidFill>
                  <a:schemeClr val="accent1">
                    <a:lumMod val="50000"/>
                  </a:schemeClr>
                </a:solidFill>
              </a:rPr>
              <a:t>4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49F7E1F-5D86-41A5-B4E1-9B320F9E0B6F}"/>
              </a:ext>
            </a:extLst>
          </p:cNvPr>
          <p:cNvSpPr txBox="1"/>
          <p:nvPr/>
        </p:nvSpPr>
        <p:spPr>
          <a:xfrm>
            <a:off x="428448" y="2548419"/>
            <a:ext cx="2472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Prob</a:t>
            </a:r>
            <a:r>
              <a:rPr lang="en-US" sz="2000" dirty="0"/>
              <a:t> of consequence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DB1C66F-2417-4FDF-9631-32279F8073E5}"/>
                  </a:ext>
                </a:extLst>
              </p:cNvPr>
              <p:cNvSpPr txBox="1"/>
              <p:nvPr/>
            </p:nvSpPr>
            <p:spPr>
              <a:xfrm>
                <a:off x="403510" y="3000079"/>
                <a:ext cx="400223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/>
                  <a:t>Prob</a:t>
                </a:r>
                <a:r>
                  <a:rPr lang="en-US" sz="2000" dirty="0"/>
                  <a:t> of consequence by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DB1C66F-2417-4FDF-9631-32279F8073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10" y="3000079"/>
                <a:ext cx="4002235" cy="400110"/>
              </a:xfrm>
              <a:prstGeom prst="rect">
                <a:avLst/>
              </a:prstGeom>
              <a:blipFill>
                <a:blip r:embed="rId27"/>
                <a:stretch>
                  <a:fillRect l="-1522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43ED4944-E7B5-4F65-9050-5B7B44CCB14C}"/>
                  </a:ext>
                </a:extLst>
              </p:cNvPr>
              <p:cNvSpPr txBox="1"/>
              <p:nvPr/>
            </p:nvSpPr>
            <p:spPr>
              <a:xfrm>
                <a:off x="4057539" y="3000079"/>
                <a:ext cx="7612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43ED4944-E7B5-4F65-9050-5B7B44CCB1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539" y="3000079"/>
                <a:ext cx="761207" cy="400110"/>
              </a:xfrm>
              <a:prstGeom prst="rect">
                <a:avLst/>
              </a:prstGeom>
              <a:blipFill>
                <a:blip r:embed="rId28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BF56B84C-F22E-45C7-BDCE-F18B4E840079}"/>
                  </a:ext>
                </a:extLst>
              </p:cNvPr>
              <p:cNvSpPr txBox="1"/>
              <p:nvPr/>
            </p:nvSpPr>
            <p:spPr>
              <a:xfrm>
                <a:off x="5130017" y="3000079"/>
                <a:ext cx="7612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BF56B84C-F22E-45C7-BDCE-F18B4E8400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0017" y="3000079"/>
                <a:ext cx="761207" cy="400110"/>
              </a:xfrm>
              <a:prstGeom prst="rect">
                <a:avLst/>
              </a:prstGeom>
              <a:blipFill>
                <a:blip r:embed="rId29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7F850B9B-9CB4-471C-83FF-F73D3301ED0E}"/>
                  </a:ext>
                </a:extLst>
              </p:cNvPr>
              <p:cNvSpPr txBox="1"/>
              <p:nvPr/>
            </p:nvSpPr>
            <p:spPr>
              <a:xfrm>
                <a:off x="6236341" y="3000079"/>
                <a:ext cx="7612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7F850B9B-9CB4-471C-83FF-F73D3301E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6341" y="3000079"/>
                <a:ext cx="761207" cy="400110"/>
              </a:xfrm>
              <a:prstGeom prst="rect">
                <a:avLst/>
              </a:prstGeom>
              <a:blipFill>
                <a:blip r:embed="rId30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3AC0BBB5-B71B-48C2-88C4-1A2F0B792F3E}"/>
                  </a:ext>
                </a:extLst>
              </p:cNvPr>
              <p:cNvSpPr/>
              <p:nvPr/>
            </p:nvSpPr>
            <p:spPr>
              <a:xfrm>
                <a:off x="1210684" y="136843"/>
                <a:ext cx="4603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3AC0BBB5-B71B-48C2-88C4-1A2F0B792F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684" y="136843"/>
                <a:ext cx="460382" cy="461665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>
            <a:extLst>
              <a:ext uri="{FF2B5EF4-FFF2-40B4-BE49-F238E27FC236}">
                <a16:creationId xmlns:a16="http://schemas.microsoft.com/office/drawing/2014/main" id="{C88085F7-857A-4FC0-A1DC-D973B15DAC1D}"/>
              </a:ext>
            </a:extLst>
          </p:cNvPr>
          <p:cNvSpPr txBox="1"/>
          <p:nvPr/>
        </p:nvSpPr>
        <p:spPr>
          <a:xfrm>
            <a:off x="4238475" y="198398"/>
            <a:ext cx="358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D3AE2DD-ADB6-49CE-A7FB-16F5F6A45EF1}"/>
              </a:ext>
            </a:extLst>
          </p:cNvPr>
          <p:cNvSpPr txBox="1"/>
          <p:nvPr/>
        </p:nvSpPr>
        <p:spPr>
          <a:xfrm>
            <a:off x="7531366" y="198398"/>
            <a:ext cx="358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87BDCCD2-8AC7-41F3-8919-6F5141ABD29F}"/>
                  </a:ext>
                </a:extLst>
              </p:cNvPr>
              <p:cNvSpPr txBox="1"/>
              <p:nvPr/>
            </p:nvSpPr>
            <p:spPr>
              <a:xfrm>
                <a:off x="5021146" y="198398"/>
                <a:ext cx="9355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87BDCCD2-8AC7-41F3-8919-6F5141ABD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146" y="198398"/>
                <a:ext cx="935504" cy="400110"/>
              </a:xfrm>
              <a:prstGeom prst="rect">
                <a:avLst/>
              </a:prstGeom>
              <a:blipFill>
                <a:blip r:embed="rId32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8A3632E6-FC97-450B-AF18-EBE07844E173}"/>
                  </a:ext>
                </a:extLst>
              </p:cNvPr>
              <p:cNvSpPr txBox="1"/>
              <p:nvPr/>
            </p:nvSpPr>
            <p:spPr>
              <a:xfrm>
                <a:off x="6128442" y="198398"/>
                <a:ext cx="9355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8A3632E6-FC97-450B-AF18-EBE07844E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442" y="198398"/>
                <a:ext cx="935504" cy="400110"/>
              </a:xfrm>
              <a:prstGeom prst="rect">
                <a:avLst/>
              </a:prstGeom>
              <a:blipFill>
                <a:blip r:embed="rId33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2F819AA3-0545-4350-A9F6-7B22DD70981B}"/>
                  </a:ext>
                </a:extLst>
              </p:cNvPr>
              <p:cNvSpPr txBox="1"/>
              <p:nvPr/>
            </p:nvSpPr>
            <p:spPr>
              <a:xfrm>
                <a:off x="7419506" y="3005631"/>
                <a:ext cx="7612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2F819AA3-0545-4350-A9F6-7B22DD709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9506" y="3005631"/>
                <a:ext cx="761207" cy="400110"/>
              </a:xfrm>
              <a:prstGeom prst="rect">
                <a:avLst/>
              </a:prstGeom>
              <a:blipFill>
                <a:blip r:embed="rId3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F5B9A398-7EDE-4D64-A165-D35AE46F05E2}"/>
                  </a:ext>
                </a:extLst>
              </p:cNvPr>
              <p:cNvSpPr/>
              <p:nvPr/>
            </p:nvSpPr>
            <p:spPr>
              <a:xfrm>
                <a:off x="75031" y="5101780"/>
                <a:ext cx="115781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</m:e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F5B9A398-7EDE-4D64-A165-D35AE46F05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1" y="5101780"/>
                <a:ext cx="1157816" cy="400110"/>
              </a:xfrm>
              <a:prstGeom prst="rect">
                <a:avLst/>
              </a:prstGeom>
              <a:blipFill>
                <a:blip r:embed="rId40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EAD0B43-641E-4CB6-955E-80877A4EC122}"/>
                  </a:ext>
                </a:extLst>
              </p:cNvPr>
              <p:cNvSpPr/>
              <p:nvPr/>
            </p:nvSpPr>
            <p:spPr>
              <a:xfrm>
                <a:off x="1312236" y="5101780"/>
                <a:ext cx="115781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</m:e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EAD0B43-641E-4CB6-955E-80877A4EC1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236" y="5101780"/>
                <a:ext cx="1157816" cy="400110"/>
              </a:xfrm>
              <a:prstGeom prst="rect">
                <a:avLst/>
              </a:prstGeom>
              <a:blipFill>
                <a:blip r:embed="rId41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B177459-994C-4FBB-BC7D-070FDFCE1C7E}"/>
                  </a:ext>
                </a:extLst>
              </p:cNvPr>
              <p:cNvSpPr/>
              <p:nvPr/>
            </p:nvSpPr>
            <p:spPr>
              <a:xfrm>
                <a:off x="2671365" y="5101780"/>
                <a:ext cx="115781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</m:e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B177459-994C-4FBB-BC7D-070FDFCE1C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1365" y="5101780"/>
                <a:ext cx="1157816" cy="400110"/>
              </a:xfrm>
              <a:prstGeom prst="rect">
                <a:avLst/>
              </a:prstGeom>
              <a:blipFill>
                <a:blip r:embed="rId42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19931CA-CD72-4583-909D-3070847AF2A0}"/>
              </a:ext>
            </a:extLst>
          </p:cNvPr>
          <p:cNvCxnSpPr>
            <a:cxnSpLocks/>
          </p:cNvCxnSpPr>
          <p:nvPr/>
        </p:nvCxnSpPr>
        <p:spPr bwMode="auto">
          <a:xfrm flipV="1">
            <a:off x="659473" y="4544295"/>
            <a:ext cx="0" cy="48768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88871DBD-1C05-4EE8-B58A-C222A4DB37C4}"/>
              </a:ext>
            </a:extLst>
          </p:cNvPr>
          <p:cNvCxnSpPr/>
          <p:nvPr/>
        </p:nvCxnSpPr>
        <p:spPr bwMode="auto">
          <a:xfrm flipV="1">
            <a:off x="3217021" y="4513812"/>
            <a:ext cx="0" cy="48768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4273469A-0B4B-4F25-B270-B9338BBFD030}"/>
              </a:ext>
            </a:extLst>
          </p:cNvPr>
          <p:cNvCxnSpPr>
            <a:cxnSpLocks/>
          </p:cNvCxnSpPr>
          <p:nvPr/>
        </p:nvCxnSpPr>
        <p:spPr bwMode="auto">
          <a:xfrm>
            <a:off x="1914695" y="5622173"/>
            <a:ext cx="0" cy="45722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CE8C0AA-DA83-443E-89E9-DCB797FDF0A4}"/>
                  </a:ext>
                </a:extLst>
              </p:cNvPr>
              <p:cNvSpPr/>
              <p:nvPr/>
            </p:nvSpPr>
            <p:spPr>
              <a:xfrm>
                <a:off x="720670" y="4605241"/>
                <a:ext cx="5207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CE8C0AA-DA83-443E-89E9-DCB797FDF0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670" y="4605241"/>
                <a:ext cx="520720" cy="400110"/>
              </a:xfrm>
              <a:prstGeom prst="rect">
                <a:avLst/>
              </a:prstGeom>
              <a:blipFill>
                <a:blip r:embed="rId43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6F78BBA6-CA68-4224-9BE1-85A15A7AEFCE}"/>
                  </a:ext>
                </a:extLst>
              </p:cNvPr>
              <p:cNvSpPr/>
              <p:nvPr/>
            </p:nvSpPr>
            <p:spPr>
              <a:xfrm>
                <a:off x="2717586" y="4572536"/>
                <a:ext cx="58964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𝜼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6F78BBA6-CA68-4224-9BE1-85A15A7AEF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7586" y="4572536"/>
                <a:ext cx="589649" cy="400110"/>
              </a:xfrm>
              <a:prstGeom prst="rect">
                <a:avLst/>
              </a:prstGeom>
              <a:blipFill>
                <a:blip r:embed="rId4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TextBox 97">
            <a:extLst>
              <a:ext uri="{FF2B5EF4-FFF2-40B4-BE49-F238E27FC236}">
                <a16:creationId xmlns:a16="http://schemas.microsoft.com/office/drawing/2014/main" id="{8118EC7A-A5AC-4A7E-94B9-425677615C1B}"/>
              </a:ext>
            </a:extLst>
          </p:cNvPr>
          <p:cNvSpPr txBox="1"/>
          <p:nvPr/>
        </p:nvSpPr>
        <p:spPr>
          <a:xfrm>
            <a:off x="2266614" y="5626632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7813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2" grpId="0"/>
      <p:bldP spid="95" grpId="0"/>
      <p:bldP spid="11" grpId="0"/>
      <p:bldP spid="13" grpId="0"/>
      <p:bldP spid="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910" y="1157463"/>
            <a:ext cx="2400889" cy="28184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197980" y="376949"/>
            <a:ext cx="6748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The two sides of decision making</a:t>
            </a:r>
          </a:p>
        </p:txBody>
      </p:sp>
      <p:sp>
        <p:nvSpPr>
          <p:cNvPr id="17" name="TextBox 16"/>
          <p:cNvSpPr txBox="1"/>
          <p:nvPr/>
        </p:nvSpPr>
        <p:spPr>
          <a:xfrm rot="19473226">
            <a:off x="473858" y="3582365"/>
            <a:ext cx="1835290" cy="523220"/>
          </a:xfrm>
          <a:prstGeom prst="rect">
            <a:avLst/>
          </a:prstGeom>
          <a:solidFill>
            <a:srgbClr val="C2FFF0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Heads</a:t>
            </a:r>
          </a:p>
        </p:txBody>
      </p:sp>
      <p:sp>
        <p:nvSpPr>
          <p:cNvPr id="21" name="TextBox 20"/>
          <p:cNvSpPr txBox="1"/>
          <p:nvPr/>
        </p:nvSpPr>
        <p:spPr>
          <a:xfrm rot="2542711">
            <a:off x="7079143" y="3659528"/>
            <a:ext cx="1835290" cy="523220"/>
          </a:xfrm>
          <a:prstGeom prst="rect">
            <a:avLst/>
          </a:prstGeom>
          <a:solidFill>
            <a:srgbClr val="C2FFF0">
              <a:alpha val="30196"/>
            </a:srgbClr>
          </a:solidFill>
          <a:ln w="28575">
            <a:solidFill>
              <a:srgbClr val="C00000">
                <a:alpha val="21961"/>
              </a:srgbClr>
            </a:solidFill>
          </a:ln>
          <a:scene3d>
            <a:camera prst="orthographicFront">
              <a:rot lat="0" lon="102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Tails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791" y="1874521"/>
            <a:ext cx="1436915" cy="143691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030598" y="4886768"/>
            <a:ext cx="3194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probability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966941" y="4241680"/>
            <a:ext cx="3194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Unobservable</a:t>
            </a:r>
          </a:p>
        </p:txBody>
      </p:sp>
    </p:spTree>
    <p:extLst>
      <p:ext uri="{BB962C8B-B14F-4D97-AF65-F5344CB8AC3E}">
        <p14:creationId xmlns:p14="http://schemas.microsoft.com/office/powerpoint/2010/main" val="389825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 animBg="1"/>
      <p:bldP spid="21" grpId="0" animBg="1"/>
      <p:bldP spid="24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069" y="1250060"/>
            <a:ext cx="2400889" cy="28184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97980" y="439838"/>
            <a:ext cx="6748041" cy="646331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The two sides of decision making</a:t>
            </a:r>
          </a:p>
        </p:txBody>
      </p:sp>
      <p:sp>
        <p:nvSpPr>
          <p:cNvPr id="15" name="TextBox 14"/>
          <p:cNvSpPr txBox="1"/>
          <p:nvPr/>
        </p:nvSpPr>
        <p:spPr>
          <a:xfrm rot="2542711">
            <a:off x="7090717" y="3422246"/>
            <a:ext cx="1835290" cy="523220"/>
          </a:xfrm>
          <a:prstGeom prst="rect">
            <a:avLst/>
          </a:prstGeom>
          <a:solidFill>
            <a:srgbClr val="C2FFF0">
              <a:alpha val="30196"/>
            </a:srgbClr>
          </a:solidFill>
          <a:ln w="28575">
            <a:solidFill>
              <a:srgbClr val="C00000">
                <a:alpha val="21961"/>
              </a:srgbClr>
            </a:solidFill>
          </a:ln>
          <a:scene3d>
            <a:camera prst="orthographicFront">
              <a:rot lat="0" lon="102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Heads</a:t>
            </a:r>
          </a:p>
        </p:txBody>
      </p:sp>
      <p:sp>
        <p:nvSpPr>
          <p:cNvPr id="22" name="TextBox 21"/>
          <p:cNvSpPr txBox="1"/>
          <p:nvPr/>
        </p:nvSpPr>
        <p:spPr>
          <a:xfrm rot="19473226">
            <a:off x="473858" y="3582365"/>
            <a:ext cx="1835290" cy="523220"/>
          </a:xfrm>
          <a:prstGeom prst="rect">
            <a:avLst/>
          </a:prstGeom>
          <a:solidFill>
            <a:srgbClr val="C2FFF0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Tails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643" y="2261816"/>
            <a:ext cx="1446295" cy="85421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4" name="TextBox 23"/>
          <p:cNvSpPr txBox="1"/>
          <p:nvPr/>
        </p:nvSpPr>
        <p:spPr>
          <a:xfrm>
            <a:off x="2915728" y="4793403"/>
            <a:ext cx="3194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2"/>
                </a:solidFill>
              </a:rPr>
              <a:t>preferred choices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915728" y="4176091"/>
            <a:ext cx="3194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Observable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15728" y="5410715"/>
            <a:ext cx="3194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Bets</a:t>
            </a:r>
          </a:p>
        </p:txBody>
      </p:sp>
    </p:spTree>
    <p:extLst>
      <p:ext uri="{BB962C8B-B14F-4D97-AF65-F5344CB8AC3E}">
        <p14:creationId xmlns:p14="http://schemas.microsoft.com/office/powerpoint/2010/main" val="310173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910" y="1157463"/>
            <a:ext cx="2400889" cy="28184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197980" y="376949"/>
            <a:ext cx="6748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The two sides of decision making</a:t>
            </a:r>
          </a:p>
        </p:txBody>
      </p:sp>
      <p:sp>
        <p:nvSpPr>
          <p:cNvPr id="17" name="TextBox 16"/>
          <p:cNvSpPr txBox="1"/>
          <p:nvPr/>
        </p:nvSpPr>
        <p:spPr>
          <a:xfrm rot="19473226">
            <a:off x="473858" y="3582365"/>
            <a:ext cx="1835290" cy="523220"/>
          </a:xfrm>
          <a:prstGeom prst="rect">
            <a:avLst/>
          </a:prstGeom>
          <a:solidFill>
            <a:srgbClr val="C2FFF0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Heads</a:t>
            </a:r>
          </a:p>
        </p:txBody>
      </p:sp>
      <p:sp>
        <p:nvSpPr>
          <p:cNvPr id="21" name="TextBox 20"/>
          <p:cNvSpPr txBox="1"/>
          <p:nvPr/>
        </p:nvSpPr>
        <p:spPr>
          <a:xfrm rot="2542711">
            <a:off x="7079143" y="3659528"/>
            <a:ext cx="1835290" cy="523220"/>
          </a:xfrm>
          <a:prstGeom prst="rect">
            <a:avLst/>
          </a:prstGeom>
          <a:solidFill>
            <a:srgbClr val="C2FFF0">
              <a:alpha val="30196"/>
            </a:srgbClr>
          </a:solidFill>
          <a:ln w="28575">
            <a:solidFill>
              <a:srgbClr val="C00000">
                <a:alpha val="21961"/>
              </a:srgbClr>
            </a:solidFill>
          </a:ln>
          <a:scene3d>
            <a:camera prst="orthographicFront">
              <a:rot lat="0" lon="102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Tails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791" y="1874521"/>
            <a:ext cx="1436915" cy="143691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966941" y="4235895"/>
            <a:ext cx="3194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Unobservable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30598" y="4799959"/>
            <a:ext cx="3194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probability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53797" y="5386406"/>
            <a:ext cx="4357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qualitative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7971A90-21B6-4646-81BC-9F1594CF5C38}"/>
                  </a:ext>
                </a:extLst>
              </p:cNvPr>
              <p:cNvSpPr/>
              <p:nvPr/>
            </p:nvSpPr>
            <p:spPr>
              <a:xfrm>
                <a:off x="2741263" y="6018631"/>
                <a:ext cx="388600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>
                    <a:solidFill>
                      <a:schemeClr val="accent2"/>
                    </a:solidFill>
                    <a:ea typeface="Cambria Math" panose="02040503050406030204" pitchFamily="18" charset="0"/>
                  </a:rPr>
                  <a:t>E </a:t>
                </a:r>
                <a:r>
                  <a:rPr lang="en-US" b="0" i="1" dirty="0">
                    <a:solidFill>
                      <a:schemeClr val="accent2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i="1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is at least as probable as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𝑭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7971A90-21B6-4646-81BC-9F1594CF5C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263" y="6018631"/>
                <a:ext cx="3886000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251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425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 bwMode="auto">
          <a:xfrm flipH="1">
            <a:off x="4563319" y="256282"/>
            <a:ext cx="17362" cy="6115581"/>
          </a:xfrm>
          <a:prstGeom prst="line">
            <a:avLst/>
          </a:prstGeom>
          <a:noFill/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" name="Group 4"/>
          <p:cNvGrpSpPr/>
          <p:nvPr/>
        </p:nvGrpSpPr>
        <p:grpSpPr>
          <a:xfrm>
            <a:off x="1077036" y="480350"/>
            <a:ext cx="1990255" cy="2349666"/>
            <a:chOff x="3420910" y="1157463"/>
            <a:chExt cx="2400889" cy="281843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0910" y="1157463"/>
              <a:ext cx="2400889" cy="281843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5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5791" y="1874521"/>
              <a:ext cx="1436915" cy="1436915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5917414" y="515422"/>
            <a:ext cx="1959158" cy="2323370"/>
            <a:chOff x="3423069" y="1250060"/>
            <a:chExt cx="2400889" cy="281843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3069" y="1250060"/>
              <a:ext cx="2400889" cy="281843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5643" y="2261816"/>
              <a:ext cx="1446295" cy="854218"/>
            </a:xfrm>
            <a:prstGeom prst="rect">
              <a:avLst/>
            </a:prstGeom>
            <a:effectLst>
              <a:softEdge rad="63500"/>
            </a:effectLst>
          </p:spPr>
        </p:pic>
      </p:grpSp>
      <p:sp>
        <p:nvSpPr>
          <p:cNvPr id="9" name="TextBox 8"/>
          <p:cNvSpPr txBox="1"/>
          <p:nvPr/>
        </p:nvSpPr>
        <p:spPr>
          <a:xfrm>
            <a:off x="5248032" y="154579"/>
            <a:ext cx="3194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observable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9135" y="168091"/>
            <a:ext cx="3194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unobservable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7517" y="2851730"/>
            <a:ext cx="3194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probability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65392" y="2822788"/>
            <a:ext cx="3194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Bets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154132" y="3328654"/>
            <a:ext cx="4357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qualitative probability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146412" y="3839865"/>
            <a:ext cx="4357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relation on events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8379" y="5243480"/>
            <a:ext cx="3194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probability-utility</a:t>
            </a:r>
          </a:p>
        </p:txBody>
      </p:sp>
      <p:sp>
        <p:nvSpPr>
          <p:cNvPr id="18" name="AutoShape 22">
            <a:extLst>
              <a:ext uri="{FF2B5EF4-FFF2-40B4-BE49-F238E27FC236}">
                <a16:creationId xmlns:a16="http://schemas.microsoft.com/office/drawing/2014/main" id="{0851B773-19B2-454D-B80D-6F6740A53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2992" y="2933222"/>
            <a:ext cx="2566919" cy="618757"/>
          </a:xfrm>
          <a:prstGeom prst="wedgeRoundRectCallout">
            <a:avLst>
              <a:gd name="adj1" fmla="val -75361"/>
              <a:gd name="adj2" fmla="val 33243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sz="2000" dirty="0"/>
              <a:t>on consequences</a:t>
            </a:r>
            <a:endParaRPr lang="en-US" sz="2000" i="1" dirty="0">
              <a:solidFill>
                <a:schemeClr val="accent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566ED7-602A-479E-87DD-C2C7F0EAF8C4}"/>
              </a:ext>
            </a:extLst>
          </p:cNvPr>
          <p:cNvSpPr txBox="1"/>
          <p:nvPr/>
        </p:nvSpPr>
        <p:spPr>
          <a:xfrm>
            <a:off x="3723160" y="2359763"/>
            <a:ext cx="1697681" cy="461665"/>
          </a:xfrm>
          <a:prstGeom prst="rect">
            <a:avLst/>
          </a:prstGeom>
          <a:solidFill>
            <a:srgbClr val="FFEAAF"/>
          </a:solidFill>
          <a:ln w="57150" algn="ctr">
            <a:solidFill>
              <a:srgbClr val="3399FF"/>
            </a:solidFill>
            <a:miter lim="800000"/>
            <a:headEnd/>
            <a:tailEnd/>
          </a:ln>
          <a:effectLst>
            <a:outerShdw dist="144802" dir="8527501" algn="ctr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fontAlgn="ctr">
              <a:defRPr>
                <a:solidFill>
                  <a:srgbClr val="C00000"/>
                </a:solidFill>
              </a:defRPr>
            </a:lvl1pPr>
            <a:lvl2pPr algn="ctr" fontAlgn="ctr">
              <a:defRPr>
                <a:solidFill>
                  <a:schemeClr val="tx1"/>
                </a:solidFill>
              </a:defRPr>
            </a:lvl2pPr>
            <a:lvl3pPr algn="ctr" fontAlgn="ctr">
              <a:defRPr>
                <a:solidFill>
                  <a:schemeClr val="tx1"/>
                </a:solidFill>
              </a:defRPr>
            </a:lvl3pPr>
            <a:lvl4pPr algn="ctr" fontAlgn="ctr">
              <a:defRPr>
                <a:solidFill>
                  <a:schemeClr val="tx1"/>
                </a:solidFill>
              </a:defRPr>
            </a:lvl4pPr>
            <a:lvl5pPr algn="ctr" fontAlgn="ctr"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en-US" dirty="0">
                <a:solidFill>
                  <a:schemeClr val="tx1"/>
                </a:solidFill>
              </a:rPr>
              <a:t>Pre-Savage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9566ED7-602A-479E-87DD-C2C7F0EAF8C4}"/>
              </a:ext>
            </a:extLst>
          </p:cNvPr>
          <p:cNvSpPr txBox="1"/>
          <p:nvPr/>
        </p:nvSpPr>
        <p:spPr>
          <a:xfrm>
            <a:off x="3925733" y="4746068"/>
            <a:ext cx="1292535" cy="461665"/>
          </a:xfrm>
          <a:prstGeom prst="rect">
            <a:avLst/>
          </a:prstGeom>
          <a:solidFill>
            <a:srgbClr val="FFEAAF"/>
          </a:solidFill>
          <a:ln w="57150" algn="ctr">
            <a:solidFill>
              <a:srgbClr val="3399FF"/>
            </a:solidFill>
            <a:miter lim="800000"/>
            <a:headEnd/>
            <a:tailEnd/>
          </a:ln>
          <a:effectLst>
            <a:outerShdw dist="144802" dir="8527501" algn="ctr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fontAlgn="ctr">
              <a:defRPr>
                <a:solidFill>
                  <a:srgbClr val="C00000"/>
                </a:solidFill>
              </a:defRPr>
            </a:lvl1pPr>
            <a:lvl2pPr algn="ctr" fontAlgn="ctr">
              <a:defRPr>
                <a:solidFill>
                  <a:schemeClr val="tx1"/>
                </a:solidFill>
              </a:defRPr>
            </a:lvl2pPr>
            <a:lvl3pPr algn="ctr" fontAlgn="ctr">
              <a:defRPr>
                <a:solidFill>
                  <a:schemeClr val="tx1"/>
                </a:solidFill>
              </a:defRPr>
            </a:lvl3pPr>
            <a:lvl4pPr algn="ctr" fontAlgn="ctr">
              <a:defRPr>
                <a:solidFill>
                  <a:schemeClr val="tx1"/>
                </a:solidFill>
              </a:defRPr>
            </a:lvl4pPr>
            <a:lvl5pPr algn="ctr" fontAlgn="ctr"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en-US" dirty="0">
                <a:solidFill>
                  <a:schemeClr val="tx1"/>
                </a:solidFill>
              </a:rPr>
              <a:t>Savage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73113" y="5336414"/>
            <a:ext cx="3194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Acts</a:t>
            </a:r>
          </a:p>
        </p:txBody>
      </p:sp>
      <p:cxnSp>
        <p:nvCxnSpPr>
          <p:cNvPr id="26" name="Straight Connector 25"/>
          <p:cNvCxnSpPr/>
          <p:nvPr/>
        </p:nvCxnSpPr>
        <p:spPr bwMode="auto">
          <a:xfrm flipH="1">
            <a:off x="488503" y="4496767"/>
            <a:ext cx="8053614" cy="0"/>
          </a:xfrm>
          <a:prstGeom prst="line">
            <a:avLst/>
          </a:prstGeom>
          <a:noFill/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Box 31"/>
          <p:cNvSpPr txBox="1"/>
          <p:nvPr/>
        </p:nvSpPr>
        <p:spPr>
          <a:xfrm>
            <a:off x="664562" y="6147075"/>
            <a:ext cx="2782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relation on events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9094" y="5635429"/>
            <a:ext cx="3194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desirability</a:t>
            </a:r>
          </a:p>
        </p:txBody>
      </p:sp>
    </p:spTree>
    <p:extLst>
      <p:ext uri="{BB962C8B-B14F-4D97-AF65-F5344CB8AC3E}">
        <p14:creationId xmlns:p14="http://schemas.microsoft.com/office/powerpoint/2010/main" val="12556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5" grpId="0"/>
      <p:bldP spid="17" grpId="0"/>
      <p:bldP spid="18" grpId="0" animBg="1"/>
      <p:bldP spid="18" grpId="1" animBg="1"/>
      <p:bldP spid="23" grpId="0" animBg="1"/>
      <p:bldP spid="24" grpId="0" animBg="1"/>
      <p:bldP spid="25" grpId="0"/>
      <p:bldP spid="32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AB77EE-C7EB-438C-A36F-D98C46577942}"/>
              </a:ext>
            </a:extLst>
          </p:cNvPr>
          <p:cNvSpPr txBox="1"/>
          <p:nvPr/>
        </p:nvSpPr>
        <p:spPr>
          <a:xfrm>
            <a:off x="2206869" y="339963"/>
            <a:ext cx="4730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Qualitative probability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8D07F6-B01A-4B85-8EA8-76494AF03251}"/>
              </a:ext>
            </a:extLst>
          </p:cNvPr>
          <p:cNvSpPr/>
          <p:nvPr/>
        </p:nvSpPr>
        <p:spPr>
          <a:xfrm>
            <a:off x="2682904" y="959047"/>
            <a:ext cx="22426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- measurable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9F934B7-DF9B-4D47-92A6-83A7E7DF96EA}"/>
                  </a:ext>
                </a:extLst>
              </p:cNvPr>
              <p:cNvSpPr/>
              <p:nvPr/>
            </p:nvSpPr>
            <p:spPr>
              <a:xfrm>
                <a:off x="965265" y="974288"/>
                <a:ext cx="91069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2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l-GR" sz="2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𝜴</m:t>
                      </m:r>
                      <m:r>
                        <a:rPr lang="el-GR" sz="20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𝚺</m:t>
                      </m:r>
                      <m:r>
                        <a:rPr lang="en-US" sz="2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9F934B7-DF9B-4D47-92A6-83A7E7DF96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265" y="974288"/>
                <a:ext cx="910699" cy="400110"/>
              </a:xfrm>
              <a:prstGeom prst="rect">
                <a:avLst/>
              </a:prstGeom>
              <a:blipFill>
                <a:blip r:embed="rId2"/>
                <a:stretch>
                  <a:fillRect l="-3333" b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4AFAED0-F2A3-43A1-88A1-51B44547C585}"/>
                  </a:ext>
                </a:extLst>
              </p:cNvPr>
              <p:cNvSpPr/>
              <p:nvPr/>
            </p:nvSpPr>
            <p:spPr>
              <a:xfrm>
                <a:off x="1026228" y="1486916"/>
                <a:ext cx="1040926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</m:t>
                      </m:r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𝚺</m:t>
                          </m:r>
                        </m:e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4AFAED0-F2A3-43A1-88A1-51B44547C5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228" y="1486916"/>
                <a:ext cx="1040926" cy="4070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7971A90-21B6-4646-81BC-9F1594CF5C38}"/>
                  </a:ext>
                </a:extLst>
              </p:cNvPr>
              <p:cNvSpPr/>
              <p:nvPr/>
            </p:nvSpPr>
            <p:spPr>
              <a:xfrm>
                <a:off x="2835548" y="1944342"/>
                <a:ext cx="326403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i="1" dirty="0">
                    <a:solidFill>
                      <a:schemeClr val="accent2"/>
                    </a:solidFill>
                    <a:ea typeface="Cambria Math" panose="02040503050406030204" pitchFamily="18" charset="0"/>
                  </a:rPr>
                  <a:t>E </a:t>
                </a:r>
                <a:r>
                  <a:rPr lang="en-US" sz="2000" b="0" i="1" dirty="0">
                    <a:solidFill>
                      <a:schemeClr val="accent2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sz="2000" i="1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is at least as probable as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𝑭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7971A90-21B6-4646-81BC-9F1594CF5C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548" y="1944342"/>
                <a:ext cx="3264035" cy="400110"/>
              </a:xfrm>
              <a:prstGeom prst="rect">
                <a:avLst/>
              </a:prstGeom>
              <a:blipFill>
                <a:blip r:embed="rId4"/>
                <a:stretch>
                  <a:fillRect l="-1866"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23A661E-F3A1-4B58-A27A-7BAB1082755B}"/>
                  </a:ext>
                </a:extLst>
              </p:cNvPr>
              <p:cNvSpPr/>
              <p:nvPr/>
            </p:nvSpPr>
            <p:spPr>
              <a:xfrm>
                <a:off x="1050939" y="1944342"/>
                <a:ext cx="84741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i="1" dirty="0">
                    <a:solidFill>
                      <a:schemeClr val="accent2"/>
                    </a:solidFill>
                    <a:ea typeface="Cambria Math" panose="02040503050406030204" pitchFamily="18" charset="0"/>
                  </a:rPr>
                  <a:t>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0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𝑭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23A661E-F3A1-4B58-A27A-7BAB108275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939" y="1944342"/>
                <a:ext cx="847411" cy="400110"/>
              </a:xfrm>
              <a:prstGeom prst="rect">
                <a:avLst/>
              </a:prstGeom>
              <a:blipFill>
                <a:blip r:embed="rId5"/>
                <a:stretch>
                  <a:fillRect l="-7194"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E19427-A179-4ACC-B8C3-FCC8EBD7CAE4}"/>
                  </a:ext>
                </a:extLst>
              </p:cNvPr>
              <p:cNvSpPr txBox="1"/>
              <p:nvPr/>
            </p:nvSpPr>
            <p:spPr>
              <a:xfrm>
                <a:off x="1386780" y="2527067"/>
                <a:ext cx="6370440" cy="132343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Clr>
                    <a:schemeClr val="tx1"/>
                  </a:buClr>
                  <a:buFont typeface="+mj-lt"/>
                  <a:buAutoNum type="arabicPeriod"/>
                </a:pPr>
                <a:r>
                  <a:rPr lang="en-US" sz="2000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 </m:t>
                    </m:r>
                  </m:oMath>
                </a14:m>
                <a:r>
                  <a:rPr lang="en-US" sz="2000" dirty="0"/>
                  <a:t> is complete and reflexive;</a:t>
                </a:r>
              </a:p>
              <a:p>
                <a:pPr marL="457200" indent="-457200">
                  <a:buClr>
                    <a:schemeClr val="tx1"/>
                  </a:buClr>
                  <a:buFont typeface="+mj-lt"/>
                  <a:buAutoNum type="arabicPeriod"/>
                </a:pPr>
                <a:r>
                  <a:rPr lang="en-US" sz="2000" dirty="0"/>
                  <a:t>If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𝑯</m:t>
                    </m:r>
                    <m:r>
                      <a:rPr lang="en-US" sz="20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  <m:r>
                          <a:rPr lang="en-US" sz="2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en-US" sz="2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</m:e>
                    </m:d>
                    <m:r>
                      <a:rPr lang="en-US" sz="20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000" dirty="0"/>
                  <a:t> then  </a:t>
                </a:r>
                <a:r>
                  <a:rPr lang="en-US" sz="2000" i="1" dirty="0">
                    <a:solidFill>
                      <a:schemeClr val="accent2"/>
                    </a:solidFill>
                    <a:ea typeface="Cambria Math" panose="02040503050406030204" pitchFamily="18" charset="0"/>
                  </a:rPr>
                  <a:t>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i="1" dirty="0">
                    <a:solidFill>
                      <a:schemeClr val="accent2"/>
                    </a:solidFill>
                    <a:ea typeface="Cambria Math" panose="02040503050406030204" pitchFamily="18" charset="0"/>
                  </a:rPr>
                  <a:t>E</a:t>
                </a:r>
                <a:r>
                  <a:rPr lang="en-US" sz="2000" dirty="0">
                    <a:solidFill>
                      <a:schemeClr val="accent2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2000" i="1" dirty="0">
                    <a:solidFill>
                      <a:schemeClr val="accent2"/>
                    </a:solidFill>
                    <a:ea typeface="Cambria Math" panose="02040503050406030204" pitchFamily="18" charset="0"/>
                  </a:rPr>
                  <a:t> H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𝑭</m:t>
                    </m:r>
                    <m:r>
                      <a:rPr lang="en-US" sz="2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2000" i="1" dirty="0">
                    <a:solidFill>
                      <a:schemeClr val="accent2"/>
                    </a:solidFill>
                    <a:ea typeface="Cambria Math" panose="02040503050406030204" pitchFamily="18" charset="0"/>
                  </a:rPr>
                  <a:t> H</a:t>
                </a:r>
                <a:r>
                  <a:rPr lang="en-US" sz="20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;</a:t>
                </a:r>
              </a:p>
              <a:p>
                <a:pPr marL="457200" indent="-457200">
                  <a:buClr>
                    <a:schemeClr val="tx1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i="1" dirty="0">
                        <a:solidFill>
                          <a:schemeClr val="accent2"/>
                        </a:solidFill>
                        <a:ea typeface="Cambria Math" panose="02040503050406030204" pitchFamily="18" charset="0"/>
                      </a:rPr>
                      <m:t>E</m:t>
                    </m:r>
                    <m:r>
                      <m:rPr>
                        <m:nor/>
                      </m:rPr>
                      <a:rPr lang="en-US" sz="2000" i="1" dirty="0">
                        <a:solidFill>
                          <a:schemeClr val="accent2"/>
                        </a:solidFill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000" i="1" dirty="0">
                    <a:solidFill>
                      <a:schemeClr val="accent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sz="2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≱</m:t>
                    </m:r>
                    <m:r>
                      <a:rPr lang="el-GR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𝜴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E19427-A179-4ACC-B8C3-FCC8EBD7C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780" y="2527067"/>
                <a:ext cx="6370440" cy="1323439"/>
              </a:xfrm>
              <a:prstGeom prst="rect">
                <a:avLst/>
              </a:prstGeom>
              <a:blipFill>
                <a:blip r:embed="rId6"/>
                <a:stretch>
                  <a:fillRect l="-571" t="-1802" b="-5405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7C5503D-EF26-4705-98D2-5E3EF9256788}"/>
                  </a:ext>
                </a:extLst>
              </p:cNvPr>
              <p:cNvSpPr txBox="1"/>
              <p:nvPr/>
            </p:nvSpPr>
            <p:spPr>
              <a:xfrm>
                <a:off x="2045473" y="3934871"/>
                <a:ext cx="52504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Probability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𝚺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i="1" dirty="0">
                    <a:solidFill>
                      <a:schemeClr val="accent1">
                        <a:lumMod val="50000"/>
                      </a:schemeClr>
                    </a:solidFill>
                  </a:rPr>
                  <a:t>represents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000" dirty="0"/>
                  <a:t>  when  </a:t>
                </a:r>
                <a:br>
                  <a:rPr lang="en-US" sz="2000" dirty="0"/>
                </a:br>
                <a:r>
                  <a:rPr lang="en-US" sz="2000" i="1" dirty="0">
                    <a:solidFill>
                      <a:schemeClr val="accent2"/>
                    </a:solidFill>
                    <a:ea typeface="Cambria Math" panose="02040503050406030204" pitchFamily="18" charset="0"/>
                  </a:rPr>
                  <a:t>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2000" dirty="0"/>
                  <a:t> 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 </m:t>
                    </m:r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𝑬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i="1" dirty="0">
                    <a:solidFill>
                      <a:schemeClr val="accent2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𝑭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7C5503D-EF26-4705-98D2-5E3EF9256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473" y="3934871"/>
                <a:ext cx="5250450" cy="707886"/>
              </a:xfrm>
              <a:prstGeom prst="rect">
                <a:avLst/>
              </a:prstGeom>
              <a:blipFill>
                <a:blip r:embed="rId7"/>
                <a:stretch>
                  <a:fillRect t="-4274" b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E53946F5-5769-4598-8769-9CC714C611E5}"/>
              </a:ext>
            </a:extLst>
          </p:cNvPr>
          <p:cNvSpPr/>
          <p:nvPr/>
        </p:nvSpPr>
        <p:spPr>
          <a:xfrm>
            <a:off x="8163098" y="2554493"/>
            <a:ext cx="45719" cy="45719"/>
          </a:xfrm>
          <a:prstGeom prst="rect">
            <a:avLst/>
          </a:prstGeom>
        </p:spPr>
        <p:txBody>
          <a:bodyPr wrap="none" rtlCol="0" anchor="ctr">
            <a:spAutoFit/>
          </a:bodyPr>
          <a:lstStyle/>
          <a:p>
            <a:pPr algn="ctr"/>
            <a:endParaRPr lang="en-US" sz="2000" i="1">
              <a:solidFill>
                <a:srgbClr val="C00000"/>
              </a:solidFill>
              <a:latin typeface="Cambria Math" panose="0204050305040603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157E6F-95DB-4580-AD32-D2A4E91314CA}"/>
              </a:ext>
            </a:extLst>
          </p:cNvPr>
          <p:cNvSpPr/>
          <p:nvPr/>
        </p:nvSpPr>
        <p:spPr>
          <a:xfrm>
            <a:off x="2702298" y="1460582"/>
            <a:ext cx="3936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- Qualitative probability relation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20D25A1-C15E-43DB-9479-88A91938C816}"/>
                  </a:ext>
                </a:extLst>
              </p:cNvPr>
              <p:cNvSpPr txBox="1"/>
              <p:nvPr/>
            </p:nvSpPr>
            <p:spPr>
              <a:xfrm>
                <a:off x="680800" y="4869035"/>
                <a:ext cx="7782400" cy="1553932"/>
              </a:xfrm>
              <a:prstGeom prst="rect">
                <a:avLst/>
              </a:prstGeom>
              <a:solidFill>
                <a:srgbClr val="FFFFCC"/>
              </a:solidFill>
              <a:ln w="57150">
                <a:solidFill>
                  <a:srgbClr val="FF6600"/>
                </a:solidFill>
                <a:miter lim="800000"/>
                <a:headEnd/>
                <a:tailEnd/>
              </a:ln>
              <a:effectLst>
                <a:outerShdw dist="197566" dir="8100000" algn="ctr" rotWithShape="0">
                  <a:schemeClr val="bg2"/>
                </a:outerShdw>
              </a:effectLst>
            </p:spPr>
            <p:txBody>
              <a:bodyPr anchor="t" anchorCtr="0"/>
              <a:lstStyle>
                <a:defPPr>
                  <a:defRPr lang="en-US"/>
                </a:defPPr>
                <a:lvl1pPr algn="ctr">
                  <a:defRPr>
                    <a:solidFill>
                      <a:schemeClr val="tx1"/>
                    </a:solidFill>
                    <a:cs typeface="David" pitchFamily="2" charset="-79"/>
                  </a:defRPr>
                </a:lvl1pPr>
              </a:lstStyle>
              <a:p>
                <a:r>
                  <a:rPr lang="en-US" dirty="0"/>
                  <a:t>Theorem (Savage 54)</a:t>
                </a:r>
              </a:p>
              <a:p>
                <a:r>
                  <a:rPr lang="en-US" dirty="0"/>
                  <a:t>Satisfies 1.-3. and P6’ if and only if it is represented  </a:t>
                </a:r>
                <a:br>
                  <a:rPr lang="en-US" dirty="0"/>
                </a:br>
                <a:r>
                  <a:rPr lang="en-US" dirty="0"/>
                  <a:t>by a </a:t>
                </a:r>
                <a:r>
                  <a:rPr lang="en-US" dirty="0" err="1"/>
                  <a:t>nonatomic</a:t>
                </a:r>
                <a:r>
                  <a:rPr lang="en-US" dirty="0"/>
                  <a:t> probability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20D25A1-C15E-43DB-9479-88A91938C8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800" y="4869035"/>
                <a:ext cx="7782400" cy="1553932"/>
              </a:xfrm>
              <a:prstGeom prst="rect">
                <a:avLst/>
              </a:prstGeom>
              <a:blipFill>
                <a:blip r:embed="rId8"/>
                <a:stretch>
                  <a:fillRect t="-1394"/>
                </a:stretch>
              </a:blipFill>
              <a:ln w="57150">
                <a:solidFill>
                  <a:srgbClr val="FF6600"/>
                </a:solidFill>
                <a:miter lim="800000"/>
                <a:headEnd/>
                <a:tailEnd/>
              </a:ln>
              <a:effectLst>
                <a:outerShdw dist="197566" dir="8100000" algn="ctr" rotWithShape="0">
                  <a:schemeClr val="bg2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13365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8" grpId="0"/>
      <p:bldP spid="9" grpId="0" build="p" animBg="1"/>
      <p:bldP spid="11" grpId="0"/>
      <p:bldP spid="13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22DCDD2B-B6CF-4FB9-BD07-D3B8984FAAF8}"/>
              </a:ext>
            </a:extLst>
          </p:cNvPr>
          <p:cNvSpPr txBox="1"/>
          <p:nvPr/>
        </p:nvSpPr>
        <p:spPr>
          <a:xfrm>
            <a:off x="2458126" y="261852"/>
            <a:ext cx="4261070" cy="15081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4768B9"/>
                </a:solidFill>
                <a:latin typeface="Copperplate Gothic Bold" panose="020E0705020206020404" pitchFamily="34" charset="0"/>
              </a:rPr>
              <a:t>the foundations of</a:t>
            </a:r>
            <a:br>
              <a:rPr lang="en-US" dirty="0">
                <a:solidFill>
                  <a:srgbClr val="4768B9"/>
                </a:solidFill>
              </a:rPr>
            </a:br>
            <a:r>
              <a:rPr lang="en-US" sz="4400" dirty="0">
                <a:solidFill>
                  <a:srgbClr val="4768B9"/>
                </a:solidFill>
                <a:latin typeface="Copperplate Gothic Bold" panose="020E0705020206020404" pitchFamily="34" charset="0"/>
              </a:rPr>
              <a:t>statistics</a:t>
            </a:r>
            <a:br>
              <a:rPr lang="en-US" dirty="0">
                <a:solidFill>
                  <a:srgbClr val="4768B9"/>
                </a:solidFill>
              </a:rPr>
            </a:br>
            <a:r>
              <a:rPr lang="en-US" dirty="0">
                <a:solidFill>
                  <a:srgbClr val="4768B9"/>
                </a:solidFill>
                <a:latin typeface="Copperplate Gothic Bold" panose="020E0705020206020404" pitchFamily="34" charset="0"/>
              </a:rPr>
              <a:t>abridged</a:t>
            </a: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2028915" y="5182939"/>
            <a:ext cx="4395411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2025937" y="2185095"/>
            <a:ext cx="0" cy="2974694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2986581" y="5684207"/>
                <a:ext cx="324588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𝜴</m:t>
                    </m:r>
                    <m:r>
                      <a:rPr lang="en-US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− 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states of the world</a:t>
                </a: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581" y="5684207"/>
                <a:ext cx="3245889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564" t="-10526" r="-1504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1426E791-F5E3-4703-81F2-8BECE94CF744}"/>
                  </a:ext>
                </a:extLst>
              </p:cNvPr>
              <p:cNvSpPr/>
              <p:nvPr/>
            </p:nvSpPr>
            <p:spPr>
              <a:xfrm>
                <a:off x="-42907" y="1874594"/>
                <a:ext cx="157285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>
                    <a:solidFill>
                      <a:schemeClr val="accent6"/>
                    </a:solidFill>
                  </a:rPr>
                  <a:t> </a:t>
                </a:r>
                <a:br>
                  <a:rPr lang="en-US" dirty="0">
                    <a:solidFill>
                      <a:schemeClr val="accent6"/>
                    </a:solidFill>
                  </a:rPr>
                </a:br>
                <a:r>
                  <a:rPr lang="en-US" dirty="0">
                    <a:solidFill>
                      <a:schemeClr val="accent6"/>
                    </a:solidFill>
                  </a:rPr>
                  <a:t>Actions</a:t>
                </a: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426E791-F5E3-4703-81F2-8BECE94CF7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2907" y="1874594"/>
                <a:ext cx="1572857" cy="830997"/>
              </a:xfrm>
              <a:prstGeom prst="rect">
                <a:avLst/>
              </a:prstGeom>
              <a:blipFill rotWithShape="0">
                <a:blip r:embed="rId3"/>
                <a:stretch>
                  <a:fillRect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1426E791-F5E3-4703-81F2-8BECE94CF744}"/>
                  </a:ext>
                </a:extLst>
              </p:cNvPr>
              <p:cNvSpPr/>
              <p:nvPr/>
            </p:nvSpPr>
            <p:spPr>
              <a:xfrm>
                <a:off x="1622667" y="3075569"/>
                <a:ext cx="32517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426E791-F5E3-4703-81F2-8BECE94CF7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2667" y="3075569"/>
                <a:ext cx="325178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7407" r="-9259" b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2104030" y="3009676"/>
                <a:ext cx="5645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030" y="3009676"/>
                <a:ext cx="564514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4413447" y="3009676"/>
                <a:ext cx="5645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447" y="3009676"/>
                <a:ext cx="564514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2681384" y="3009676"/>
                <a:ext cx="5645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384" y="3009676"/>
                <a:ext cx="564514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3836092" y="3009676"/>
                <a:ext cx="5645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6092" y="3009676"/>
                <a:ext cx="564514" cy="461665"/>
              </a:xfrm>
              <a:prstGeom prst="rect">
                <a:avLst/>
              </a:prstGeom>
              <a:blipFill rotWithShape="0">
                <a:blip r:embed="rId8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3258738" y="3009676"/>
                <a:ext cx="5645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8738" y="3009676"/>
                <a:ext cx="564514" cy="461665"/>
              </a:xfrm>
              <a:prstGeom prst="rect">
                <a:avLst/>
              </a:prstGeom>
              <a:blipFill rotWithShape="0">
                <a:blip r:embed="rId9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1426E791-F5E3-4703-81F2-8BECE94CF744}"/>
                  </a:ext>
                </a:extLst>
              </p:cNvPr>
              <p:cNvSpPr/>
              <p:nvPr/>
            </p:nvSpPr>
            <p:spPr>
              <a:xfrm>
                <a:off x="1601449" y="3528903"/>
                <a:ext cx="32517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426E791-F5E3-4703-81F2-8BECE94CF7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449" y="3528903"/>
                <a:ext cx="325178" cy="400110"/>
              </a:xfrm>
              <a:prstGeom prst="rect">
                <a:avLst/>
              </a:prstGeom>
              <a:blipFill rotWithShape="0">
                <a:blip r:embed="rId10"/>
                <a:stretch>
                  <a:fillRect l="-1887" r="-9434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2129114" y="3486161"/>
                <a:ext cx="5645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114" y="3486161"/>
                <a:ext cx="564514" cy="461665"/>
              </a:xfrm>
              <a:prstGeom prst="rect">
                <a:avLst/>
              </a:prstGeom>
              <a:blipFill rotWithShape="0">
                <a:blip r:embed="rId11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4438531" y="3486161"/>
                <a:ext cx="5645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531" y="3486161"/>
                <a:ext cx="564514" cy="461665"/>
              </a:xfrm>
              <a:prstGeom prst="rect">
                <a:avLst/>
              </a:prstGeom>
              <a:blipFill rotWithShape="0">
                <a:blip r:embed="rId12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2706468" y="3486161"/>
                <a:ext cx="5645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6468" y="3486161"/>
                <a:ext cx="564514" cy="461665"/>
              </a:xfrm>
              <a:prstGeom prst="rect">
                <a:avLst/>
              </a:prstGeom>
              <a:blipFill rotWithShape="0">
                <a:blip r:embed="rId1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3861176" y="3486161"/>
                <a:ext cx="5645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1176" y="3486161"/>
                <a:ext cx="564514" cy="461665"/>
              </a:xfrm>
              <a:prstGeom prst="rect">
                <a:avLst/>
              </a:prstGeom>
              <a:blipFill rotWithShape="0">
                <a:blip r:embed="rId14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3283822" y="3486161"/>
                <a:ext cx="5645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3822" y="3486161"/>
                <a:ext cx="564514" cy="461665"/>
              </a:xfrm>
              <a:prstGeom prst="rect">
                <a:avLst/>
              </a:prstGeom>
              <a:blipFill rotWithShape="0">
                <a:blip r:embed="rId1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5248752" y="3034758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752" y="3034758"/>
                <a:ext cx="524503" cy="46166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5250688" y="3493883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688" y="3493883"/>
                <a:ext cx="524503" cy="46166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/>
              <p:nvPr/>
            </p:nvSpPr>
            <p:spPr>
              <a:xfrm rot="5400000">
                <a:off x="3335085" y="253897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335085" y="2538972"/>
                <a:ext cx="524503" cy="46166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 rot="5400000">
                <a:off x="3342798" y="4005103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342798" y="4005103"/>
                <a:ext cx="524503" cy="46166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TextBox 82"/>
          <p:cNvSpPr txBox="1"/>
          <p:nvPr/>
        </p:nvSpPr>
        <p:spPr>
          <a:xfrm>
            <a:off x="3584781" y="6145872"/>
            <a:ext cx="1393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Ex ante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041899" y="3046118"/>
            <a:ext cx="1203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Interim</a:t>
            </a: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485825" y="2960838"/>
            <a:ext cx="4776456" cy="619245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2000" i="1">
              <a:solidFill>
                <a:srgbClr val="C00000"/>
              </a:solidFill>
              <a:latin typeface="Cambria Math" panose="02040503050406030204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729628" y="3576202"/>
            <a:ext cx="1877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Comprehensive state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/>
              <p:cNvSpPr/>
              <p:nvPr/>
            </p:nvSpPr>
            <p:spPr>
              <a:xfrm>
                <a:off x="3894067" y="5160356"/>
                <a:ext cx="56399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1" name="Rectangle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067" y="5160356"/>
                <a:ext cx="563998" cy="461665"/>
              </a:xfrm>
              <a:prstGeom prst="rect">
                <a:avLst/>
              </a:prstGeom>
              <a:blipFill rotWithShape="0">
                <a:blip r:embed="rId20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2696759" y="5160356"/>
                <a:ext cx="56399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759" y="5160356"/>
                <a:ext cx="563998" cy="461665"/>
              </a:xfrm>
              <a:prstGeom prst="rect">
                <a:avLst/>
              </a:prstGeom>
              <a:blipFill rotWithShape="0">
                <a:blip r:embed="rId21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2098105" y="5160356"/>
                <a:ext cx="56399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8105" y="5160356"/>
                <a:ext cx="563998" cy="461665"/>
              </a:xfrm>
              <a:prstGeom prst="rect">
                <a:avLst/>
              </a:prstGeom>
              <a:blipFill rotWithShape="0">
                <a:blip r:embed="rId22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295413" y="5160356"/>
                <a:ext cx="56399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5413" y="5160356"/>
                <a:ext cx="563998" cy="461665"/>
              </a:xfrm>
              <a:prstGeom prst="rect">
                <a:avLst/>
              </a:prstGeom>
              <a:blipFill rotWithShape="0">
                <a:blip r:embed="rId23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4492720" y="5160356"/>
                <a:ext cx="56399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720" y="5160356"/>
                <a:ext cx="563998" cy="461665"/>
              </a:xfrm>
              <a:prstGeom prst="rect">
                <a:avLst/>
              </a:prstGeom>
              <a:blipFill rotWithShape="0">
                <a:blip r:embed="rId24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/>
              <p:cNvSpPr/>
              <p:nvPr/>
            </p:nvSpPr>
            <p:spPr>
              <a:xfrm>
                <a:off x="5401152" y="5201144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6" name="Rectangle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152" y="5201144"/>
                <a:ext cx="524503" cy="461665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>
            <a:extLst>
              <a:ext uri="{FF2B5EF4-FFF2-40B4-BE49-F238E27FC236}">
                <a16:creationId xmlns:a16="http://schemas.microsoft.com/office/drawing/2014/main" id="{6A8783B0-EFFC-425B-BFD4-50613918EDD8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174" y="157981"/>
            <a:ext cx="1444318" cy="22404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F39DD42-8E56-42BD-BAC0-2154AA031319}"/>
                  </a:ext>
                </a:extLst>
              </p:cNvPr>
              <p:cNvSpPr txBox="1"/>
              <p:nvPr/>
            </p:nvSpPr>
            <p:spPr>
              <a:xfrm>
                <a:off x="3294937" y="1879912"/>
                <a:ext cx="27488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</m:t>
                    </m:r>
                    <m:r>
                      <a:rPr lang="en-US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 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consequences  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="" xmlns:a16="http://schemas.microsoft.com/office/drawing/2014/main" id="{7F39DD42-8E56-42BD-BAC0-2154AA031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937" y="1879912"/>
                <a:ext cx="2748822" cy="461665"/>
              </a:xfrm>
              <a:prstGeom prst="rect">
                <a:avLst/>
              </a:prstGeom>
              <a:blipFill rotWithShape="0">
                <a:blip r:embed="rId27"/>
                <a:stretch>
                  <a:fillRect t="-10526" r="-4444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8D8A88B-826B-421B-BB6F-E5FE4501C1F4}"/>
                  </a:ext>
                </a:extLst>
              </p:cNvPr>
              <p:cNvSpPr txBox="1"/>
              <p:nvPr/>
            </p:nvSpPr>
            <p:spPr>
              <a:xfrm>
                <a:off x="-75574" y="4262078"/>
                <a:ext cx="1574358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≿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8D8A88B-826B-421B-BB6F-E5FE4501C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5574" y="4262078"/>
                <a:ext cx="1574358" cy="470000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89DE07B-F658-4777-B9D9-CA17B66F4873}"/>
                  </a:ext>
                </a:extLst>
              </p:cNvPr>
              <p:cNvSpPr txBox="1"/>
              <p:nvPr/>
            </p:nvSpPr>
            <p:spPr>
              <a:xfrm>
                <a:off x="-67115" y="4739479"/>
                <a:ext cx="171651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Satisfies</a:t>
                </a:r>
                <a:br>
                  <a:rPr lang="en-US" b="1" dirty="0"/>
                </a:br>
                <a:r>
                  <a:rPr lang="en-US" b="1" dirty="0"/>
                  <a:t>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89DE07B-F658-4777-B9D9-CA17B66F48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7115" y="4739479"/>
                <a:ext cx="1716511" cy="830997"/>
              </a:xfrm>
              <a:prstGeom prst="rect">
                <a:avLst/>
              </a:prstGeom>
              <a:blipFill rotWithShape="0">
                <a:blip r:embed="rId29"/>
                <a:stretch>
                  <a:fillRect t="-5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>
            <a:extLst>
              <a:ext uri="{FF2B5EF4-FFF2-40B4-BE49-F238E27FC236}">
                <a16:creationId xmlns:a16="http://schemas.microsoft.com/office/drawing/2014/main" id="{394BCD44-17B8-4B5C-AF95-820880061936}"/>
              </a:ext>
            </a:extLst>
          </p:cNvPr>
          <p:cNvSpPr/>
          <p:nvPr/>
        </p:nvSpPr>
        <p:spPr>
          <a:xfrm>
            <a:off x="473934" y="178160"/>
            <a:ext cx="8077850" cy="1626249"/>
          </a:xfrm>
          <a:prstGeom prst="rect">
            <a:avLst/>
          </a:prstGeom>
          <a:solidFill>
            <a:srgbClr val="FFEAAF"/>
          </a:solidFill>
          <a:ln w="57150" algn="ctr">
            <a:solidFill>
              <a:srgbClr val="3399FF"/>
            </a:solidFill>
            <a:miter lim="800000"/>
            <a:headEnd/>
            <a:tailEnd/>
          </a:ln>
          <a:effectLst>
            <a:outerShdw dist="144802" dir="8527501" algn="ctr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fontAlgn="ctr">
              <a:spcBef>
                <a:spcPts val="18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1CFF9AD-EA55-4B92-9B06-875E36664ECF}"/>
              </a:ext>
            </a:extLst>
          </p:cNvPr>
          <p:cNvSpPr txBox="1"/>
          <p:nvPr/>
        </p:nvSpPr>
        <p:spPr>
          <a:xfrm>
            <a:off x="686953" y="197762"/>
            <a:ext cx="1763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Theorem: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1D1B2DD-CC80-43EF-9905-CBA125BE3AF5}"/>
                  </a:ext>
                </a:extLst>
              </p:cNvPr>
              <p:cNvSpPr txBox="1"/>
              <p:nvPr/>
            </p:nvSpPr>
            <p:spPr>
              <a:xfrm>
                <a:off x="5466101" y="212343"/>
                <a:ext cx="22818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1D1B2DD-CC80-43EF-9905-CBA125BE3A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101" y="212343"/>
                <a:ext cx="2281809" cy="461665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6722B1DB-08CC-4D45-8E49-4E5EEA5F1093}"/>
                  </a:ext>
                </a:extLst>
              </p:cNvPr>
              <p:cNvSpPr/>
              <p:nvPr/>
            </p:nvSpPr>
            <p:spPr>
              <a:xfrm>
                <a:off x="4170126" y="218130"/>
                <a:ext cx="14766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∈∆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𝛀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722B1DB-08CC-4D45-8E49-4E5EEA5F10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0126" y="218130"/>
                <a:ext cx="1476686" cy="461665"/>
              </a:xfrm>
              <a:prstGeom prst="rect">
                <a:avLst/>
              </a:prstGeom>
              <a:blipFill rotWithShape="0">
                <a:blip r:embed="rId31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EF43252-79E4-4628-B322-0A8B54E9C925}"/>
                  </a:ext>
                </a:extLst>
              </p:cNvPr>
              <p:cNvSpPr txBox="1"/>
              <p:nvPr/>
            </p:nvSpPr>
            <p:spPr>
              <a:xfrm>
                <a:off x="1214668" y="1160231"/>
                <a:ext cx="12354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≿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>
                    <a:solidFill>
                      <a:schemeClr val="accent2"/>
                    </a:solidFill>
                  </a:rPr>
                  <a:t>g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EF43252-79E4-4628-B322-0A8B54E9C9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668" y="1160231"/>
                <a:ext cx="1235422" cy="461665"/>
              </a:xfrm>
              <a:prstGeom prst="rect">
                <a:avLst/>
              </a:prstGeom>
              <a:blipFill rotWithShape="0">
                <a:blip r:embed="rId32"/>
                <a:stretch>
                  <a:fillRect l="-3941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Left-Right Arrow 38">
            <a:extLst>
              <a:ext uri="{FF2B5EF4-FFF2-40B4-BE49-F238E27FC236}">
                <a16:creationId xmlns:a16="http://schemas.microsoft.com/office/drawing/2014/main" id="{C7DFCA13-5500-4776-89D8-2491C6F6FB3E}"/>
              </a:ext>
            </a:extLst>
          </p:cNvPr>
          <p:cNvSpPr/>
          <p:nvPr/>
        </p:nvSpPr>
        <p:spPr>
          <a:xfrm>
            <a:off x="2426287" y="1287558"/>
            <a:ext cx="779584" cy="251495"/>
          </a:xfrm>
          <a:prstGeom prst="left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1200" i="1">
              <a:solidFill>
                <a:srgbClr val="C00000"/>
              </a:solidFill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AF1C33D-D43D-44E4-A8C9-8F77E1E427BD}"/>
                  </a:ext>
                </a:extLst>
              </p:cNvPr>
              <p:cNvSpPr txBox="1"/>
              <p:nvPr/>
            </p:nvSpPr>
            <p:spPr>
              <a:xfrm>
                <a:off x="3361248" y="1146175"/>
                <a:ext cx="2067405" cy="475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∫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𝒖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𝒅𝒑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𝝎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AF1C33D-D43D-44E4-A8C9-8F77E1E42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1248" y="1146175"/>
                <a:ext cx="2067405" cy="475643"/>
              </a:xfrm>
              <a:prstGeom prst="rect">
                <a:avLst/>
              </a:prstGeom>
              <a:blipFill rotWithShape="0">
                <a:blip r:embed="rId33"/>
                <a:stretch>
                  <a:fillRect r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B9B3F7D-B83C-4AAA-AEC6-8BAB87634D27}"/>
                  </a:ext>
                </a:extLst>
              </p:cNvPr>
              <p:cNvSpPr/>
              <p:nvPr/>
            </p:nvSpPr>
            <p:spPr>
              <a:xfrm>
                <a:off x="5763370" y="1175485"/>
                <a:ext cx="2794804" cy="4756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∫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𝒖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𝒅𝒑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B9B3F7D-B83C-4AAA-AEC6-8BAB87634D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3370" y="1175485"/>
                <a:ext cx="2794804" cy="475643"/>
              </a:xfrm>
              <a:prstGeom prst="rect">
                <a:avLst/>
              </a:prstGeom>
              <a:blipFill rotWithShape="0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17BD7E85-E163-45E5-BC27-9191CBC59290}"/>
              </a:ext>
            </a:extLst>
          </p:cNvPr>
          <p:cNvSpPr txBox="1"/>
          <p:nvPr/>
        </p:nvSpPr>
        <p:spPr>
          <a:xfrm>
            <a:off x="2430776" y="218130"/>
            <a:ext cx="2026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exist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07A1052-8D80-4DFB-94A9-5343D43879DA}"/>
              </a:ext>
            </a:extLst>
          </p:cNvPr>
          <p:cNvSpPr txBox="1"/>
          <p:nvPr/>
        </p:nvSpPr>
        <p:spPr>
          <a:xfrm>
            <a:off x="3904815" y="674648"/>
            <a:ext cx="1714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such that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672806" y="4641448"/>
                <a:ext cx="2042931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Replacing</a:t>
                </a:r>
                <a:br>
                  <a:rPr lang="en-US" sz="2000" dirty="0"/>
                </a:b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r>
                      <a:rPr lang="en-US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𝒖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 </a:t>
                </a:r>
                <a:br>
                  <a:rPr lang="en-US" sz="2000" dirty="0"/>
                </a:br>
                <a:r>
                  <a:rPr lang="en-US" sz="2000" dirty="0"/>
                  <a:t>by a relation on events??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806" y="4641448"/>
                <a:ext cx="2042931" cy="1323439"/>
              </a:xfrm>
              <a:prstGeom prst="rect">
                <a:avLst/>
              </a:prstGeom>
              <a:blipFill rotWithShape="0">
                <a:blip r:embed="rId35"/>
                <a:stretch>
                  <a:fillRect t="-2304" r="-2090" b="-7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361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34" grpId="0"/>
      <p:bldP spid="64" grpId="0"/>
      <p:bldP spid="64" grpId="1"/>
      <p:bldP spid="67" grpId="0"/>
      <p:bldP spid="35" grpId="0"/>
      <p:bldP spid="68" grpId="0"/>
      <p:bldP spid="69" grpId="0"/>
      <p:bldP spid="70" grpId="0"/>
      <p:bldP spid="71" grpId="0"/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77" grpId="0"/>
      <p:bldP spid="77" grpId="1"/>
      <p:bldP spid="78" grpId="0"/>
      <p:bldP spid="78" grpId="1"/>
      <p:bldP spid="79" grpId="0"/>
      <p:bldP spid="80" grpId="0"/>
      <p:bldP spid="80" grpId="1"/>
      <p:bldP spid="81" grpId="0"/>
      <p:bldP spid="81" grpId="1"/>
      <p:bldP spid="82" grpId="0"/>
      <p:bldP spid="82" grpId="1"/>
      <p:bldP spid="83" grpId="0"/>
      <p:bldP spid="83" grpId="1"/>
      <p:bldP spid="85" grpId="0"/>
      <p:bldP spid="86" grpId="0" animBg="1"/>
      <p:bldP spid="87" grpId="0"/>
      <p:bldP spid="91" grpId="0"/>
      <p:bldP spid="92" grpId="0"/>
      <p:bldP spid="93" grpId="0"/>
      <p:bldP spid="94" grpId="0"/>
      <p:bldP spid="95" grpId="0"/>
      <p:bldP spid="96" grpId="0"/>
      <p:bldP spid="40" grpId="0"/>
      <p:bldP spid="42" grpId="0"/>
      <p:bldP spid="42" grpId="1"/>
      <p:bldP spid="43" grpId="0" animBg="1"/>
      <p:bldP spid="43" grpId="1"/>
      <p:bldP spid="44" grpId="0" animBg="1"/>
      <p:bldP spid="44" grpId="1" animBg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 animBg="1"/>
      <p:bldP spid="49" grpId="1" animBg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 bwMode="auto">
          <a:xfrm>
            <a:off x="2728806" y="4800975"/>
            <a:ext cx="4395411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2725828" y="1814705"/>
            <a:ext cx="0" cy="2974694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4693464" y="5533738"/>
                <a:ext cx="48763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464" y="5533738"/>
                <a:ext cx="487633" cy="46166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1426E791-F5E3-4703-81F2-8BECE94CF744}"/>
                  </a:ext>
                </a:extLst>
              </p:cNvPr>
              <p:cNvSpPr/>
              <p:nvPr/>
            </p:nvSpPr>
            <p:spPr>
              <a:xfrm>
                <a:off x="1023963" y="2987291"/>
                <a:ext cx="10451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                               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426E791-F5E3-4703-81F2-8BECE94CF7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963" y="2987291"/>
                <a:ext cx="1045100" cy="400110"/>
              </a:xfrm>
              <a:prstGeom prst="rect">
                <a:avLst/>
              </a:prstGeom>
              <a:blipFill rotWithShape="0">
                <a:blip r:embed="rId3"/>
                <a:stretch>
                  <a:fillRect r="-367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1426E791-F5E3-4703-81F2-8BECE94CF744}"/>
                  </a:ext>
                </a:extLst>
              </p:cNvPr>
              <p:cNvSpPr/>
              <p:nvPr/>
            </p:nvSpPr>
            <p:spPr>
              <a:xfrm>
                <a:off x="2322558" y="2433177"/>
                <a:ext cx="32517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426E791-F5E3-4703-81F2-8BECE94CF7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558" y="2433177"/>
                <a:ext cx="325178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9434" r="-9434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2803921" y="2413580"/>
                <a:ext cx="50148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921" y="2413580"/>
                <a:ext cx="501483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5113338" y="2413580"/>
                <a:ext cx="50148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3338" y="2413580"/>
                <a:ext cx="501483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3381275" y="2413580"/>
                <a:ext cx="50148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1275" y="2413580"/>
                <a:ext cx="501483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4535983" y="2413580"/>
                <a:ext cx="50148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983" y="2413580"/>
                <a:ext cx="501483" cy="400110"/>
              </a:xfrm>
              <a:prstGeom prst="rect">
                <a:avLst/>
              </a:prstGeom>
              <a:blipFill rotWithShape="0">
                <a:blip r:embed="rId8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3958629" y="2413580"/>
                <a:ext cx="50148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8629" y="2413580"/>
                <a:ext cx="501483" cy="400110"/>
              </a:xfrm>
              <a:prstGeom prst="rect">
                <a:avLst/>
              </a:prstGeom>
              <a:blipFill rotWithShape="0">
                <a:blip r:embed="rId9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1426E791-F5E3-4703-81F2-8BECE94CF744}"/>
                  </a:ext>
                </a:extLst>
              </p:cNvPr>
              <p:cNvSpPr/>
              <p:nvPr/>
            </p:nvSpPr>
            <p:spPr>
              <a:xfrm>
                <a:off x="2301340" y="2886511"/>
                <a:ext cx="32517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426E791-F5E3-4703-81F2-8BECE94CF7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340" y="2886511"/>
                <a:ext cx="325178" cy="400110"/>
              </a:xfrm>
              <a:prstGeom prst="rect">
                <a:avLst/>
              </a:prstGeom>
              <a:blipFill rotWithShape="0">
                <a:blip r:embed="rId10"/>
                <a:stretch>
                  <a:fillRect l="-1887" r="-9434"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5138422" y="2890065"/>
                <a:ext cx="50148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422" y="2890065"/>
                <a:ext cx="501483" cy="400110"/>
              </a:xfrm>
              <a:prstGeom prst="rect">
                <a:avLst/>
              </a:prstGeom>
              <a:blipFill rotWithShape="0">
                <a:blip r:embed="rId11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3406359" y="2890065"/>
                <a:ext cx="50148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6359" y="2890065"/>
                <a:ext cx="501483" cy="400110"/>
              </a:xfrm>
              <a:prstGeom prst="rect">
                <a:avLst/>
              </a:prstGeom>
              <a:blipFill rotWithShape="0">
                <a:blip r:embed="rId12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4561067" y="2890065"/>
                <a:ext cx="50148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067" y="2890065"/>
                <a:ext cx="501483" cy="400110"/>
              </a:xfrm>
              <a:prstGeom prst="rect">
                <a:avLst/>
              </a:prstGeom>
              <a:blipFill rotWithShape="0">
                <a:blip r:embed="rId13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3983713" y="2890065"/>
                <a:ext cx="50148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3713" y="2890065"/>
                <a:ext cx="501483" cy="400110"/>
              </a:xfrm>
              <a:prstGeom prst="rect">
                <a:avLst/>
              </a:prstGeom>
              <a:blipFill rotWithShape="0">
                <a:blip r:embed="rId1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5948643" y="2392366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8643" y="2392366"/>
                <a:ext cx="524503" cy="46166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5950579" y="2851491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0579" y="2851491"/>
                <a:ext cx="524503" cy="46166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/>
              <p:nvPr/>
            </p:nvSpPr>
            <p:spPr>
              <a:xfrm rot="5400000">
                <a:off x="4034976" y="1896580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4034976" y="1896580"/>
                <a:ext cx="524503" cy="46166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 rot="5400000">
                <a:off x="4042689" y="331062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4042689" y="3310622"/>
                <a:ext cx="524503" cy="46166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3639062" y="6058528"/>
            <a:ext cx="2245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Savage’s model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585529" y="6052735"/>
            <a:ext cx="2245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</a:rPr>
              <a:t>Ex ante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426E791-F5E3-4703-81F2-8BECE94CF744}"/>
                  </a:ext>
                </a:extLst>
              </p:cNvPr>
              <p:cNvSpPr/>
              <p:nvPr/>
            </p:nvSpPr>
            <p:spPr>
              <a:xfrm>
                <a:off x="2268545" y="3785470"/>
                <a:ext cx="32517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426E791-F5E3-4703-81F2-8BECE94CF7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545" y="3785470"/>
                <a:ext cx="325178" cy="400110"/>
              </a:xfrm>
              <a:prstGeom prst="rect">
                <a:avLst/>
              </a:prstGeom>
              <a:blipFill rotWithShape="0">
                <a:blip r:embed="rId20"/>
                <a:stretch>
                  <a:fillRect r="-24528"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846364" y="3790572"/>
                <a:ext cx="50148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6364" y="3790572"/>
                <a:ext cx="501483" cy="400110"/>
              </a:xfrm>
              <a:prstGeom prst="rect">
                <a:avLst/>
              </a:prstGeom>
              <a:blipFill rotWithShape="0">
                <a:blip r:embed="rId21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4066395" y="3790572"/>
                <a:ext cx="50148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395" y="3790572"/>
                <a:ext cx="501483" cy="400110"/>
              </a:xfrm>
              <a:prstGeom prst="rect">
                <a:avLst/>
              </a:prstGeom>
              <a:blipFill rotWithShape="0">
                <a:blip r:embed="rId22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5181097" y="3790572"/>
                <a:ext cx="50148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097" y="3790572"/>
                <a:ext cx="501483" cy="400110"/>
              </a:xfrm>
              <a:prstGeom prst="rect">
                <a:avLst/>
              </a:prstGeom>
              <a:blipFill rotWithShape="0">
                <a:blip r:embed="rId23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3406359" y="3790572"/>
                <a:ext cx="50148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6359" y="3790572"/>
                <a:ext cx="501483" cy="400110"/>
              </a:xfrm>
              <a:prstGeom prst="rect">
                <a:avLst/>
              </a:prstGeom>
              <a:blipFill rotWithShape="0">
                <a:blip r:embed="rId24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4616553" y="3790572"/>
                <a:ext cx="50148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6553" y="3790572"/>
                <a:ext cx="501483" cy="400110"/>
              </a:xfrm>
              <a:prstGeom prst="rect">
                <a:avLst/>
              </a:prstGeom>
              <a:blipFill rotWithShape="0">
                <a:blip r:embed="rId25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1426E791-F5E3-4703-81F2-8BECE94CF744}"/>
                  </a:ext>
                </a:extLst>
              </p:cNvPr>
              <p:cNvSpPr/>
              <p:nvPr/>
            </p:nvSpPr>
            <p:spPr>
              <a:xfrm>
                <a:off x="2270476" y="4221448"/>
                <a:ext cx="32517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426E791-F5E3-4703-81F2-8BECE94CF7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476" y="4221448"/>
                <a:ext cx="325178" cy="400110"/>
              </a:xfrm>
              <a:prstGeom prst="rect">
                <a:avLst/>
              </a:prstGeom>
              <a:blipFill rotWithShape="0">
                <a:blip r:embed="rId26"/>
                <a:stretch>
                  <a:fillRect r="-22222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2848295" y="4243911"/>
                <a:ext cx="50148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8295" y="4243911"/>
                <a:ext cx="501483" cy="400110"/>
              </a:xfrm>
              <a:prstGeom prst="rect">
                <a:avLst/>
              </a:prstGeom>
              <a:blipFill rotWithShape="0">
                <a:blip r:embed="rId27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4068326" y="4243911"/>
                <a:ext cx="50148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326" y="4243911"/>
                <a:ext cx="501483" cy="400110"/>
              </a:xfrm>
              <a:prstGeom prst="rect">
                <a:avLst/>
              </a:prstGeom>
              <a:blipFill rotWithShape="0">
                <a:blip r:embed="rId28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5183028" y="4243911"/>
                <a:ext cx="50148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3028" y="4243911"/>
                <a:ext cx="501483" cy="400110"/>
              </a:xfrm>
              <a:prstGeom prst="rect">
                <a:avLst/>
              </a:prstGeom>
              <a:blipFill rotWithShape="0">
                <a:blip r:embed="rId29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3408290" y="4243911"/>
                <a:ext cx="50148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8290" y="4243911"/>
                <a:ext cx="501483" cy="400110"/>
              </a:xfrm>
              <a:prstGeom prst="rect">
                <a:avLst/>
              </a:prstGeom>
              <a:blipFill rotWithShape="0">
                <a:blip r:embed="rId30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4618484" y="4243911"/>
                <a:ext cx="50148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484" y="4243911"/>
                <a:ext cx="501483" cy="400110"/>
              </a:xfrm>
              <a:prstGeom prst="rect">
                <a:avLst/>
              </a:prstGeom>
              <a:blipFill rotWithShape="0">
                <a:blip r:embed="rId31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5944790" y="3789039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790" y="3789039"/>
                <a:ext cx="524503" cy="461665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5946726" y="4248164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6726" y="4248164"/>
                <a:ext cx="524503" cy="461665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AutoShape 22">
                <a:extLst>
                  <a:ext uri="{FF2B5EF4-FFF2-40B4-BE49-F238E27FC236}">
                    <a16:creationId xmlns:a16="http://schemas.microsoft.com/office/drawing/2014/main" id="{0851B773-19B2-454D-B80D-6F6740A530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2157" y="1202980"/>
                <a:ext cx="4097359" cy="891634"/>
              </a:xfrm>
              <a:prstGeom prst="wedgeRoundRectCallout">
                <a:avLst>
                  <a:gd name="adj1" fmla="val -9433"/>
                  <a:gd name="adj2" fmla="val 244810"/>
                  <a:gd name="adj3" fmla="val 16667"/>
                </a:avLst>
              </a:prstGeom>
              <a:solidFill>
                <a:srgbClr val="FFFFCC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127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 sz="2000" dirty="0"/>
                  <a:t>We say that the </a:t>
                </a:r>
                <a:r>
                  <a:rPr lang="en-US" sz="2000" i="1" dirty="0"/>
                  <a:t>constant act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dirty="0"/>
                  <a:t> is preferred to the </a:t>
                </a:r>
                <a:r>
                  <a:rPr lang="en-US" sz="2000" i="1" dirty="0"/>
                  <a:t>constant act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000" b="1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US" sz="2000" dirty="0"/>
                </a:br>
                <a:endParaRPr lang="en-US" sz="2000" i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2" name="AutoShape 22">
                <a:extLst>
                  <a:ext uri="{FF2B5EF4-FFF2-40B4-BE49-F238E27FC236}">
                    <a16:creationId xmlns:a16="http://schemas.microsoft.com/office/drawing/2014/main" xmlns="" id="{0851B773-19B2-454D-B80D-6F6740A530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2157" y="1202980"/>
                <a:ext cx="4097359" cy="891634"/>
              </a:xfrm>
              <a:prstGeom prst="wedgeRoundRectCallout">
                <a:avLst>
                  <a:gd name="adj1" fmla="val -9433"/>
                  <a:gd name="adj2" fmla="val 244810"/>
                  <a:gd name="adj3" fmla="val 16667"/>
                </a:avLst>
              </a:prstGeom>
              <a:blipFill rotWithShape="0">
                <a:blip r:embed="rId34"/>
                <a:stretch>
                  <a:fillRect/>
                </a:stretch>
              </a:blip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127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2829001" y="2884282"/>
                <a:ext cx="50148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9001" y="2884282"/>
                <a:ext cx="501483" cy="400110"/>
              </a:xfrm>
              <a:prstGeom prst="rect">
                <a:avLst/>
              </a:prstGeom>
              <a:blipFill rotWithShape="0">
                <a:blip r:embed="rId35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4593958" y="4789966"/>
                <a:ext cx="56399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958" y="4789966"/>
                <a:ext cx="563998" cy="461665"/>
              </a:xfrm>
              <a:prstGeom prst="rect">
                <a:avLst/>
              </a:prstGeom>
              <a:blipFill rotWithShape="0">
                <a:blip r:embed="rId3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3396650" y="4789966"/>
                <a:ext cx="56399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6650" y="4789966"/>
                <a:ext cx="563998" cy="461665"/>
              </a:xfrm>
              <a:prstGeom prst="rect">
                <a:avLst/>
              </a:prstGeom>
              <a:blipFill rotWithShape="0">
                <a:blip r:embed="rId37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2797996" y="4789966"/>
                <a:ext cx="56399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7996" y="4789966"/>
                <a:ext cx="563998" cy="461665"/>
              </a:xfrm>
              <a:prstGeom prst="rect">
                <a:avLst/>
              </a:prstGeom>
              <a:blipFill rotWithShape="0">
                <a:blip r:embed="rId38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3995304" y="4789966"/>
                <a:ext cx="56399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304" y="4789966"/>
                <a:ext cx="563998" cy="461665"/>
              </a:xfrm>
              <a:prstGeom prst="rect">
                <a:avLst/>
              </a:prstGeom>
              <a:blipFill rotWithShape="0">
                <a:blip r:embed="rId39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5192611" y="4789966"/>
                <a:ext cx="56399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2611" y="4789966"/>
                <a:ext cx="563998" cy="461665"/>
              </a:xfrm>
              <a:prstGeom prst="rect">
                <a:avLst/>
              </a:prstGeom>
              <a:blipFill rotWithShape="0">
                <a:blip r:embed="rId40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6101043" y="4830754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1043" y="4830754"/>
                <a:ext cx="524503" cy="461665"/>
              </a:xfrm>
              <a:prstGeom prst="rect">
                <a:avLst/>
              </a:prstGeom>
              <a:blipFill rotWithShape="0"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AutoShape 22">
                <a:extLst>
                  <a:ext uri="{FF2B5EF4-FFF2-40B4-BE49-F238E27FC236}">
                    <a16:creationId xmlns:a16="http://schemas.microsoft.com/office/drawing/2014/main" id="{0851B773-19B2-454D-B80D-6F6740A530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3324" y="1192950"/>
                <a:ext cx="3698489" cy="1660471"/>
              </a:xfrm>
              <a:prstGeom prst="wedgeRoundRectCallout">
                <a:avLst>
                  <a:gd name="adj1" fmla="val -26967"/>
                  <a:gd name="adj2" fmla="val 197538"/>
                  <a:gd name="adj3" fmla="val 16667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127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 sz="2000" dirty="0"/>
                  <a:t>How do we say in Savage’s model that consequence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dirty="0"/>
                  <a:t> is preferred to consequence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000" dirty="0"/>
                  <a:t> ?</a:t>
                </a:r>
                <a:br>
                  <a:rPr lang="en-US" sz="2000" dirty="0"/>
                </a:br>
                <a:endParaRPr lang="en-US" sz="2000" i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0" name="AutoShape 22">
                <a:extLst>
                  <a:ext uri="{FF2B5EF4-FFF2-40B4-BE49-F238E27FC236}">
                    <a16:creationId xmlns:a16="http://schemas.microsoft.com/office/drawing/2014/main" xmlns="" id="{0851B773-19B2-454D-B80D-6F6740A530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23324" y="1192950"/>
                <a:ext cx="3698489" cy="1660471"/>
              </a:xfrm>
              <a:prstGeom prst="wedgeRoundRectCallout">
                <a:avLst>
                  <a:gd name="adj1" fmla="val -26967"/>
                  <a:gd name="adj2" fmla="val 197538"/>
                  <a:gd name="adj3" fmla="val 16667"/>
                </a:avLst>
              </a:prstGeom>
              <a:blipFill rotWithShape="0">
                <a:blip r:embed="rId42"/>
                <a:stretch>
                  <a:fillRect/>
                </a:stretch>
              </a:blip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127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944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 animBg="1"/>
      <p:bldP spid="60" grpId="0"/>
      <p:bldP spid="30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David"/>
        <a:ea typeface=""/>
        <a:cs typeface="David"/>
      </a:majorFont>
      <a:minorFont>
        <a:latin typeface="David"/>
        <a:ea typeface=""/>
        <a:cs typeface="Davi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 rtlCol="0" anchor="ctr">
        <a:spAutoFit/>
      </a:bodyPr>
      <a:lstStyle>
        <a:defPPr algn="ctr">
          <a:defRPr sz="2000" i="1">
            <a:solidFill>
              <a:srgbClr val="C00000"/>
            </a:solidFill>
            <a:latin typeface="Cambria Math" panose="02040503050406030204" pitchFamily="18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200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118973</TotalTime>
  <Words>1495</Words>
  <Application>Microsoft Office PowerPoint</Application>
  <PresentationFormat>Προβολή στην οθόνη (4:3)</PresentationFormat>
  <Paragraphs>456</Paragraphs>
  <Slides>24</Slides>
  <Notes>0</Notes>
  <HiddenSlides>2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31" baseType="lpstr">
      <vt:lpstr>Times New Roman</vt:lpstr>
      <vt:lpstr>Copperplate Gothic Bold</vt:lpstr>
      <vt:lpstr>David</vt:lpstr>
      <vt:lpstr>Arial</vt:lpstr>
      <vt:lpstr>Cambria Math</vt:lpstr>
      <vt:lpstr>Symbol</vt:lpstr>
      <vt:lpstr>Default Design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Samet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דילמת האסיר</dc:title>
  <dc:creator>Samet Dov</dc:creator>
  <cp:lastModifiedBy>User</cp:lastModifiedBy>
  <cp:revision>1232</cp:revision>
  <dcterms:created xsi:type="dcterms:W3CDTF">2000-09-18T23:59:07Z</dcterms:created>
  <dcterms:modified xsi:type="dcterms:W3CDTF">2018-03-02T11:35:46Z</dcterms:modified>
</cp:coreProperties>
</file>