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45" r:id="rId3"/>
  </p:sldMasterIdLst>
  <p:notesMasterIdLst>
    <p:notesMasterId r:id="rId26"/>
  </p:notesMasterIdLst>
  <p:handoutMasterIdLst>
    <p:handoutMasterId r:id="rId27"/>
  </p:handoutMasterIdLst>
  <p:sldIdLst>
    <p:sldId id="316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7" r:id="rId14"/>
    <p:sldId id="378" r:id="rId15"/>
    <p:sldId id="379" r:id="rId16"/>
    <p:sldId id="380" r:id="rId17"/>
    <p:sldId id="381" r:id="rId18"/>
    <p:sldId id="382" r:id="rId19"/>
    <p:sldId id="390" r:id="rId20"/>
    <p:sldId id="383" r:id="rId21"/>
    <p:sldId id="386" r:id="rId22"/>
    <p:sldId id="387" r:id="rId23"/>
    <p:sldId id="388" r:id="rId24"/>
    <p:sldId id="3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A0B0D4"/>
    <a:srgbClr val="000000"/>
    <a:srgbClr val="8D309C"/>
    <a:srgbClr val="637EB9"/>
    <a:srgbClr val="63BD65"/>
    <a:srgbClr val="98A9D0"/>
    <a:srgbClr val="8EA1CC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2473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68" d="100"/>
          <a:sy n="68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DD840-3B1B-4A50-876A-6918DF46945C}" type="doc">
      <dgm:prSet loTypeId="urn:microsoft.com/office/officeart/2005/8/layout/vList2" loCatId="list" qsTypeId="urn:microsoft.com/office/officeart/2005/8/quickstyle/simple1#1" qsCatId="simple" csTypeId="urn:microsoft.com/office/officeart/2005/8/colors/accent4_4" csCatId="accent4" phldr="1"/>
      <dgm:spPr/>
      <dgm:t>
        <a:bodyPr/>
        <a:lstStyle/>
        <a:p>
          <a:endParaRPr lang="el-GR"/>
        </a:p>
      </dgm:t>
    </dgm:pt>
    <dgm:pt modelId="{1D479633-3847-4988-A88D-8FFFD1528DFE}">
      <dgm:prSet phldrT="[Text]"/>
      <dgm:spPr>
        <a:solidFill>
          <a:schemeClr val="bg2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l-GR" dirty="0" smtClean="0">
              <a:solidFill>
                <a:srgbClr val="003366"/>
              </a:solidFill>
              <a:latin typeface="+mn-lt"/>
            </a:rPr>
            <a:t>Να παρέχει τεχνική υποστήριξη στη διαδικασία εκπαίδευσης</a:t>
          </a:r>
          <a:endParaRPr lang="el-GR" dirty="0">
            <a:solidFill>
              <a:srgbClr val="003366"/>
            </a:solidFill>
            <a:latin typeface="+mn-lt"/>
          </a:endParaRPr>
        </a:p>
      </dgm:t>
    </dgm:pt>
    <dgm:pt modelId="{57620496-8563-4B0C-8136-FBDE4196CE9B}" type="parTrans" cxnId="{CF66EC38-B295-42EC-A319-0DB816F1612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41146FBF-3E6F-4224-AD64-5A1FD3C744B1}" type="sibTrans" cxnId="{CF66EC38-B295-42EC-A319-0DB816F1612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CFC2B42-B0E6-405C-8720-F42860E85FF2}">
      <dgm:prSet phldrT="[Text]" custT="1"/>
      <dgm:spPr/>
      <dgm:t>
        <a:bodyPr/>
        <a:lstStyle/>
        <a:p>
          <a:r>
            <a:rPr lang="el-GR" sz="2000" dirty="0" smtClean="0">
              <a:solidFill>
                <a:srgbClr val="003366"/>
              </a:solidFill>
              <a:latin typeface="+mn-lt"/>
            </a:rPr>
            <a:t>Υποστήριξη εργαστηρίων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527D66EB-8F8A-4902-95CF-C9DBFA975AEE}" type="parTrans" cxnId="{4C144BFB-5258-47D6-AB2B-C6A532A313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F06FDF93-72D8-4CF9-9EC7-5A1BC992E955}" type="sibTrans" cxnId="{4C144BFB-5258-47D6-AB2B-C6A532A313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BE3388B-8110-4B91-A2FC-BCEE886D1F80}">
      <dgm:prSet phldrT="[Text]"/>
      <dgm:spPr>
        <a:solidFill>
          <a:schemeClr val="bg2">
            <a:lumMod val="40000"/>
            <a:lumOff val="6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l-GR" dirty="0" smtClean="0">
              <a:solidFill>
                <a:srgbClr val="003366"/>
              </a:solidFill>
              <a:latin typeface="+mn-lt"/>
            </a:rPr>
            <a:t>Να υποστηρίξει τους φοιτητές στην εκμάθηση τεχνικών γνώσεων και εκπόνηση εργαστηριακών ασκήσεων</a:t>
          </a:r>
          <a:endParaRPr lang="el-GR" dirty="0">
            <a:solidFill>
              <a:srgbClr val="003366"/>
            </a:solidFill>
            <a:latin typeface="+mn-lt"/>
          </a:endParaRPr>
        </a:p>
      </dgm:t>
    </dgm:pt>
    <dgm:pt modelId="{E6A92B46-5EF6-4D10-9992-0069187096F7}" type="parTrans" cxnId="{873FB5C3-70DE-4075-B0A8-D4CDE915BDF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BBB996A-AC32-4B66-BA44-977EFE5845E7}" type="sibTrans" cxnId="{873FB5C3-70DE-4075-B0A8-D4CDE915BDF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DB80F4-C653-4A7C-BF29-868A690A3C5A}">
      <dgm:prSet phldrT="[Text]" custT="1"/>
      <dgm:spPr/>
      <dgm:t>
        <a:bodyPr/>
        <a:lstStyle/>
        <a:p>
          <a:r>
            <a:rPr lang="el-GR" sz="2000" dirty="0" smtClean="0">
              <a:solidFill>
                <a:srgbClr val="003366"/>
              </a:solidFill>
              <a:latin typeface="+mn-lt"/>
            </a:rPr>
            <a:t>Σεμιναριακά μαθήματα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47C94D33-7D3B-44AD-B7B6-A75886B656F7}" type="parTrans" cxnId="{9F04CB17-D8F4-40B6-97EE-0665C55BF58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F5D068B-50C9-443A-81A4-D90708E66F24}" type="sibTrans" cxnId="{9F04CB17-D8F4-40B6-97EE-0665C55BF58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ED15F83-1808-42BC-9F59-9F3E03BE7D4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3366"/>
              </a:solidFill>
              <a:latin typeface="+mn-lt"/>
            </a:rPr>
            <a:t>Web-site </a:t>
          </a:r>
          <a:r>
            <a:rPr lang="el-GR" sz="2000" dirty="0" smtClean="0">
              <a:solidFill>
                <a:srgbClr val="003366"/>
              </a:solidFill>
              <a:latin typeface="+mn-lt"/>
            </a:rPr>
            <a:t>τμήματος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8A0D4363-EDEF-4EBB-8320-015C344E00EF}" type="parTrans" cxnId="{CFED3BDB-8D6F-41D4-AEEF-7480A5A9EB2C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ABF7DA2-0C04-4E5E-A2BF-C11CDE143B7B}" type="sibTrans" cxnId="{CFED3BDB-8D6F-41D4-AEEF-7480A5A9EB2C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425F24C-477D-4F37-BB0B-7E3D40011E2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3366"/>
              </a:solidFill>
              <a:latin typeface="+mn-lt"/>
            </a:rPr>
            <a:t>Moodle (Eduportal Reloaded)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2B923841-B633-4B2F-97FF-FBFA7E032E92}" type="parTrans" cxnId="{77FE372F-8725-4B59-8C4E-81A03F4BBA6B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DFCA232-D41B-4503-84BF-8C8C0DFEAAE3}" type="sibTrans" cxnId="{77FE372F-8725-4B59-8C4E-81A03F4BBA6B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D690ABA-9A69-462A-BBA8-164787AF3A54}">
      <dgm:prSet phldrT="[Text]" custT="1"/>
      <dgm:spPr/>
      <dgm:t>
        <a:bodyPr/>
        <a:lstStyle/>
        <a:p>
          <a:r>
            <a:rPr lang="el-GR" sz="2000" dirty="0" smtClean="0">
              <a:solidFill>
                <a:srgbClr val="003366"/>
              </a:solidFill>
              <a:latin typeface="+mn-lt"/>
            </a:rPr>
            <a:t>Ηλεκτρονικές υπηρεσίες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FF2E8D98-5105-4B8D-9346-D754AD162517}" type="parTrans" cxnId="{4AD877FB-BCE3-47B2-B9A9-2EC25B97912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286E7031-576B-4834-967B-D1E9A1164D25}" type="sibTrans" cxnId="{4AD877FB-BCE3-47B2-B9A9-2EC25B97912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47D398A2-C3D2-45DA-9F79-7E78FE6F85BB}">
      <dgm:prSet phldrT="[Text]" custT="1"/>
      <dgm:spPr/>
      <dgm:t>
        <a:bodyPr/>
        <a:lstStyle/>
        <a:p>
          <a:r>
            <a:rPr lang="el-GR" sz="2000" dirty="0" smtClean="0">
              <a:solidFill>
                <a:srgbClr val="003366"/>
              </a:solidFill>
              <a:latin typeface="+mn-lt"/>
            </a:rPr>
            <a:t>Καθοδήγηση σε τεχνικά θέματα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806D20B5-9B91-4706-AAC7-F5577B560F24}" type="parTrans" cxnId="{D83241DD-9BF8-46D8-8859-9CFCC0D3D9C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3F340497-A141-4009-AD6E-6205C0593302}" type="sibTrans" cxnId="{D83241DD-9BF8-46D8-8859-9CFCC0D3D9C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F74262BE-BE72-44D1-AA0F-DC1F2888511D}">
      <dgm:prSet phldrT="[Text]" custT="1"/>
      <dgm:spPr/>
      <dgm:t>
        <a:bodyPr/>
        <a:lstStyle/>
        <a:p>
          <a:r>
            <a:rPr lang="el-GR" sz="2000" dirty="0" smtClean="0">
              <a:solidFill>
                <a:srgbClr val="003366"/>
              </a:solidFill>
              <a:latin typeface="+mn-lt"/>
            </a:rPr>
            <a:t>Επίλυση αποριών/ τεχνική υποστήριξη</a:t>
          </a:r>
          <a:endParaRPr lang="el-GR" sz="2000" dirty="0">
            <a:solidFill>
              <a:srgbClr val="003366"/>
            </a:solidFill>
            <a:latin typeface="+mn-lt"/>
          </a:endParaRPr>
        </a:p>
      </dgm:t>
    </dgm:pt>
    <dgm:pt modelId="{866208F3-B46A-438E-AA2F-21AD57041031}" type="parTrans" cxnId="{77696DF2-C34B-41C0-8905-CA392C87C2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72CF6D7-97B3-43E3-AF0C-6EC3A7851DE9}" type="sibTrans" cxnId="{77696DF2-C34B-41C0-8905-CA392C87C27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50B226F-2AF0-48BF-AE78-D057F0D4DA87}">
      <dgm:prSet phldrT="[Text]" custT="1"/>
      <dgm:spPr/>
      <dgm:t>
        <a:bodyPr/>
        <a:lstStyle/>
        <a:p>
          <a:endParaRPr lang="el-GR" sz="1800" dirty="0">
            <a:latin typeface="+mn-lt"/>
          </a:endParaRPr>
        </a:p>
      </dgm:t>
    </dgm:pt>
    <dgm:pt modelId="{24B79C2D-0CCB-4D08-8A6E-0116C5F4D356}" type="sibTrans" cxnId="{9417606C-CD96-4C86-A7A8-D23047217128}">
      <dgm:prSet/>
      <dgm:spPr/>
      <dgm:t>
        <a:bodyPr/>
        <a:lstStyle/>
        <a:p>
          <a:endParaRPr lang="el-GR"/>
        </a:p>
      </dgm:t>
    </dgm:pt>
    <dgm:pt modelId="{5E1D8881-DF2B-4907-BC44-A58CE95C698F}" type="parTrans" cxnId="{9417606C-CD96-4C86-A7A8-D23047217128}">
      <dgm:prSet/>
      <dgm:spPr/>
      <dgm:t>
        <a:bodyPr/>
        <a:lstStyle/>
        <a:p>
          <a:endParaRPr lang="el-GR"/>
        </a:p>
      </dgm:t>
    </dgm:pt>
    <dgm:pt modelId="{8DDCEBFF-C8C4-4201-968F-BD25007BC3A1}" type="pres">
      <dgm:prSet presAssocID="{4B3DD840-3B1B-4A50-876A-6918DF4694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EB4CFE5-5376-4880-8BFE-30A8646D2592}" type="pres">
      <dgm:prSet presAssocID="{1D479633-3847-4988-A88D-8FFFD1528DFE}" presName="parentText" presStyleLbl="node1" presStyleIdx="0" presStyleCnt="2" custLinFactNeighborY="-592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4A2BB20-EFB1-4925-8D70-D0399E326942}" type="pres">
      <dgm:prSet presAssocID="{1D479633-3847-4988-A88D-8FFFD1528DFE}" presName="childText" presStyleLbl="revTx" presStyleIdx="0" presStyleCnt="2" custLinFactNeighborY="927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CFB712-C8BD-43DC-9441-139AF4C0D3BC}" type="pres">
      <dgm:prSet presAssocID="{0BE3388B-8110-4B91-A2FC-BCEE886D1F80}" presName="parentText" presStyleLbl="node1" presStyleIdx="1" presStyleCnt="2" custLinFactNeighborY="1454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0084E8-8C04-42CC-BEBF-478DC7A4A9BA}" type="pres">
      <dgm:prSet presAssocID="{0BE3388B-8110-4B91-A2FC-BCEE886D1F8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3C5251-1DB0-48D4-8097-53347BDBAD09}" type="presOf" srcId="{1ADB80F4-C653-4A7C-BF29-868A690A3C5A}" destId="{F30084E8-8C04-42CC-BEBF-478DC7A4A9BA}" srcOrd="0" destOrd="1" presId="urn:microsoft.com/office/officeart/2005/8/layout/vList2"/>
    <dgm:cxn modelId="{CF66EC38-B295-42EC-A319-0DB816F16120}" srcId="{4B3DD840-3B1B-4A50-876A-6918DF46945C}" destId="{1D479633-3847-4988-A88D-8FFFD1528DFE}" srcOrd="0" destOrd="0" parTransId="{57620496-8563-4B0C-8136-FBDE4196CE9B}" sibTransId="{41146FBF-3E6F-4224-AD64-5A1FD3C744B1}"/>
    <dgm:cxn modelId="{DE66D587-CBE4-4324-9EAB-AC6D41478EB7}" type="presOf" srcId="{47D398A2-C3D2-45DA-9F79-7E78FE6F85BB}" destId="{F30084E8-8C04-42CC-BEBF-478DC7A4A9BA}" srcOrd="0" destOrd="2" presId="urn:microsoft.com/office/officeart/2005/8/layout/vList2"/>
    <dgm:cxn modelId="{A659A13A-B28A-4DA8-9B5D-6F85870F4777}" type="presOf" srcId="{0BE3388B-8110-4B91-A2FC-BCEE886D1F80}" destId="{2BCFB712-C8BD-43DC-9441-139AF4C0D3BC}" srcOrd="0" destOrd="0" presId="urn:microsoft.com/office/officeart/2005/8/layout/vList2"/>
    <dgm:cxn modelId="{D83241DD-9BF8-46D8-8859-9CFCC0D3D9C9}" srcId="{0BE3388B-8110-4B91-A2FC-BCEE886D1F80}" destId="{47D398A2-C3D2-45DA-9F79-7E78FE6F85BB}" srcOrd="2" destOrd="0" parTransId="{806D20B5-9B91-4706-AAC7-F5577B560F24}" sibTransId="{3F340497-A141-4009-AD6E-6205C0593302}"/>
    <dgm:cxn modelId="{29599039-3629-456A-AF0B-04F06670BA2A}" type="presOf" srcId="{8D690ABA-9A69-462A-BBA8-164787AF3A54}" destId="{C4A2BB20-EFB1-4925-8D70-D0399E326942}" srcOrd="0" destOrd="2" presId="urn:microsoft.com/office/officeart/2005/8/layout/vList2"/>
    <dgm:cxn modelId="{873FB5C3-70DE-4075-B0A8-D4CDE915BDF5}" srcId="{4B3DD840-3B1B-4A50-876A-6918DF46945C}" destId="{0BE3388B-8110-4B91-A2FC-BCEE886D1F80}" srcOrd="1" destOrd="0" parTransId="{E6A92B46-5EF6-4D10-9992-0069187096F7}" sibTransId="{6BBB996A-AC32-4B66-BA44-977EFE5845E7}"/>
    <dgm:cxn modelId="{77FE372F-8725-4B59-8C4E-81A03F4BBA6B}" srcId="{1D479633-3847-4988-A88D-8FFFD1528DFE}" destId="{B425F24C-477D-4F37-BB0B-7E3D40011E2D}" srcOrd="1" destOrd="0" parTransId="{2B923841-B633-4B2F-97FF-FBFA7E032E92}" sibTransId="{0DFCA232-D41B-4503-84BF-8C8C0DFEAAE3}"/>
    <dgm:cxn modelId="{2FC4AB31-6C24-400C-8718-0D36BEEB9358}" type="presOf" srcId="{BED15F83-1808-42BC-9F59-9F3E03BE7D4A}" destId="{C4A2BB20-EFB1-4925-8D70-D0399E326942}" srcOrd="0" destOrd="3" presId="urn:microsoft.com/office/officeart/2005/8/layout/vList2"/>
    <dgm:cxn modelId="{BB9C03EF-F168-409F-892D-455BA95BF9BE}" type="presOf" srcId="{4B3DD840-3B1B-4A50-876A-6918DF46945C}" destId="{8DDCEBFF-C8C4-4201-968F-BD25007BC3A1}" srcOrd="0" destOrd="0" presId="urn:microsoft.com/office/officeart/2005/8/layout/vList2"/>
    <dgm:cxn modelId="{6828A281-C6B0-4FD4-AD10-98865191E598}" type="presOf" srcId="{1D479633-3847-4988-A88D-8FFFD1528DFE}" destId="{FEB4CFE5-5376-4880-8BFE-30A8646D2592}" srcOrd="0" destOrd="0" presId="urn:microsoft.com/office/officeart/2005/8/layout/vList2"/>
    <dgm:cxn modelId="{77696DF2-C34B-41C0-8905-CA392C87C270}" srcId="{0BE3388B-8110-4B91-A2FC-BCEE886D1F80}" destId="{F74262BE-BE72-44D1-AA0F-DC1F2888511D}" srcOrd="3" destOrd="0" parTransId="{866208F3-B46A-438E-AA2F-21AD57041031}" sibTransId="{072CF6D7-97B3-43E3-AF0C-6EC3A7851DE9}"/>
    <dgm:cxn modelId="{C1ED3A6D-888F-4314-A61F-96BC0A5849C6}" type="presOf" srcId="{550B226F-2AF0-48BF-AE78-D057F0D4DA87}" destId="{F30084E8-8C04-42CC-BEBF-478DC7A4A9BA}" srcOrd="0" destOrd="0" presId="urn:microsoft.com/office/officeart/2005/8/layout/vList2"/>
    <dgm:cxn modelId="{9F04CB17-D8F4-40B6-97EE-0665C55BF580}" srcId="{0BE3388B-8110-4B91-A2FC-BCEE886D1F80}" destId="{1ADB80F4-C653-4A7C-BF29-868A690A3C5A}" srcOrd="1" destOrd="0" parTransId="{47C94D33-7D3B-44AD-B7B6-A75886B656F7}" sibTransId="{BF5D068B-50C9-443A-81A4-D90708E66F24}"/>
    <dgm:cxn modelId="{4C144BFB-5258-47D6-AB2B-C6A532A31370}" srcId="{1D479633-3847-4988-A88D-8FFFD1528DFE}" destId="{ACFC2B42-B0E6-405C-8720-F42860E85FF2}" srcOrd="0" destOrd="0" parTransId="{527D66EB-8F8A-4902-95CF-C9DBFA975AEE}" sibTransId="{F06FDF93-72D8-4CF9-9EC7-5A1BC992E955}"/>
    <dgm:cxn modelId="{F30F3A74-EF0E-46C3-9FBA-8BA2BF8BD5D3}" type="presOf" srcId="{ACFC2B42-B0E6-405C-8720-F42860E85FF2}" destId="{C4A2BB20-EFB1-4925-8D70-D0399E326942}" srcOrd="0" destOrd="0" presId="urn:microsoft.com/office/officeart/2005/8/layout/vList2"/>
    <dgm:cxn modelId="{47480F07-BAAC-4027-A19A-3E6EC7DE52C4}" type="presOf" srcId="{B425F24C-477D-4F37-BB0B-7E3D40011E2D}" destId="{C4A2BB20-EFB1-4925-8D70-D0399E326942}" srcOrd="0" destOrd="1" presId="urn:microsoft.com/office/officeart/2005/8/layout/vList2"/>
    <dgm:cxn modelId="{4AD877FB-BCE3-47B2-B9A9-2EC25B97912F}" srcId="{1D479633-3847-4988-A88D-8FFFD1528DFE}" destId="{8D690ABA-9A69-462A-BBA8-164787AF3A54}" srcOrd="2" destOrd="0" parTransId="{FF2E8D98-5105-4B8D-9346-D754AD162517}" sibTransId="{286E7031-576B-4834-967B-D1E9A1164D25}"/>
    <dgm:cxn modelId="{9417606C-CD96-4C86-A7A8-D23047217128}" srcId="{0BE3388B-8110-4B91-A2FC-BCEE886D1F80}" destId="{550B226F-2AF0-48BF-AE78-D057F0D4DA87}" srcOrd="0" destOrd="0" parTransId="{5E1D8881-DF2B-4907-BC44-A58CE95C698F}" sibTransId="{24B79C2D-0CCB-4D08-8A6E-0116C5F4D356}"/>
    <dgm:cxn modelId="{E2D4E136-A0D4-4FDA-AF9A-5685C135E9A9}" type="presOf" srcId="{F74262BE-BE72-44D1-AA0F-DC1F2888511D}" destId="{F30084E8-8C04-42CC-BEBF-478DC7A4A9BA}" srcOrd="0" destOrd="3" presId="urn:microsoft.com/office/officeart/2005/8/layout/vList2"/>
    <dgm:cxn modelId="{CFED3BDB-8D6F-41D4-AEEF-7480A5A9EB2C}" srcId="{1D479633-3847-4988-A88D-8FFFD1528DFE}" destId="{BED15F83-1808-42BC-9F59-9F3E03BE7D4A}" srcOrd="3" destOrd="0" parTransId="{8A0D4363-EDEF-4EBB-8320-015C344E00EF}" sibTransId="{6ABF7DA2-0C04-4E5E-A2BF-C11CDE143B7B}"/>
    <dgm:cxn modelId="{8C72AD42-F4BC-4E10-90ED-540D5D0955A6}" type="presParOf" srcId="{8DDCEBFF-C8C4-4201-968F-BD25007BC3A1}" destId="{FEB4CFE5-5376-4880-8BFE-30A8646D2592}" srcOrd="0" destOrd="0" presId="urn:microsoft.com/office/officeart/2005/8/layout/vList2"/>
    <dgm:cxn modelId="{DAB5C42E-45B1-4906-B3D9-B2E7C7444D82}" type="presParOf" srcId="{8DDCEBFF-C8C4-4201-968F-BD25007BC3A1}" destId="{C4A2BB20-EFB1-4925-8D70-D0399E326942}" srcOrd="1" destOrd="0" presId="urn:microsoft.com/office/officeart/2005/8/layout/vList2"/>
    <dgm:cxn modelId="{638E6F6F-D45E-46CB-B765-3280DC3B39C6}" type="presParOf" srcId="{8DDCEBFF-C8C4-4201-968F-BD25007BC3A1}" destId="{2BCFB712-C8BD-43DC-9441-139AF4C0D3BC}" srcOrd="2" destOrd="0" presId="urn:microsoft.com/office/officeart/2005/8/layout/vList2"/>
    <dgm:cxn modelId="{AB1F6600-47C0-469E-9D9C-5697C2187FB4}" type="presParOf" srcId="{8DDCEBFF-C8C4-4201-968F-BD25007BC3A1}" destId="{F30084E8-8C04-42CC-BEBF-478DC7A4A9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B4CFE5-5376-4880-8BFE-30A8646D2592}">
      <dsp:nvSpPr>
        <dsp:cNvPr id="0" name=""/>
        <dsp:cNvSpPr/>
      </dsp:nvSpPr>
      <dsp:spPr>
        <a:xfrm>
          <a:off x="0" y="0"/>
          <a:ext cx="7056784" cy="9149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solidFill>
                <a:srgbClr val="003366"/>
              </a:solidFill>
              <a:latin typeface="+mn-lt"/>
            </a:rPr>
            <a:t>Να παρέχει τεχνική υποστήριξη στη διαδικασία εκπαίδευσης</a:t>
          </a:r>
          <a:endParaRPr lang="el-GR" sz="2300" kern="1200" dirty="0">
            <a:solidFill>
              <a:srgbClr val="003366"/>
            </a:solidFill>
            <a:latin typeface="+mn-lt"/>
          </a:endParaRPr>
        </a:p>
      </dsp:txBody>
      <dsp:txXfrm>
        <a:off x="0" y="0"/>
        <a:ext cx="7056784" cy="914940"/>
      </dsp:txXfrm>
    </dsp:sp>
    <dsp:sp modelId="{C4A2BB20-EFB1-4925-8D70-D0399E326942}">
      <dsp:nvSpPr>
        <dsp:cNvPr id="0" name=""/>
        <dsp:cNvSpPr/>
      </dsp:nvSpPr>
      <dsp:spPr>
        <a:xfrm>
          <a:off x="0" y="1008111"/>
          <a:ext cx="7056784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3366"/>
              </a:solidFill>
              <a:latin typeface="+mn-lt"/>
            </a:rPr>
            <a:t>Υποστήριξη εργαστηρίων</a:t>
          </a:r>
          <a:endParaRPr lang="el-GR" sz="20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03366"/>
              </a:solidFill>
              <a:latin typeface="+mn-lt"/>
            </a:rPr>
            <a:t>Moodle (Eduportal Reloaded)</a:t>
          </a:r>
          <a:endParaRPr lang="el-GR" sz="20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3366"/>
              </a:solidFill>
              <a:latin typeface="+mn-lt"/>
            </a:rPr>
            <a:t>Ηλεκτρονικές υπηρεσίες</a:t>
          </a:r>
          <a:endParaRPr lang="el-GR" sz="20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03366"/>
              </a:solidFill>
              <a:latin typeface="+mn-lt"/>
            </a:rPr>
            <a:t>Web-site </a:t>
          </a:r>
          <a:r>
            <a:rPr lang="el-GR" sz="2000" kern="1200" dirty="0" smtClean="0">
              <a:solidFill>
                <a:srgbClr val="003366"/>
              </a:solidFill>
              <a:latin typeface="+mn-lt"/>
            </a:rPr>
            <a:t>τμήματος</a:t>
          </a:r>
          <a:endParaRPr lang="el-GR" sz="2000" kern="1200" dirty="0">
            <a:solidFill>
              <a:srgbClr val="003366"/>
            </a:solidFill>
            <a:latin typeface="+mn-lt"/>
          </a:endParaRPr>
        </a:p>
      </dsp:txBody>
      <dsp:txXfrm>
        <a:off x="0" y="1008111"/>
        <a:ext cx="7056784" cy="1356885"/>
      </dsp:txXfrm>
    </dsp:sp>
    <dsp:sp modelId="{2BCFB712-C8BD-43DC-9441-139AF4C0D3BC}">
      <dsp:nvSpPr>
        <dsp:cNvPr id="0" name=""/>
        <dsp:cNvSpPr/>
      </dsp:nvSpPr>
      <dsp:spPr>
        <a:xfrm>
          <a:off x="0" y="2474024"/>
          <a:ext cx="7056784" cy="914940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>
              <a:solidFill>
                <a:srgbClr val="003366"/>
              </a:solidFill>
              <a:latin typeface="+mn-lt"/>
            </a:rPr>
            <a:t>Να υποστηρίξει τους φοιτητές στην εκμάθηση τεχνικών γνώσεων και εκπόνηση εργαστηριακών ασκήσεων</a:t>
          </a:r>
          <a:endParaRPr lang="el-GR" sz="2300" kern="1200" dirty="0">
            <a:solidFill>
              <a:srgbClr val="003366"/>
            </a:solidFill>
            <a:latin typeface="+mn-lt"/>
          </a:endParaRPr>
        </a:p>
      </dsp:txBody>
      <dsp:txXfrm>
        <a:off x="0" y="2474024"/>
        <a:ext cx="7056784" cy="914940"/>
      </dsp:txXfrm>
    </dsp:sp>
    <dsp:sp modelId="{F30084E8-8C04-42CC-BEBF-478DC7A4A9BA}">
      <dsp:nvSpPr>
        <dsp:cNvPr id="0" name=""/>
        <dsp:cNvSpPr/>
      </dsp:nvSpPr>
      <dsp:spPr>
        <a:xfrm>
          <a:off x="0" y="3195094"/>
          <a:ext cx="7056784" cy="133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5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18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3366"/>
              </a:solidFill>
              <a:latin typeface="+mn-lt"/>
            </a:rPr>
            <a:t>Σεμιναριακά μαθήματα</a:t>
          </a:r>
          <a:endParaRPr lang="el-GR" sz="20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3366"/>
              </a:solidFill>
              <a:latin typeface="+mn-lt"/>
            </a:rPr>
            <a:t>Καθοδήγηση σε τεχνικά θέματα</a:t>
          </a:r>
          <a:endParaRPr lang="el-GR" sz="2000" kern="1200" dirty="0">
            <a:solidFill>
              <a:srgbClr val="003366"/>
            </a:solidFill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3366"/>
              </a:solidFill>
              <a:latin typeface="+mn-lt"/>
            </a:rPr>
            <a:t>Επίλυση αποριών/ τεχνική υποστήριξη</a:t>
          </a:r>
          <a:endParaRPr lang="el-GR" sz="2000" kern="1200" dirty="0">
            <a:solidFill>
              <a:srgbClr val="003366"/>
            </a:solidFill>
            <a:latin typeface="+mn-lt"/>
          </a:endParaRPr>
        </a:p>
      </dsp:txBody>
      <dsp:txXfrm>
        <a:off x="0" y="3195094"/>
        <a:ext cx="7056784" cy="1333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7902A1-C44A-43F8-BA7E-C5EB12208DF9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F09B9-90CB-48A2-96F2-DC6DAAB8F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E87F9-E22F-4D5D-824A-648FE2F1236D}" type="datetimeFigureOut">
              <a:rPr lang="el-GR"/>
              <a:pPr>
                <a:defRPr/>
              </a:pPr>
              <a:t>5/10/2016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0EADEE-B383-4DA9-BE0C-8FF14BA0DF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30935-1F53-4ECC-B09E-5416DE771B3D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ADEE-B383-4DA9-BE0C-8FF14BA0DFA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0EADEE-B383-4DA9-BE0C-8FF14BA0DFA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56EDC-6439-42DD-A1BA-59EA96AF603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Rectangle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D9FB51A-E05F-4494-ADA5-A77EAE266FCF}" type="datetimeFigureOut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A3AAD-6296-4CCE-A93D-6CCC4E5DBF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625084" cy="12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55168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E2E6-1173-4B32-A734-7C2CB9F8E9B3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1788-D12D-4002-A38E-58B2F7774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3F97-9C30-46C2-8FDA-BF88E52A96FB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38F0-F0AF-4A29-976E-71EA77A3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195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F4C2-2959-4B8F-B25A-883E1FB8543F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6227-4D35-4B35-811E-577C4528A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1053331"/>
            <a:ext cx="8229600" cy="719485"/>
          </a:xfrm>
        </p:spPr>
        <p:txBody>
          <a:bodyPr/>
          <a:lstStyle>
            <a:lvl1pPr algn="l">
              <a:defRPr/>
            </a:lvl1pPr>
          </a:lstStyle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95288" y="1884387"/>
            <a:ext cx="8291512" cy="4352925"/>
          </a:xfrm>
        </p:spPr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3FCA-B17E-4205-924D-84890A371009}" type="datetime1">
              <a:rPr lang="en-US" smtClean="0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6611-5F52-4FA8-80C2-053DCBD1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0F7A-A6D5-412A-A44D-888ACEDA8D5E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A780-B896-495C-A2EB-051D12086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F001-EC4A-470B-A073-4E0266E00813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C406-2E84-4520-9B4A-9337EBC45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02D8-E7B7-4791-8687-59AECE0CB6C2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1232-3894-47E4-9462-32661C08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793C-D14E-450F-B80D-3D3D809D56F0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548E-3114-478E-AC0F-4F72E145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038C-0A51-4BC3-829A-7391BB06EA69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10F2-0B12-4D7C-B2E9-367E35200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D8D1-C49D-4A1E-99A6-0328FE1EFF00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8094-EA8D-4C09-B4C4-F0E1F983A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6469-72D0-431D-9F85-88C483FDE4F7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678D-2CD3-4B6C-B969-CF6F9612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7920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0A03-A0CA-4770-9C5D-4DC13C0322F6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4D92-0BD9-4587-890A-7735C826A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C6E-E468-4633-80E6-5884E43E1381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7CF4-30C1-4EA1-B824-43105F971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9178-C25D-432A-A02A-02F1BF397AC8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7293-CA56-414D-A69B-60CD7BCE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C17A-7397-4F64-A967-7D0610CA1EC6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1D15-BF14-4748-B29D-BD6A506D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9E2C-4717-42D1-8BB1-0C785F4A222A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F87B-9FFB-440A-98FE-3FD02C2B7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3200" i="1" kern="0" dirty="0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0"/>
          <p:cNvSpPr/>
          <p:nvPr userDrawn="1"/>
        </p:nvSpPr>
        <p:spPr>
          <a:xfrm>
            <a:off x="895350" y="1009650"/>
            <a:ext cx="7469188" cy="5075238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 userDrawn="1"/>
        </p:nvSpPr>
        <p:spPr>
          <a:xfrm>
            <a:off x="900113" y="1044575"/>
            <a:ext cx="7488237" cy="512127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46125" y="78263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53375" y="849313"/>
            <a:ext cx="5667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869C9A1-CF9E-4D1F-922E-BDD46E2F6C2C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73D3DFA-2414-4142-98F4-04D47FC910A2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D7A8E34-53E6-4BE6-B631-80950B024795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0AB1405-EB8D-4432-85FB-DD32DD27815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  <a:prstGeom prst="rect">
            <a:avLst/>
          </a:prstGeo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  <a:prstGeom prst="rect">
            <a:avLst/>
          </a:prstGeo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4FD8BF8-240C-4444-8144-8799AB78C94A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6454A88-FBEB-440E-8969-8694FB735F98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  <a:prstGeom prst="rect">
            <a:avLst/>
          </a:prstGeo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B62C4D4-7C50-4C42-BFA0-E009317C6761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4B9078A-34BA-465D-AC13-1CF535B485A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6FEA-94D9-42C3-8BCE-E8A2FB8E7609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FA4A-BF4A-4651-A996-BAC681E0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  <a:prstGeom prst="rect">
            <a:avLst/>
          </a:prstGeo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377E2794-386E-4C4E-ABC0-F0E33DA08585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8BED5A9-6C6D-42FB-B3C5-20900A188B7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4C9D232-F33C-433E-B2EB-B89F8C507197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67E3C73-C5B9-47E1-8F84-0219FDD1EDF0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D14445F-94B0-4DC4-9AEF-0CE3D7AFE41B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177E342-DF7A-428C-98A2-1E354AEDA239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E18BCF2-0EA0-4601-9042-58AA6745CBE1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9C5A5A43-A638-49E3-AEFA-DB5BECB2326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02453AB-134D-4736-9892-AC98D957D470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27F868A-FE3F-4E6A-B2A1-0C76857BDCA4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  <a:prstGeom prst="rect">
            <a:avLst/>
          </a:prstGeo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04720B96-C0EC-45B1-9D8C-E9D284E7EA74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6F300CC-71AE-496B-8CC1-8CA8B477A996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  <a:prstGeom prst="rect">
            <a:avLst/>
          </a:prstGeo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5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2BA37FC-F99E-4367-A110-73502A698729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FF7450CC-EB52-468D-8420-08FD315E5D05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7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  <a:prstGeom prst="rect">
            <a:avLst/>
          </a:prstGeo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3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3876807C-5351-4C72-B03F-E08874703415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21DD485-9864-4621-B7AB-EF7E3F65B1FF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5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2E811E4-EACF-47DD-9411-943A2742C99C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5558AC3-092E-4E82-A1DD-15E92379C81C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6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9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EAC7FBC6-4ECD-4219-B074-F1121D0246BD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0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B5F8E63A-DB3B-4600-8D28-D93210D6278D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8229600" cy="7194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5330-4E20-4266-B688-91EDE512CE6B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6672-4962-4CAE-9B6C-0C18306A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A1C521C2-A5A1-4193-9DD5-3DB1562307B8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FB336E8-AFC9-421A-A354-1C73397678E3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16254FB4-C7E5-4FF5-9E82-695C081610C4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D02B5C62-DAFB-45D4-8318-C9ABA3AABCFF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7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4A3BD556-AB16-4049-B990-CEA5A3C250E7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33AA9F6-BAC0-42D7-A3DC-FC09992FA1A2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  <a:prstGeom prst="rect">
            <a:avLst/>
          </a:prstGeo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1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8534313B-931B-40D8-B4D3-E8FD1F404DB9}" type="datetime1">
              <a:rPr lang="en-US"/>
              <a:pPr>
                <a:defRPr/>
              </a:pPr>
              <a:t>10/5/2016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4D2D0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C6EF5299-B86A-451F-9EA7-C7F367A89F16}" type="slidenum">
              <a:rPr lang="en-US"/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49362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dt" sz="half" idx="10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21F72286-1317-4BA0-A3C6-BAD7594920E4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Rectangle 19"/>
          <p:cNvSpPr>
            <a:spLocks noGrp="1"/>
          </p:cNvSpPr>
          <p:nvPr>
            <p:ph type="ftr" sz="quarter" idx="11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/>
          </p:cNvSpPr>
          <p:nvPr>
            <p:ph type="sldNum" sz="quarter" idx="12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Century Schoolbook"/>
                <a:cs typeface="+mn-cs"/>
              </a:defRPr>
            </a:lvl1pPr>
            <a:extLst/>
          </a:lstStyle>
          <a:p>
            <a:pPr>
              <a:defRPr/>
            </a:pPr>
            <a:fld id="{79CE525D-A599-457C-9B00-CEA6A470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22238"/>
            <a:ext cx="7848872" cy="12954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4450"/>
            <a:ext cx="4895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5760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2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50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2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1614-8718-4347-99CE-84819DD81B59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F882-862E-45BC-A7E1-D44AE7092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6011863" y="6381750"/>
            <a:ext cx="2881312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268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>
              <a:buClr>
                <a:srgbClr val="800080"/>
              </a:buClr>
              <a:defRPr/>
            </a:lvl1pPr>
            <a:lvl2pPr>
              <a:buClr>
                <a:srgbClr val="92D05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14950" y="6381750"/>
            <a:ext cx="35052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400">
                <a:solidFill>
                  <a:srgbClr val="46465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69"/>
            <p:cNvSpPr>
              <a:spLocks noChangeArrowheads="1"/>
            </p:cNvSpPr>
            <p:nvPr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6" name="Rectangle 77"/>
            <p:cNvSpPr>
              <a:spLocks noChangeArrowheads="1"/>
            </p:cNvSpPr>
            <p:nvPr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8" name="Rectangle 79"/>
            <p:cNvSpPr>
              <a:spLocks noChangeArrowheads="1"/>
            </p:cNvSpPr>
            <p:nvPr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19" name="Rectangle 80"/>
            <p:cNvSpPr>
              <a:spLocks noChangeArrowheads="1"/>
            </p:cNvSpPr>
            <p:nvPr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0" name="Rectangle 81"/>
            <p:cNvSpPr>
              <a:spLocks noChangeArrowheads="1"/>
            </p:cNvSpPr>
            <p:nvPr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1" name="Rectangle 82"/>
            <p:cNvSpPr>
              <a:spLocks noChangeArrowheads="1"/>
            </p:cNvSpPr>
            <p:nvPr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2" name="Rectangle 83"/>
            <p:cNvSpPr>
              <a:spLocks noChangeArrowheads="1"/>
            </p:cNvSpPr>
            <p:nvPr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3" name="Rectangle 84"/>
            <p:cNvSpPr>
              <a:spLocks noChangeArrowheads="1"/>
            </p:cNvSpPr>
            <p:nvPr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4" name="Rectangle 85"/>
            <p:cNvSpPr>
              <a:spLocks noChangeArrowheads="1"/>
            </p:cNvSpPr>
            <p:nvPr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5" name="Rectangle 86"/>
            <p:cNvSpPr>
              <a:spLocks noChangeArrowheads="1"/>
            </p:cNvSpPr>
            <p:nvPr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entury Schoolbook"/>
                <a:cs typeface="+mn-cs"/>
              </a:endParaRPr>
            </a:p>
          </p:txBody>
        </p:sp>
      </p:grpSp>
      <p:sp>
        <p:nvSpPr>
          <p:cNvPr id="28" name="Freeform 7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 userDrawn="1"/>
        </p:nvSpPr>
        <p:spPr>
          <a:xfrm>
            <a:off x="1785938" y="428625"/>
            <a:ext cx="5929312" cy="71437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OIKO</a:t>
            </a:r>
            <a:r>
              <a:rPr lang="el-GR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OMI</a:t>
            </a:r>
            <a:r>
              <a:rPr lang="el-GR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ΚΟ ΠΑΝΕΠΙΣΤΗΜΙΟ ΑΘΗΝΩΝ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l-GR" sz="20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ΤΜΗΜΑ ΔΙΟΙΚΗΤΙΚΗΣ ΕΠΙΣΤΗΜΗΣ ΚΑΙ ΤΕΧΝΟΛΟΓΙΑΣ</a:t>
            </a:r>
            <a:endParaRPr lang="en-US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6463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5F71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0" y="2900354"/>
            <a:ext cx="7772400" cy="4616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BA92-8E0C-45E2-B008-966E843A37FA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D5CD5-6A00-43D4-9318-2529A540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1" descr="C:\Documents and Settings\vasotag.ELOI\Desktop\new_logos\Dep.DET_HEAD_head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5888"/>
            <a:ext cx="3744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3B64-AE8D-47D9-BFEA-7E2BEC0996AD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99FF-D4E7-4CF5-9233-5593C7CC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11C6-706A-462F-99BC-C69740C64BB2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DF1E-4CF3-43DA-A60E-AEBCE206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1222-6D8C-4A04-A2EC-886211722DE5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FBFD-5460-441C-A3DC-6FF6620ED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image" Target="../media/image4.jpe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04B36-E795-4EB0-B1A9-28D1ACF704F6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2C57BB-7CB7-4FB3-89FC-06B91ABE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74" descr="herm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7763" y="6464300"/>
            <a:ext cx="328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5"/>
          <p:cNvSpPr txBox="1">
            <a:spLocks noChangeArrowheads="1"/>
          </p:cNvSpPr>
          <p:nvPr userDrawn="1"/>
        </p:nvSpPr>
        <p:spPr bwMode="auto">
          <a:xfrm>
            <a:off x="6629400" y="6475413"/>
            <a:ext cx="2565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l-GR" sz="1100" dirty="0">
                <a:latin typeface="Arial" charset="0"/>
                <a:cs typeface="Arial" charset="0"/>
              </a:rPr>
              <a:t>Κ</a:t>
            </a:r>
            <a:r>
              <a:rPr lang="el-GR" sz="1100" dirty="0">
                <a:latin typeface="Verdana" pitchFamily="34" charset="0"/>
                <a:cs typeface="Arial" charset="0"/>
              </a:rPr>
              <a:t>. Π</a:t>
            </a:r>
            <a:r>
              <a:rPr lang="el-GR" sz="1100" dirty="0">
                <a:latin typeface="Arial" charset="0"/>
                <a:cs typeface="Arial" charset="0"/>
              </a:rPr>
              <a:t>ραματάρη</a:t>
            </a:r>
            <a:r>
              <a:rPr lang="en-US" sz="1100" dirty="0">
                <a:latin typeface="Verdana" pitchFamily="34" charset="0"/>
                <a:cs typeface="Arial" charset="0"/>
              </a:rPr>
              <a:t>, </a:t>
            </a:r>
            <a:r>
              <a:rPr lang="el-GR" sz="1100" dirty="0">
                <a:latin typeface="Verdana" pitchFamily="34" charset="0"/>
                <a:cs typeface="Arial" charset="0"/>
              </a:rPr>
              <a:t>Δ.Ε.Τ. / Ο.Π.Α.</a:t>
            </a:r>
            <a:endParaRPr lang="en-US" sz="1100" dirty="0"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95288" y="809625"/>
            <a:ext cx="8353425" cy="60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773238"/>
            <a:ext cx="829151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71" r:id="rId7"/>
    <p:sldLayoutId id="2147483972" r:id="rId8"/>
    <p:sldLayoutId id="2147483973" r:id="rId9"/>
    <p:sldLayoutId id="2147483974" r:id="rId10"/>
    <p:sldLayoutId id="2147484024" r:id="rId11"/>
    <p:sldLayoutId id="21474840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68D5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ED002-2FF7-4C53-9C94-C79F7F75726F}" type="datetime1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61C9E5-5F70-4DD9-B540-B3184280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 userDrawn="1"/>
        </p:nvSpPr>
        <p:spPr>
          <a:xfrm>
            <a:off x="611188" y="765175"/>
            <a:ext cx="7921625" cy="5472113"/>
          </a:xfrm>
          <a:prstGeom prst="rect">
            <a:avLst/>
          </a:prstGeom>
          <a:blipFill dpi="0" rotWithShape="1">
            <a:blip r:embed="rId3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 rot="1435684">
            <a:off x="701675" y="639763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5" cstate="print"/>
          <a:srcRect/>
          <a:stretch>
            <a:fillRect/>
          </a:stretch>
        </p:blipFill>
        <p:spPr bwMode="auto">
          <a:xfrm rot="4096196">
            <a:off x="7969250" y="7048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8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  <p:sldLayoutId id="2147483987" r:id="rId22"/>
    <p:sldLayoutId id="2147484014" r:id="rId23"/>
    <p:sldLayoutId id="2147484015" r:id="rId24"/>
    <p:sldLayoutId id="2147484016" r:id="rId25"/>
    <p:sldLayoutId id="2147484017" r:id="rId26"/>
    <p:sldLayoutId id="2147484018" r:id="rId27"/>
    <p:sldLayoutId id="2147484019" r:id="rId28"/>
    <p:sldLayoutId id="2147484020" r:id="rId29"/>
    <p:sldLayoutId id="2147484021" r:id="rId30"/>
    <p:sldLayoutId id="2147484022" r:id="rId31"/>
    <p:sldLayoutId id="2147484023" r:id="rId3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Schoolbook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st-elab@aueb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mst.aueb.g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asotag@aueb.gr" TargetMode="External"/><Relationship Id="rId2" Type="http://schemas.openxmlformats.org/officeDocument/2006/relationships/hyperlink" Target="mailto:sgrig@aegean.dmst.aueb.gr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lazaris@aueb.gr" TargetMode="External"/><Relationship Id="rId4" Type="http://schemas.openxmlformats.org/officeDocument/2006/relationships/hyperlink" Target="mailto:sofos@aueb.g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B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"/>
          <p:cNvSpPr>
            <a:spLocks noChangeArrowheads="1"/>
          </p:cNvSpPr>
          <p:nvPr/>
        </p:nvSpPr>
        <p:spPr bwMode="auto">
          <a:xfrm>
            <a:off x="827088" y="2349500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dirty="0">
                <a:solidFill>
                  <a:srgbClr val="000000"/>
                </a:solidFill>
                <a:latin typeface="+mn-lt"/>
                <a:ea typeface="Kozuka Gothic Pro R"/>
                <a:cs typeface="Kozuka Gothic Pro R"/>
              </a:rPr>
              <a:t>ΕΚΔΗΛΩΣΗ ΕΝΗΜΕΡΩΣΗΣ ΠΡΩΤΟΕΤΩΝ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3428419"/>
            <a:ext cx="720040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l-GR" sz="2400" b="1" kern="0" dirty="0">
                <a:solidFill>
                  <a:prstClr val="black"/>
                </a:solidFill>
                <a:latin typeface="+mn-lt"/>
                <a:cs typeface="+mn-cs"/>
              </a:rPr>
              <a:t>Παρουσίαση Εργαστηρίων Πληροφορικής</a:t>
            </a:r>
            <a:endParaRPr lang="el-GR" sz="2000" b="1" i="1" kern="0" dirty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el-GR" sz="2000" i="1" kern="0" dirty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el-GR" sz="2000" i="1" kern="0" dirty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el-GR" sz="2000" i="1" kern="0" dirty="0" smtClean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el-GR" sz="2000" i="1" kern="0" dirty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l-GR" kern="0" dirty="0" smtClean="0">
                <a:solidFill>
                  <a:prstClr val="black"/>
                </a:solidFill>
                <a:latin typeface="+mn-lt"/>
                <a:cs typeface="+mn-cs"/>
              </a:rPr>
              <a:t>Τμήμα </a:t>
            </a:r>
            <a:r>
              <a:rPr lang="el-GR" kern="0" dirty="0">
                <a:solidFill>
                  <a:prstClr val="black"/>
                </a:solidFill>
                <a:latin typeface="+mn-lt"/>
                <a:cs typeface="+mn-cs"/>
              </a:rPr>
              <a:t>Διοικητικής Επιστήμης και </a:t>
            </a:r>
            <a:r>
              <a:rPr lang="el-GR" kern="0" dirty="0" smtClean="0">
                <a:solidFill>
                  <a:prstClr val="black"/>
                </a:solidFill>
                <a:latin typeface="+mn-lt"/>
                <a:cs typeface="+mn-cs"/>
              </a:rPr>
              <a:t>Τεχνολογίας</a:t>
            </a:r>
            <a:r>
              <a:rPr lang="en-US" kern="0" dirty="0" smtClean="0">
                <a:solidFill>
                  <a:prstClr val="black"/>
                </a:solidFill>
                <a:latin typeface="+mn-lt"/>
                <a:cs typeface="+mn-cs"/>
              </a:rPr>
              <a:t/>
            </a:r>
            <a:br>
              <a:rPr lang="en-US" kern="0" dirty="0" smtClean="0">
                <a:solidFill>
                  <a:prstClr val="black"/>
                </a:solidFill>
                <a:latin typeface="+mn-lt"/>
                <a:cs typeface="+mn-cs"/>
              </a:rPr>
            </a:br>
            <a:endParaRPr lang="el-GR" kern="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3573463"/>
            <a:ext cx="69850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e-mail:</a:t>
            </a:r>
            <a:r>
              <a:rPr lang="el-GR" sz="20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dirty="0">
                <a:solidFill>
                  <a:srgbClr val="003366"/>
                </a:solidFill>
                <a:latin typeface="+mj-lt"/>
                <a:ea typeface="+mj-ea"/>
                <a:cs typeface="+mj-cs"/>
                <a:hlinkClick r:id="rId3"/>
              </a:rPr>
              <a:t>dmst-elab@aueb.gr</a:t>
            </a:r>
            <a:r>
              <a:rPr lang="en-US" sz="2000" u="sng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u="sng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site:</a:t>
            </a:r>
            <a:r>
              <a:rPr lang="el-GR" sz="200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dirty="0">
                <a:solidFill>
                  <a:srgbClr val="003366"/>
                </a:solidFill>
                <a:latin typeface="+mj-lt"/>
                <a:ea typeface="+mj-ea"/>
                <a:cs typeface="+mj-cs"/>
                <a:hlinkClick r:id="rId4"/>
              </a:rPr>
              <a:t>http://</a:t>
            </a:r>
            <a:r>
              <a:rPr lang="en-US" sz="2000" u="sng" dirty="0" smtClean="0">
                <a:solidFill>
                  <a:srgbClr val="003366"/>
                </a:solidFill>
                <a:latin typeface="+mj-lt"/>
                <a:ea typeface="+mj-ea"/>
                <a:cs typeface="+mj-cs"/>
                <a:hlinkClick r:id="rId4"/>
              </a:rPr>
              <a:t>www.dmst.aueb.gr</a:t>
            </a:r>
            <a:endParaRPr lang="en-US" sz="2000" u="sng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CBF9780-7A9C-445B-86A5-22B76FB8533E}" type="slidenum">
              <a:rPr lang="en-GB" sz="1400">
                <a:latin typeface="+mj-lt"/>
              </a:rPr>
              <a:pPr>
                <a:defRPr/>
              </a:pPr>
              <a:t>10</a:t>
            </a:fld>
            <a:endParaRPr lang="en-GB" sz="1400">
              <a:latin typeface="+mj-lt"/>
            </a:endParaRP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7416824" cy="576064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Λογισμικό Εργαστηρίου</a:t>
            </a:r>
            <a:endParaRPr lang="en-US" sz="2800" dirty="0" smtClean="0">
              <a:latin typeface="+mn-lt"/>
            </a:endParaRP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43608" y="1628800"/>
            <a:ext cx="7272808" cy="288032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Microsoft Windows</a:t>
            </a:r>
            <a:r>
              <a:rPr lang="el-GR" sz="2200" dirty="0" smtClean="0">
                <a:solidFill>
                  <a:srgbClr val="003366"/>
                </a:solidFill>
              </a:rPr>
              <a:t> 2012 </a:t>
            </a:r>
            <a:r>
              <a:rPr lang="en-US" sz="2200" dirty="0" smtClean="0">
                <a:solidFill>
                  <a:srgbClr val="003366"/>
                </a:solidFill>
              </a:rPr>
              <a:t>Server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Microsoft SQL Server 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Microsoft .Net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Dreamspark Microsoft Software Subscription</a:t>
            </a:r>
            <a:endParaRPr lang="el-GR" sz="2200" dirty="0" smtClean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l-GR" sz="2200" u="sng" dirty="0" smtClean="0">
                <a:solidFill>
                  <a:srgbClr val="003366"/>
                </a:solidFill>
              </a:rPr>
              <a:t>Προγραμματιστικά Εργαλεία</a:t>
            </a:r>
            <a:r>
              <a:rPr lang="el-GR" sz="2200" dirty="0" smtClean="0">
                <a:solidFill>
                  <a:srgbClr val="003366"/>
                </a:solidFill>
              </a:rPr>
              <a:t>:  </a:t>
            </a:r>
            <a:r>
              <a:rPr lang="en-US" sz="2200" dirty="0" smtClean="0">
                <a:solidFill>
                  <a:srgbClr val="003366"/>
                </a:solidFill>
              </a:rPr>
              <a:t/>
            </a:r>
            <a:br>
              <a:rPr lang="en-US" sz="2200" dirty="0" smtClean="0">
                <a:solidFill>
                  <a:srgbClr val="003366"/>
                </a:solidFill>
              </a:rPr>
            </a:br>
            <a:r>
              <a:rPr lang="en-US" sz="2200" dirty="0" smtClean="0">
                <a:solidFill>
                  <a:srgbClr val="003366"/>
                </a:solidFill>
              </a:rPr>
              <a:t>Visual Studio .Net</a:t>
            </a:r>
            <a:r>
              <a:rPr lang="el-GR" sz="2200" dirty="0" smtClean="0">
                <a:solidFill>
                  <a:srgbClr val="003366"/>
                </a:solidFill>
              </a:rPr>
              <a:t>, </a:t>
            </a:r>
            <a:r>
              <a:rPr lang="en-US" sz="2200" dirty="0" smtClean="0">
                <a:solidFill>
                  <a:srgbClr val="003366"/>
                </a:solidFill>
              </a:rPr>
              <a:t>Java Development Kit, Java Servlet Development Kit, </a:t>
            </a:r>
            <a:r>
              <a:rPr lang="el-GR" sz="2200" dirty="0" smtClean="0">
                <a:solidFill>
                  <a:srgbClr val="003366"/>
                </a:solidFill>
              </a:rPr>
              <a:t>κ.α.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u="sng" dirty="0" smtClean="0">
                <a:solidFill>
                  <a:srgbClr val="003366"/>
                </a:solidFill>
              </a:rPr>
              <a:t>Εργαλεία Μοντελοποίησης</a:t>
            </a:r>
            <a:r>
              <a:rPr lang="en-US" sz="2200" u="sng" dirty="0" smtClean="0">
                <a:solidFill>
                  <a:srgbClr val="003366"/>
                </a:solidFill>
              </a:rPr>
              <a:t> &amp; </a:t>
            </a:r>
            <a:r>
              <a:rPr lang="el-GR" sz="2200" u="sng" dirty="0" smtClean="0">
                <a:solidFill>
                  <a:srgbClr val="003366"/>
                </a:solidFill>
              </a:rPr>
              <a:t>Διαχείρισης Έργων</a:t>
            </a:r>
            <a:r>
              <a:rPr lang="el-GR" sz="2200" dirty="0" smtClean="0">
                <a:solidFill>
                  <a:srgbClr val="003366"/>
                </a:solidFill>
              </a:rPr>
              <a:t>: </a:t>
            </a:r>
            <a:r>
              <a:rPr lang="en-US" sz="2200" dirty="0" smtClean="0">
                <a:solidFill>
                  <a:srgbClr val="003366"/>
                </a:solidFill>
              </a:rPr>
              <a:t>Microsoft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 smtClean="0">
                <a:solidFill>
                  <a:srgbClr val="003366"/>
                </a:solidFill>
              </a:rPr>
              <a:t>Visio</a:t>
            </a:r>
            <a:r>
              <a:rPr lang="el-GR" sz="2200" dirty="0" smtClean="0">
                <a:solidFill>
                  <a:srgbClr val="003366"/>
                </a:solidFill>
              </a:rPr>
              <a:t>, </a:t>
            </a:r>
            <a:r>
              <a:rPr lang="en-US" sz="2200" dirty="0" smtClean="0">
                <a:solidFill>
                  <a:srgbClr val="003366"/>
                </a:solidFill>
              </a:rPr>
              <a:t>Microsoft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 smtClean="0">
                <a:solidFill>
                  <a:srgbClr val="003366"/>
                </a:solidFill>
              </a:rPr>
              <a:t>Project,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US" sz="2200" dirty="0" smtClean="0">
                <a:solidFill>
                  <a:srgbClr val="003366"/>
                </a:solidFill>
              </a:rPr>
              <a:t>Transcad, ARIS</a:t>
            </a:r>
            <a:r>
              <a:rPr lang="el-GR" sz="2200" dirty="0" smtClean="0">
                <a:solidFill>
                  <a:srgbClr val="003366"/>
                </a:solidFill>
              </a:rPr>
              <a:t>, </a:t>
            </a:r>
            <a:r>
              <a:rPr lang="en-US" sz="2200" dirty="0" smtClean="0">
                <a:solidFill>
                  <a:srgbClr val="003366"/>
                </a:solidFill>
              </a:rPr>
              <a:t>Precision Tree, @Risk, Logware,</a:t>
            </a:r>
            <a:r>
              <a:rPr lang="el-GR" sz="2200" dirty="0" smtClean="0">
                <a:solidFill>
                  <a:srgbClr val="003366"/>
                </a:solidFill>
              </a:rPr>
              <a:t> </a:t>
            </a:r>
            <a:r>
              <a:rPr lang="en-GB" sz="2200" dirty="0" smtClean="0">
                <a:solidFill>
                  <a:srgbClr val="003366"/>
                </a:solidFill>
                <a:cs typeface="Times New Roman" pitchFamily="18" charset="0"/>
              </a:rPr>
              <a:t>Navision Attain </a:t>
            </a:r>
            <a:r>
              <a:rPr lang="el-GR" sz="2200" dirty="0" smtClean="0">
                <a:solidFill>
                  <a:srgbClr val="003366"/>
                </a:solidFill>
                <a:cs typeface="Times New Roman" pitchFamily="18" charset="0"/>
              </a:rPr>
              <a:t>5.0</a:t>
            </a:r>
            <a:r>
              <a:rPr lang="en-US" sz="2200" dirty="0" smtClean="0">
                <a:solidFill>
                  <a:srgbClr val="003366"/>
                </a:solidFill>
                <a:cs typeface="Times New Roman" pitchFamily="18" charset="0"/>
              </a:rPr>
              <a:t>,</a:t>
            </a:r>
            <a:r>
              <a:rPr lang="el-GR" sz="2200" dirty="0" smtClean="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66"/>
                </a:solidFill>
                <a:cs typeface="Times New Roman" pitchFamily="18" charset="0"/>
              </a:rPr>
              <a:t>SIMUL8</a:t>
            </a:r>
            <a:endParaRPr lang="el-GR" sz="2200" dirty="0" smtClean="0">
              <a:solidFill>
                <a:srgbClr val="003366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Adobe Design Premium CS3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SAP, SAS</a:t>
            </a:r>
          </a:p>
          <a:p>
            <a:endParaRPr lang="en-US" sz="22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FEAFF61-CC4B-488D-96F0-86A4CEAFF3DB}" type="slidenum">
              <a:rPr lang="en-GB" sz="1400">
                <a:latin typeface="+mj-lt"/>
              </a:rPr>
              <a:pPr>
                <a:defRPr/>
              </a:pPr>
              <a:t>11</a:t>
            </a:fld>
            <a:endParaRPr lang="en-GB" sz="1400">
              <a:latin typeface="+mj-lt"/>
            </a:endParaRPr>
          </a:p>
        </p:txBody>
      </p:sp>
      <p:sp>
        <p:nvSpPr>
          <p:cNvPr id="757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772691"/>
            <a:ext cx="8064896" cy="43926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Εκπαίδευση σε θέματα που αφορούν τη γνωστική περιοχή της Πληροφορικής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Υποστήριξη καθ’ όλη τη διάρκεια των σπουδών τους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Καθημερινή ενημέρωση φοιτητών (ανακοινώσεις, επίκαιρα, εκδηλώσεις, τρέχον πρόγραμμα εργαστηρίου, κλπ) και σε φιλική προς κινητά μορφή (</a:t>
            </a:r>
            <a:r>
              <a:rPr lang="en-US" sz="2200" dirty="0" smtClean="0">
                <a:solidFill>
                  <a:srgbClr val="003366"/>
                </a:solidFill>
              </a:rPr>
              <a:t>Dmst mobile</a:t>
            </a:r>
            <a:r>
              <a:rPr lang="el-GR" sz="2200" dirty="0" smtClean="0">
                <a:solidFill>
                  <a:srgbClr val="003366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Ηλεκτρονικό ωρολόγιο πρόγραμμα μαθημάτων, φροντιστηρίων και εργαστηρίων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Παροχή συγκεκριμένου λογισμικού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Εκτύπωση εργασιών και εκπαιδευτικού υλικού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Διάθεση λογαριασμού ηλεκτρονικού ταχυδρομείου</a:t>
            </a:r>
            <a:endParaRPr lang="en-US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Ενημέρωση μέσω κοινωνικών δικτύων (</a:t>
            </a:r>
            <a:r>
              <a:rPr lang="en-US" sz="2200" dirty="0" err="1" smtClean="0">
                <a:solidFill>
                  <a:srgbClr val="003366"/>
                </a:solidFill>
              </a:rPr>
              <a:t>facebook</a:t>
            </a:r>
            <a:r>
              <a:rPr lang="en-US" sz="2200" dirty="0" smtClean="0">
                <a:solidFill>
                  <a:srgbClr val="003366"/>
                </a:solidFill>
              </a:rPr>
              <a:t>, Twitter, LinkedIn, Google+)</a:t>
            </a:r>
          </a:p>
        </p:txBody>
      </p:sp>
      <p:sp>
        <p:nvSpPr>
          <p:cNvPr id="75779" name="Title 4"/>
          <p:cNvSpPr>
            <a:spLocks noGrp="1"/>
          </p:cNvSpPr>
          <p:nvPr>
            <p:ph type="title"/>
          </p:nvPr>
        </p:nvSpPr>
        <p:spPr>
          <a:xfrm>
            <a:off x="467544" y="1052611"/>
            <a:ext cx="8280400" cy="57606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Υπηρεσίες προς τους Φοιτητές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6C1B8C7-BE3A-48F3-B238-FD818E0BE6F0}" type="slidenum">
              <a:rPr lang="en-GB" sz="1400">
                <a:latin typeface="+mj-lt"/>
              </a:rPr>
              <a:pPr>
                <a:defRPr/>
              </a:pPr>
              <a:t>12</a:t>
            </a:fld>
            <a:endParaRPr lang="en-GB" sz="1400">
              <a:latin typeface="+mj-l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79512" y="908720"/>
            <a:ext cx="8640440" cy="36004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800" b="1" dirty="0">
                <a:latin typeface="+mn-lt"/>
                <a:ea typeface="+mj-ea"/>
                <a:cs typeface="+mj-cs"/>
              </a:rPr>
              <a:t>Διαδικτυακός Τόπος του </a:t>
            </a:r>
            <a:r>
              <a:rPr lang="el-GR" sz="2800" b="1" dirty="0" smtClean="0">
                <a:latin typeface="+mn-lt"/>
                <a:ea typeface="+mj-ea"/>
                <a:cs typeface="+mj-cs"/>
              </a:rPr>
              <a:t>Τμήματος </a:t>
            </a:r>
            <a:r>
              <a:rPr lang="en-US" sz="2200" b="1" u="sng" dirty="0" smtClean="0">
                <a:solidFill>
                  <a:srgbClr val="336699"/>
                </a:solidFill>
                <a:latin typeface="+mn-lt"/>
              </a:rPr>
              <a:t>http://www.dmst.aueb.gr</a:t>
            </a:r>
            <a:endParaRPr lang="el-GR" sz="2200" b="1" u="sng" dirty="0" smtClean="0">
              <a:solidFill>
                <a:srgbClr val="336699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/>
            </a:r>
            <a:br>
              <a:rPr lang="el-GR" sz="2800" b="1" dirty="0" smtClean="0">
                <a:latin typeface="+mn-lt"/>
                <a:ea typeface="+mj-ea"/>
                <a:cs typeface="+mj-cs"/>
              </a:rPr>
            </a:br>
            <a:endParaRPr lang="el-GR" sz="28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 descr="C:\Documents and Settings\vasotag.ELOI.001\Desktop\dms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500174"/>
            <a:ext cx="4858410" cy="488384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027" name="Picture 3" descr="C:\Documents and Settings\vasotag.ELOI.001\Desktop\mydms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23626" y="1484784"/>
            <a:ext cx="3212675" cy="494461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16688" y="64008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BE775638-3E0C-4322-B3CF-1EAAAD0D5326}" type="slidenum">
              <a:rPr lang="en-GB" sz="1400">
                <a:latin typeface="+mj-lt"/>
              </a:rPr>
              <a:pPr>
                <a:defRPr/>
              </a:pPr>
              <a:t>13</a:t>
            </a:fld>
            <a:endParaRPr lang="en-GB" sz="1400" dirty="0">
              <a:latin typeface="+mj-lt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836712"/>
            <a:ext cx="6697663" cy="395734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Φοιτητική Πύλη </a:t>
            </a:r>
            <a:r>
              <a:rPr lang="en-US" sz="2800" b="0" dirty="0" smtClean="0">
                <a:latin typeface="+mn-lt"/>
              </a:rPr>
              <a:t>(</a:t>
            </a:r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my.dmst</a:t>
            </a:r>
            <a:r>
              <a:rPr lang="el-GR" sz="2800" i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2800" i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aueb.gr</a:t>
            </a:r>
            <a:r>
              <a:rPr lang="en-US" sz="2800" b="0" dirty="0" smtClean="0">
                <a:latin typeface="+mn-lt"/>
              </a:rPr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4679951" cy="540060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b="1" u="sng" dirty="0" smtClean="0">
                <a:solidFill>
                  <a:srgbClr val="003366"/>
                </a:solidFill>
              </a:rPr>
              <a:t>ΔΕΤ </a:t>
            </a:r>
            <a:r>
              <a:rPr lang="en-US" b="1" u="sng" dirty="0" smtClean="0">
                <a:solidFill>
                  <a:srgbClr val="003366"/>
                </a:solidFill>
              </a:rPr>
              <a:t>Portals</a:t>
            </a:r>
            <a:endParaRPr lang="el-GR" b="1" u="sng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3366"/>
                </a:solidFill>
              </a:rPr>
              <a:t>Πύλη Τηλεκπαίδευσης Τμήματος</a:t>
            </a:r>
            <a:endParaRPr lang="en-US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3366"/>
                </a:solidFill>
              </a:rPr>
              <a:t>E-learning Portals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3366"/>
                </a:solidFill>
              </a:rPr>
              <a:t>Knowledge Portals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3366"/>
                </a:solidFill>
              </a:rPr>
              <a:t>Newsletters </a:t>
            </a:r>
            <a:r>
              <a:rPr lang="el-GR" dirty="0" smtClean="0">
                <a:solidFill>
                  <a:srgbClr val="003366"/>
                </a:solidFill>
              </a:rPr>
              <a:t>και Σημαντικά </a:t>
            </a:r>
            <a:r>
              <a:rPr lang="en-US" dirty="0" smtClean="0">
                <a:solidFill>
                  <a:srgbClr val="003366"/>
                </a:solidFill>
              </a:rPr>
              <a:t>Portals</a:t>
            </a:r>
            <a:endParaRPr lang="el-GR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003366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b="1" u="sng" dirty="0" smtClean="0">
                <a:solidFill>
                  <a:srgbClr val="003366"/>
                </a:solidFill>
              </a:rPr>
              <a:t>Φοιτητικά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3366"/>
                </a:solidFill>
              </a:rPr>
              <a:t>Πρόγραμμα Σπουδών στις Επιστήμες της Αγωγής και της Εκπαίδευσης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>
                <a:solidFill>
                  <a:srgbClr val="003366"/>
                </a:solidFill>
              </a:rPr>
              <a:t>Προγράμματα Μαθημάτων- Εξετάσεων</a:t>
            </a:r>
          </a:p>
          <a:p>
            <a:pPr lvl="2">
              <a:lnSpc>
                <a:spcPct val="80000"/>
              </a:lnSpc>
            </a:pPr>
            <a:r>
              <a:rPr lang="el-GR" sz="2000" dirty="0" smtClean="0">
                <a:solidFill>
                  <a:srgbClr val="003366"/>
                </a:solidFill>
              </a:rPr>
              <a:t>Ακαδημαϊκό Ημερολόγιο</a:t>
            </a:r>
          </a:p>
          <a:p>
            <a:pPr lvl="2">
              <a:lnSpc>
                <a:spcPct val="80000"/>
              </a:lnSpc>
            </a:pPr>
            <a:r>
              <a:rPr lang="el-GR" sz="2000" dirty="0" smtClean="0">
                <a:solidFill>
                  <a:srgbClr val="003366"/>
                </a:solidFill>
              </a:rPr>
              <a:t>Πρόγραμμα Διδασκαλίας ΟΠΑ</a:t>
            </a:r>
          </a:p>
          <a:p>
            <a:pPr lvl="2">
              <a:lnSpc>
                <a:spcPct val="80000"/>
              </a:lnSpc>
            </a:pPr>
            <a:r>
              <a:rPr lang="el-GR" sz="2000" dirty="0" smtClean="0">
                <a:solidFill>
                  <a:srgbClr val="003366"/>
                </a:solidFill>
              </a:rPr>
              <a:t>Ενιαίο Πρόγραμμα Τμήματος</a:t>
            </a:r>
          </a:p>
          <a:p>
            <a:pPr lvl="2">
              <a:lnSpc>
                <a:spcPct val="80000"/>
              </a:lnSpc>
            </a:pPr>
            <a:r>
              <a:rPr lang="el-GR" sz="2000" dirty="0" smtClean="0">
                <a:solidFill>
                  <a:srgbClr val="003366"/>
                </a:solidFill>
              </a:rPr>
              <a:t>Πρόγραμμα Εργαστηρίων</a:t>
            </a:r>
          </a:p>
          <a:p>
            <a:pPr lvl="2">
              <a:lnSpc>
                <a:spcPct val="80000"/>
              </a:lnSpc>
            </a:pPr>
            <a:r>
              <a:rPr lang="el-GR" sz="2000" dirty="0" smtClean="0">
                <a:solidFill>
                  <a:srgbClr val="003366"/>
                </a:solidFill>
              </a:rPr>
              <a:t>Πρόγραμμα Εξετάσεων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0" y="1546448"/>
            <a:ext cx="42496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Κανονισμός Διεξαγωγής Εξετάσεων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Γραμματεία </a:t>
            </a:r>
            <a:r>
              <a:rPr lang="el-GR" sz="2000" dirty="0">
                <a:solidFill>
                  <a:srgbClr val="003366"/>
                </a:solidFill>
                <a:latin typeface="+mn-lt"/>
              </a:rPr>
              <a:t>Τμήματος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Εργαστήριο Πληροφορικής Τμήματος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Πρόγραμμα </a:t>
            </a:r>
            <a:r>
              <a:rPr lang="en-US" sz="2000" dirty="0">
                <a:solidFill>
                  <a:srgbClr val="003366"/>
                </a:solidFill>
                <a:latin typeface="+mn-lt"/>
              </a:rPr>
              <a:t>Erasmus</a:t>
            </a:r>
            <a:endParaRPr lang="el-GR" sz="2000" dirty="0">
              <a:solidFill>
                <a:srgbClr val="003366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l-GR" sz="2000" dirty="0">
              <a:solidFill>
                <a:srgbClr val="003366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2000" b="1" u="sng" dirty="0">
                <a:solidFill>
                  <a:srgbClr val="003366"/>
                </a:solidFill>
                <a:latin typeface="+mn-lt"/>
              </a:rPr>
              <a:t>Υπηρεσίες</a:t>
            </a:r>
            <a:endParaRPr lang="el-GR" sz="2000" b="1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Ηλεκτρονική Παράδοση Εργασιών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Βοηθητικό Υλικό Εργαστηρίου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3366"/>
                </a:solidFill>
                <a:latin typeface="+mn-lt"/>
              </a:rPr>
              <a:t>Web Mail </a:t>
            </a:r>
            <a:r>
              <a:rPr lang="el-GR" sz="2000" dirty="0">
                <a:solidFill>
                  <a:srgbClr val="003366"/>
                </a:solidFill>
                <a:latin typeface="+mn-lt"/>
              </a:rPr>
              <a:t>Φοιτητών Τμήματος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3366"/>
                </a:solidFill>
                <a:latin typeface="+mn-lt"/>
              </a:rPr>
              <a:t>e-</a:t>
            </a:r>
            <a:r>
              <a:rPr lang="el-GR" sz="2000" dirty="0">
                <a:solidFill>
                  <a:srgbClr val="003366"/>
                </a:solidFill>
                <a:latin typeface="+mn-lt"/>
              </a:rPr>
              <a:t>Γραμματεία ΟΠΑ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Βρες το Πρόγραμμά σου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Ηλεκτρονική Υπηρεσία Εύδοξος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Ηλεκτρονική Βιβλιοθήκη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Αγγελίες για </a:t>
            </a:r>
            <a:r>
              <a:rPr lang="el-GR" sz="2000" dirty="0" smtClean="0">
                <a:solidFill>
                  <a:srgbClr val="003366"/>
                </a:solidFill>
                <a:latin typeface="+mn-lt"/>
              </a:rPr>
              <a:t>Εργασία</a:t>
            </a:r>
            <a:endParaRPr lang="en-GB" sz="2000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C7B314D9-1029-42BB-A587-D9ABDB995313}" type="slidenum">
              <a:rPr lang="en-GB" sz="1400">
                <a:latin typeface="+mj-lt"/>
              </a:rPr>
              <a:pPr>
                <a:defRPr/>
              </a:pPr>
              <a:t>14</a:t>
            </a:fld>
            <a:endParaRPr lang="en-GB" sz="1400" dirty="0">
              <a:latin typeface="+mj-lt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908720"/>
            <a:ext cx="7416824" cy="539750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Πύλη Τηλεκπαίδευσης – </a:t>
            </a:r>
            <a:r>
              <a:rPr lang="en-US" sz="2800" dirty="0" smtClean="0">
                <a:latin typeface="+mn-lt"/>
              </a:rPr>
              <a:t>Eduportal Reloaded</a:t>
            </a:r>
            <a:br>
              <a:rPr lang="en-US" sz="2800" dirty="0" smtClean="0">
                <a:latin typeface="+mn-lt"/>
              </a:rPr>
            </a:br>
            <a:r>
              <a:rPr lang="en-US" sz="2800" i="1" u="sng" dirty="0" smtClean="0">
                <a:solidFill>
                  <a:srgbClr val="336699"/>
                </a:solidFill>
              </a:rPr>
              <a:t> edu.dmst.aueb.gr</a:t>
            </a:r>
            <a:endParaRPr lang="en-US" sz="2800" dirty="0" smtClean="0">
              <a:latin typeface="+mn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700808"/>
            <a:ext cx="7488832" cy="1224136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en-US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Αναρτάται</a:t>
            </a:r>
            <a:r>
              <a:rPr lang="el-GR" sz="2200" b="1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το εκπαιδευτικό υλικό που αφορά στα μαθήματα του προγράμματος σπουδών</a:t>
            </a:r>
            <a:r>
              <a:rPr lang="en-US" sz="2200" dirty="0" smtClean="0">
                <a:solidFill>
                  <a:srgbClr val="003366"/>
                </a:solidFill>
              </a:rPr>
              <a:t>. </a:t>
            </a:r>
            <a:r>
              <a:rPr lang="el-GR" sz="2200" dirty="0" smtClean="0">
                <a:solidFill>
                  <a:srgbClr val="003366"/>
                </a:solidFill>
              </a:rPr>
              <a:t>Το σύστημα αυτό βασίζεται στην πλατφόρμα ασύγχρονης εκπαίδευσης </a:t>
            </a:r>
            <a:r>
              <a:rPr lang="en-US" sz="2200" dirty="0" smtClean="0">
                <a:solidFill>
                  <a:srgbClr val="003366"/>
                </a:solidFill>
              </a:rPr>
              <a:t>moodle.</a:t>
            </a:r>
            <a:endParaRPr lang="el-GR" sz="2200" dirty="0" smtClean="0">
              <a:solidFill>
                <a:srgbClr val="003366"/>
              </a:solidFill>
            </a:endParaRPr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39750" y="350043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sz="2200">
              <a:latin typeface="Tahoma" pitchFamily="34" charset="0"/>
            </a:endParaRPr>
          </a:p>
        </p:txBody>
      </p:sp>
      <p:pic>
        <p:nvPicPr>
          <p:cNvPr id="2050" name="Picture 2" descr="C:\Documents and Settings\vasotag.ELOI.001\Desktop\edu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2643182"/>
            <a:ext cx="6902224" cy="3800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6F3E05B-C331-4FEE-89AB-4DA13F7914AB}" type="slidenum">
              <a:rPr lang="en-GB" sz="1400">
                <a:latin typeface="+mj-lt"/>
              </a:rPr>
              <a:pPr>
                <a:defRPr/>
              </a:pPr>
              <a:t>15</a:t>
            </a:fld>
            <a:endParaRPr lang="en-GB" sz="1400">
              <a:latin typeface="+mj-lt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908720"/>
            <a:ext cx="5578475" cy="539750"/>
          </a:xfrm>
        </p:spPr>
        <p:txBody>
          <a:bodyPr/>
          <a:lstStyle/>
          <a:p>
            <a:pPr algn="ctr"/>
            <a:r>
              <a:rPr lang="en-GB" sz="2800" dirty="0" smtClean="0">
                <a:latin typeface="+mn-lt"/>
              </a:rPr>
              <a:t>E-learning Portals</a:t>
            </a:r>
            <a:endParaRPr lang="en-US" sz="2800" dirty="0" smtClean="0">
              <a:latin typeface="+mn-l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412776"/>
            <a:ext cx="8001000" cy="100811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n-US" sz="2200" dirty="0" smtClean="0">
                <a:solidFill>
                  <a:srgbClr val="003366"/>
                </a:solidFill>
              </a:rPr>
              <a:t>Portal </a:t>
            </a:r>
            <a:r>
              <a:rPr lang="el-GR" sz="2200" dirty="0" smtClean="0">
                <a:solidFill>
                  <a:srgbClr val="003366"/>
                </a:solidFill>
              </a:rPr>
              <a:t>εκπαιδευτικού χαρακτήρα που περιλαμβάνει κυρίως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συνδέσμους σε </a:t>
            </a:r>
            <a:r>
              <a:rPr lang="en-US" sz="2200" dirty="0" smtClean="0">
                <a:solidFill>
                  <a:srgbClr val="003366"/>
                </a:solidFill>
              </a:rPr>
              <a:t>Interactive Case Studies</a:t>
            </a:r>
            <a:r>
              <a:rPr lang="el-GR" sz="2200" dirty="0" smtClean="0">
                <a:solidFill>
                  <a:srgbClr val="003366"/>
                </a:solidFill>
              </a:rPr>
              <a:t> μαθημάτων που διδάσκονται στο Τμήμα</a:t>
            </a:r>
            <a:r>
              <a:rPr lang="el-GR" sz="2200" dirty="0" smtClean="0">
                <a:solidFill>
                  <a:srgbClr val="003366"/>
                </a:solidFill>
              </a:rPr>
              <a:t>.</a:t>
            </a:r>
            <a:r>
              <a:rPr lang="en-US" sz="2200" dirty="0" smtClean="0">
                <a:solidFill>
                  <a:srgbClr val="003366"/>
                </a:solidFill>
              </a:rPr>
              <a:t> 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http://e-learning.dmst.aueb.gr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200" dirty="0" smtClean="0">
                <a:solidFill>
                  <a:srgbClr val="003366"/>
                </a:solidFill>
              </a:rPr>
              <a:t>)</a:t>
            </a:r>
            <a:endParaRPr lang="en-US" sz="2200" dirty="0" smtClean="0">
              <a:solidFill>
                <a:srgbClr val="003366"/>
              </a:solidFill>
            </a:endParaRPr>
          </a:p>
        </p:txBody>
      </p:sp>
      <p:pic>
        <p:nvPicPr>
          <p:cNvPr id="79876" name="Picture 9"/>
          <p:cNvPicPr>
            <a:picLocks noChangeAspect="1" noChangeArrowheads="1"/>
          </p:cNvPicPr>
          <p:nvPr/>
        </p:nvPicPr>
        <p:blipFill>
          <a:blip r:embed="rId2" cstate="print"/>
          <a:srcRect l="237" t="10927" r="64391" b="31267"/>
          <a:stretch>
            <a:fillRect/>
          </a:stretch>
        </p:blipFill>
        <p:spPr bwMode="auto">
          <a:xfrm>
            <a:off x="3059832" y="2479948"/>
            <a:ext cx="3206750" cy="4189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0A016A3B-4DD2-4C20-B43D-55C2326AE18F}" type="slidenum">
              <a:rPr lang="en-GB" sz="1400">
                <a:latin typeface="+mj-lt"/>
              </a:rPr>
              <a:pPr>
                <a:defRPr/>
              </a:pPr>
              <a:t>16</a:t>
            </a:fld>
            <a:endParaRPr lang="en-GB" sz="1400">
              <a:latin typeface="+mj-lt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96752"/>
            <a:ext cx="7993260" cy="100776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Περιλαμβάνει έναν αριθμό από εκπαιδευτικά </a:t>
            </a:r>
            <a:r>
              <a:rPr lang="en-US" sz="2200" dirty="0" smtClean="0">
                <a:solidFill>
                  <a:srgbClr val="003366"/>
                </a:solidFill>
              </a:rPr>
              <a:t>portals </a:t>
            </a:r>
            <a:r>
              <a:rPr lang="el-GR" sz="2200" dirty="0" smtClean="0">
                <a:solidFill>
                  <a:srgbClr val="003366"/>
                </a:solidFill>
              </a:rPr>
              <a:t>που σχετίζονται άμεσα με μαθήματα του Τμήματος</a:t>
            </a:r>
            <a:r>
              <a:rPr lang="el-GR" sz="2200" dirty="0" smtClean="0">
                <a:solidFill>
                  <a:srgbClr val="003366"/>
                </a:solidFill>
              </a:rPr>
              <a:t>.</a:t>
            </a:r>
            <a:r>
              <a:rPr lang="en-US" sz="2200" dirty="0" smtClean="0">
                <a:solidFill>
                  <a:srgbClr val="003366"/>
                </a:solidFill>
              </a:rPr>
              <a:t> 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</a:rPr>
              <a:t>http://portals.dmst.aueb.gr</a:t>
            </a:r>
            <a:r>
              <a:rPr lang="en-US" sz="2200" dirty="0" smtClean="0">
                <a:solidFill>
                  <a:srgbClr val="003366"/>
                </a:solidFill>
              </a:rPr>
              <a:t>/)</a:t>
            </a:r>
            <a:endParaRPr lang="en-GB" sz="2200" dirty="0" smtClean="0">
              <a:solidFill>
                <a:srgbClr val="003366"/>
              </a:solidFill>
            </a:endParaRPr>
          </a:p>
        </p:txBody>
      </p:sp>
      <p:sp>
        <p:nvSpPr>
          <p:cNvPr id="80899" name="Rectangle 7"/>
          <p:cNvSpPr>
            <a:spLocks noChangeArrowheads="1"/>
          </p:cNvSpPr>
          <p:nvPr/>
        </p:nvSpPr>
        <p:spPr bwMode="auto">
          <a:xfrm>
            <a:off x="467544" y="5400600"/>
            <a:ext cx="8001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200" b="1" dirty="0">
                <a:solidFill>
                  <a:srgbClr val="003366"/>
                </a:solidFill>
                <a:latin typeface="+mn-lt"/>
              </a:rPr>
              <a:t>Newsletters</a:t>
            </a:r>
            <a:r>
              <a:rPr lang="el-GR" sz="2200" b="1" dirty="0">
                <a:solidFill>
                  <a:srgbClr val="003366"/>
                </a:solidFill>
                <a:latin typeface="+mn-lt"/>
              </a:rPr>
              <a:t> και σημαντικά </a:t>
            </a:r>
            <a:r>
              <a:rPr lang="en-US" sz="2200" b="1" dirty="0" smtClean="0">
                <a:solidFill>
                  <a:srgbClr val="003366"/>
                </a:solidFill>
                <a:latin typeface="+mn-lt"/>
              </a:rPr>
              <a:t>Portals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solidFill>
                  <a:srgbClr val="003366"/>
                </a:solidFill>
                <a:latin typeface="+mn-lt"/>
              </a:rPr>
              <a:t>	</a:t>
            </a:r>
            <a:r>
              <a:rPr lang="en-US" sz="2200" dirty="0" smtClean="0">
                <a:solidFill>
                  <a:srgbClr val="003366"/>
                </a:solidFill>
                <a:latin typeface="+mn-lt"/>
              </a:rPr>
              <a:t>(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://</a:t>
            </a:r>
            <a:r>
              <a:rPr lang="en-US" sz="2200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my.dmst.aueb.gr/newsletters.php</a:t>
            </a:r>
            <a:r>
              <a:rPr lang="en-US" sz="2200" dirty="0" smtClean="0">
                <a:solidFill>
                  <a:srgbClr val="003366"/>
                </a:solidFill>
                <a:latin typeface="+mn-lt"/>
              </a:rPr>
              <a:t>)</a:t>
            </a:r>
            <a:endParaRPr lang="el-GR" sz="2200" dirty="0">
              <a:solidFill>
                <a:srgbClr val="003366"/>
              </a:solidFill>
              <a:latin typeface="+mn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l-GR" sz="2200" dirty="0">
                <a:solidFill>
                  <a:srgbClr val="003366"/>
                </a:solidFill>
                <a:latin typeface="+mn-lt"/>
              </a:rPr>
              <a:t>	Περιέχουν συνδέσμους σε </a:t>
            </a:r>
            <a:r>
              <a:rPr lang="en-US" sz="2200" dirty="0">
                <a:solidFill>
                  <a:srgbClr val="003366"/>
                </a:solidFill>
                <a:latin typeface="+mn-lt"/>
              </a:rPr>
              <a:t>Newsletters </a:t>
            </a:r>
            <a:r>
              <a:rPr lang="el-GR" sz="2200" dirty="0">
                <a:solidFill>
                  <a:srgbClr val="003366"/>
                </a:solidFill>
                <a:latin typeface="+mn-lt"/>
              </a:rPr>
              <a:t>που εκδίδει το Τμήμα και σε χρήσιμα </a:t>
            </a:r>
            <a:r>
              <a:rPr lang="en-US" sz="2200" dirty="0">
                <a:solidFill>
                  <a:srgbClr val="003366"/>
                </a:solidFill>
                <a:latin typeface="+mn-lt"/>
              </a:rPr>
              <a:t>Portals</a:t>
            </a:r>
            <a:r>
              <a:rPr lang="el-GR" sz="2200" dirty="0">
                <a:solidFill>
                  <a:srgbClr val="003366"/>
                </a:solidFill>
                <a:latin typeface="+mn-lt"/>
              </a:rPr>
              <a:t> για τους φοιτητές.</a:t>
            </a:r>
            <a:endParaRPr lang="en-GB" sz="22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809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3096369" cy="3228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5578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Knowledge Portals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936104"/>
          </a:xfrm>
        </p:spPr>
        <p:txBody>
          <a:bodyPr/>
          <a:lstStyle/>
          <a:p>
            <a:r>
              <a:rPr lang="el-GR" sz="2800" dirty="0" smtClean="0"/>
              <a:t>Υποδομές </a:t>
            </a:r>
            <a:r>
              <a:rPr lang="en-US" sz="2800" dirty="0" smtClean="0"/>
              <a:t>Digital Learning for </a:t>
            </a:r>
            <a:r>
              <a:rPr lang="en-US" sz="2800" dirty="0" smtClean="0"/>
              <a:t>e-Learning</a:t>
            </a:r>
            <a:br>
              <a:rPr lang="en-US" sz="2800" dirty="0" smtClean="0"/>
            </a:br>
            <a:r>
              <a:rPr lang="en-US" sz="2800" u="sng" dirty="0" smtClean="0">
                <a:solidFill>
                  <a:schemeClr val="accent4">
                    <a:lumMod val="75000"/>
                  </a:schemeClr>
                </a:solidFill>
              </a:rPr>
              <a:t>http://elearning.aueb.gr</a:t>
            </a:r>
            <a:r>
              <a:rPr lang="en-US" sz="2800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endParaRPr lang="el-GR" sz="2800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40352" y="6309320"/>
            <a:ext cx="1046184" cy="365760"/>
          </a:xfrm>
          <a:prstGeom prst="rect">
            <a:avLst/>
          </a:prstGeom>
        </p:spPr>
        <p:txBody>
          <a:bodyPr/>
          <a:lstStyle/>
          <a:p>
            <a:fld id="{8A6F0ACC-0271-46C6-96EB-091EA3D68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vasotag.ELOI.001\Desktop\ke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6068" y="1772816"/>
            <a:ext cx="6962439" cy="48863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41DB3E0-2A94-4933-9077-3A0E020B02E8}" type="slidenum">
              <a:rPr lang="en-GB" sz="1400">
                <a:latin typeface="+mj-lt"/>
              </a:rPr>
              <a:pPr>
                <a:defRPr/>
              </a:pPr>
              <a:t>18</a:t>
            </a:fld>
            <a:endParaRPr lang="en-GB" sz="1400">
              <a:latin typeface="+mj-lt"/>
            </a:endParaRPr>
          </a:p>
        </p:txBody>
      </p:sp>
      <p:sp>
        <p:nvSpPr>
          <p:cNvPr id="819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68760"/>
            <a:ext cx="8136904" cy="37449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Ενιαίο Πρόγραμμα </a:t>
            </a:r>
            <a:r>
              <a:rPr lang="el-GR" sz="2200" b="1" dirty="0" smtClean="0">
                <a:solidFill>
                  <a:srgbClr val="003366"/>
                </a:solidFill>
              </a:rPr>
              <a:t>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my.dmst.aueb.gr/Documents/Programs/orologio.htm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Ωρολόγιο</a:t>
            </a:r>
            <a:r>
              <a:rPr lang="el-GR" sz="2200" b="1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πρόγραμμα παραδόσεων, φροντιστηρίων και  εργαστηρίων για όλα τα εξάμηνα σπουδών.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Πρόγραμμα </a:t>
            </a:r>
            <a:r>
              <a:rPr lang="el-GR" sz="2200" b="1" dirty="0" smtClean="0">
                <a:solidFill>
                  <a:srgbClr val="003366"/>
                </a:solidFill>
              </a:rPr>
              <a:t>Εργαστηρίων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my.dmst.aueb.gr/Documents/Programs/Lab_calendar_2016-2017_xeimerino.htm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Πρόγραμμα οργανωμένων εργαστηριακών μαθημάτων - εξετάσεων, για όλες τις εβδομάδες του τρέχοντος εξαμήνου.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Γραμματεία </a:t>
            </a:r>
            <a:r>
              <a:rPr lang="el-GR" sz="2200" b="1" dirty="0" smtClean="0">
                <a:solidFill>
                  <a:srgbClr val="003366"/>
                </a:solidFill>
              </a:rPr>
              <a:t>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my.dmst.aueb.gr/secretary.php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Χρήσιμα έγγραφα, πληροφορίες και ανακοινώσεις από τη γραμματεία του Τμήματος.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Εργαστήριο Πληροφορικής </a:t>
            </a:r>
            <a:r>
              <a:rPr lang="el-GR" sz="2200" b="1" dirty="0" smtClean="0">
                <a:solidFill>
                  <a:srgbClr val="003366"/>
                </a:solidFill>
              </a:rPr>
              <a:t>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my.dmst.aueb.gr/eloi.php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Πρόγραμμα και ανακοινώσεις του εργαστηρίου πληροφορικής.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rgbClr val="003366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836712"/>
            <a:ext cx="55784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>Φοιτητικά</a:t>
            </a:r>
            <a:endParaRPr lang="en-US" sz="2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FD4473A2-D159-4FDB-B4EE-C360FB8BBDA9}" type="slidenum">
              <a:rPr lang="en-GB" sz="1400">
                <a:latin typeface="+mj-lt"/>
              </a:rPr>
              <a:pPr>
                <a:defRPr/>
              </a:pPr>
              <a:t>19</a:t>
            </a:fld>
            <a:endParaRPr lang="en-GB" sz="1400">
              <a:latin typeface="+mj-lt"/>
            </a:endParaRPr>
          </a:p>
        </p:txBody>
      </p:sp>
      <p:sp>
        <p:nvSpPr>
          <p:cNvPr id="8499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124744"/>
            <a:ext cx="7920880" cy="51752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Βοηθητικό Υλικό</a:t>
            </a:r>
            <a:r>
              <a:rPr lang="en-US" sz="2200" b="1" dirty="0" smtClean="0">
                <a:solidFill>
                  <a:srgbClr val="003366"/>
                </a:solidFill>
              </a:rPr>
              <a:t> </a:t>
            </a:r>
            <a:r>
              <a:rPr lang="el-GR" sz="2200" b="1" dirty="0" smtClean="0">
                <a:solidFill>
                  <a:srgbClr val="003366"/>
                </a:solidFill>
              </a:rPr>
              <a:t>Εργαστηρίου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http://wiki.dmst.aueb.gr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9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Τόπος όπου υπάρχουν</a:t>
            </a:r>
            <a:r>
              <a:rPr lang="el-GR" sz="2200" dirty="0" smtClean="0">
                <a:solidFill>
                  <a:srgbClr val="003366"/>
                </a:solidFill>
                <a:cs typeface="Tahoma" pitchFamily="34" charset="0"/>
              </a:rPr>
              <a:t> χρήσιμα προγράμματα-εφαρμογές και ηλεκτρονικά συγγράμματα-βοηθήματα, αλλά και χρήσιμες οδηγίες για τις υπηρεσίες που προσφέρει το εργαστήριο, καθώς και εξειδικευμένες πληροφορίες μαθημάτων.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3366"/>
                </a:solidFill>
              </a:rPr>
              <a:t>Web Mail </a:t>
            </a:r>
            <a:r>
              <a:rPr lang="el-GR" sz="2200" b="1" dirty="0" smtClean="0">
                <a:solidFill>
                  <a:srgbClr val="003366"/>
                </a:solidFill>
              </a:rPr>
              <a:t>Φοιτητών </a:t>
            </a:r>
            <a:r>
              <a:rPr lang="el-GR" sz="2200" b="1" dirty="0" smtClean="0">
                <a:solidFill>
                  <a:srgbClr val="003366"/>
                </a:solidFill>
              </a:rPr>
              <a:t>Τμήματος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https://mail.dmst.aueb.gr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3366"/>
                </a:solidFill>
              </a:rPr>
              <a:t>e-</a:t>
            </a:r>
            <a:r>
              <a:rPr lang="el-GR" sz="2200" b="1" dirty="0" smtClean="0">
                <a:solidFill>
                  <a:srgbClr val="003366"/>
                </a:solidFill>
              </a:rPr>
              <a:t>Γραμματεία </a:t>
            </a:r>
            <a:r>
              <a:rPr lang="el-GR" sz="2200" b="1" dirty="0" smtClean="0">
                <a:solidFill>
                  <a:srgbClr val="003366"/>
                </a:solidFill>
              </a:rPr>
              <a:t>ΟΠΑ</a:t>
            </a:r>
            <a:r>
              <a:rPr lang="en-US" sz="2200" b="1" dirty="0" smtClean="0">
                <a:solidFill>
                  <a:srgbClr val="003366"/>
                </a:solidFill>
              </a:rPr>
              <a:t> </a:t>
            </a:r>
            <a:r>
              <a:rPr lang="en-US" sz="2200" b="1" dirty="0" smtClean="0">
                <a:solidFill>
                  <a:srgbClr val="003366"/>
                </a:solidFill>
              </a:rPr>
              <a:t>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https://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sso.aueb.gr/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Σύνδεσμος με το σύστημα ηλεκτρονικής γραμματείας του ΟΠΑ.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Ηλεκτρονική Υπηρεσία </a:t>
            </a:r>
            <a:r>
              <a:rPr lang="el-GR" sz="2200" b="1" dirty="0" smtClean="0">
                <a:solidFill>
                  <a:srgbClr val="003366"/>
                </a:solidFill>
              </a:rPr>
              <a:t>Εύδοξος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http://www.eudoxus.gr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Σύνδεσμος με την ηλεκτρονική υπηρεσία ολοκληρωμένης διαχείρισης συγγραμμάτων και λοιπών βοηθημάτων.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Ηλεκτρονική </a:t>
            </a:r>
            <a:r>
              <a:rPr lang="el-GR" sz="2200" b="1" dirty="0" smtClean="0">
                <a:solidFill>
                  <a:srgbClr val="003366"/>
                </a:solidFill>
              </a:rPr>
              <a:t>Βιβλιοθήκη</a:t>
            </a:r>
            <a:r>
              <a:rPr lang="en-US" sz="2200" b="1" dirty="0" smtClean="0">
                <a:solidFill>
                  <a:srgbClr val="003366"/>
                </a:solidFill>
              </a:rPr>
              <a:t> 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http://www.lib.aueb.gr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Σύνδεσμος με το σύστημα ηλεκτρονικής βιβλιοθήκης του ΟΠΑ.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Αγγελίες για </a:t>
            </a:r>
            <a:r>
              <a:rPr lang="el-GR" sz="2200" b="1" dirty="0" smtClean="0">
                <a:solidFill>
                  <a:srgbClr val="003366"/>
                </a:solidFill>
              </a:rPr>
              <a:t>Εργασία</a:t>
            </a:r>
            <a:r>
              <a:rPr lang="en-US" sz="2200" b="1" dirty="0" smtClean="0">
                <a:solidFill>
                  <a:srgbClr val="003366"/>
                </a:solidFill>
              </a:rPr>
              <a:t> </a:t>
            </a:r>
            <a:r>
              <a:rPr lang="en-US" sz="2200" b="1" dirty="0" smtClean="0">
                <a:solidFill>
                  <a:srgbClr val="003366"/>
                </a:solidFill>
              </a:rPr>
              <a:t>(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://</a:t>
            </a:r>
            <a:r>
              <a:rPr lang="en-US" sz="2200" b="1" u="sng" dirty="0" smtClean="0">
                <a:solidFill>
                  <a:schemeClr val="accent4">
                    <a:lumMod val="75000"/>
                  </a:schemeClr>
                </a:solidFill>
              </a:rPr>
              <a:t>menace.dmst.aueb.gr/aggelia/showAnnounces.asp</a:t>
            </a:r>
            <a:r>
              <a:rPr lang="en-US" sz="2200" b="1" dirty="0" smtClean="0">
                <a:solidFill>
                  <a:srgbClr val="003366"/>
                </a:solidFill>
              </a:rPr>
              <a:t>)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200" b="1" dirty="0" smtClean="0">
                <a:solidFill>
                  <a:srgbClr val="003366"/>
                </a:solidFill>
              </a:rPr>
              <a:t>	</a:t>
            </a:r>
            <a:r>
              <a:rPr lang="el-GR" sz="2200" dirty="0" smtClean="0">
                <a:solidFill>
                  <a:srgbClr val="003366"/>
                </a:solidFill>
              </a:rPr>
              <a:t>Ηλεκτρονικό σύστημα δημοσίευσης αγγελιών για εργασία, που αφορούν φοιτητές και αποφοίτους του Τμήματος.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1680" y="692696"/>
            <a:ext cx="5578475" cy="46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800" b="1" dirty="0" smtClean="0">
                <a:latin typeface="+mn-lt"/>
                <a:ea typeface="+mj-ea"/>
                <a:cs typeface="+mj-cs"/>
              </a:rPr>
              <a:t>Κύριες Υπηρεσίες</a:t>
            </a:r>
            <a:endParaRPr lang="en-US" sz="2800" b="1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59632" y="1844824"/>
          <a:ext cx="70567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Title 5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80400" cy="72072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Ρόλος Εργαστηρίου Πληροφορικής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C563-C6E7-4929-8A58-4F6900304DF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35360"/>
            <a:ext cx="3528070" cy="12295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	</a:t>
            </a:r>
            <a:r>
              <a:rPr lang="el-GR" sz="2000" dirty="0" smtClean="0">
                <a:solidFill>
                  <a:srgbClr val="003366"/>
                </a:solidFill>
              </a:rPr>
              <a:t>Καθημερινή Ενημέρωση των φοιτητών σε φιλική προς κινητά μορφή που περιλαμβάνει: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E843FC93-6F8C-4490-8D61-31129D3FA25E}" type="slidenum">
              <a:rPr lang="en-GB" sz="1400">
                <a:latin typeface="+mj-lt"/>
              </a:rPr>
              <a:pPr>
                <a:defRPr/>
              </a:pPr>
              <a:t>20</a:t>
            </a:fld>
            <a:endParaRPr lang="en-GB" sz="1400">
              <a:latin typeface="+mj-lt"/>
            </a:endParaRPr>
          </a:p>
        </p:txBody>
      </p:sp>
      <p:sp>
        <p:nvSpPr>
          <p:cNvPr id="91139" name="Content Placeholder 2"/>
          <p:cNvSpPr>
            <a:spLocks/>
          </p:cNvSpPr>
          <p:nvPr/>
        </p:nvSpPr>
        <p:spPr bwMode="auto">
          <a:xfrm>
            <a:off x="251520" y="2708920"/>
            <a:ext cx="3708400" cy="396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Ανακοινώσεις, Επίκαιρα και Εκδηλώσεις του Τμήματος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Πρόγραμμα λειτουργίας και διαθεσιμότητα του Εργαστηρίου Πληροφορικής του Τμήματος καθώς και όλα τα προγραμματισμένα εργαστηριακά μαθήματα</a:t>
            </a:r>
            <a:endParaRPr lang="en-US" sz="2000" dirty="0">
              <a:solidFill>
                <a:srgbClr val="003366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Πρόγραμμα σίτισης της Φοιτητικής Λέσχης καθώς και τις αθλητικές δραστηριότητες που διοργανώνει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l-GR" sz="2000" dirty="0">
                <a:solidFill>
                  <a:srgbClr val="003366"/>
                </a:solidFill>
                <a:latin typeface="+mn-lt"/>
              </a:rPr>
              <a:t>Ανακοινώσεις του ΟΠΑ</a:t>
            </a:r>
          </a:p>
        </p:txBody>
      </p:sp>
      <p:pic>
        <p:nvPicPr>
          <p:cNvPr id="86020" name="4 - Εικόνα" descr="C:\Users\adda.Poularaki\Desktop\screenshots\Screenshots\New folder\Arxiki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854" y="1340901"/>
            <a:ext cx="1513871" cy="25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5 - Εικόνα" descr="C:\Users\adda.Poularaki\Desktop\screenshots\Screenshots\New folder\Arxiki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529" y="1340901"/>
            <a:ext cx="1513871" cy="25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4 - Εικόνα" descr="C:\Users\adda.Poularaki\Desktop\screenshots\Screenshots\New folder\ergasthrio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9204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5 - Εικόνα" descr="C:\Users\adda.Poularaki\Desktop\screenshots\Screenshots\New folder\ergasthrio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3529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2" descr="C:\Users\adda.Poularaki\Dropbox\mobile\creens-final\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7854" y="4010611"/>
            <a:ext cx="1513871" cy="267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Rectangle 11"/>
          <p:cNvSpPr>
            <a:spLocks noChangeArrowheads="1"/>
          </p:cNvSpPr>
          <p:nvPr/>
        </p:nvSpPr>
        <p:spPr bwMode="auto">
          <a:xfrm>
            <a:off x="1331640" y="836712"/>
            <a:ext cx="6696075" cy="4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Dmst Mobile</a:t>
            </a:r>
            <a:r>
              <a:rPr lang="el-GR" sz="2800" b="1" dirty="0">
                <a:latin typeface="+mn-lt"/>
                <a:ea typeface="+mj-ea"/>
                <a:cs typeface="+mj-cs"/>
              </a:rPr>
              <a:t> </a:t>
            </a:r>
            <a:r>
              <a:rPr lang="en-US" sz="2800" b="1" dirty="0" smtClean="0">
                <a:latin typeface="+mn-lt"/>
                <a:ea typeface="+mj-ea"/>
                <a:cs typeface="+mj-cs"/>
              </a:rPr>
              <a:t>(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https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://m.dmst.aueb.gr</a:t>
            </a:r>
            <a:r>
              <a:rPr lang="en-US" sz="2800" b="1" dirty="0">
                <a:latin typeface="+mn-lt"/>
                <a:ea typeface="+mj-ea"/>
                <a:cs typeface="+mj-cs"/>
              </a:rPr>
              <a:t>)</a:t>
            </a:r>
            <a:endParaRPr lang="el-GR" sz="2800" b="1" dirty="0"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Documents and Settings\vasotag.ELOI.001\Desktop\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340768"/>
            <a:ext cx="1510168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76064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DETFOLIO</a:t>
            </a:r>
            <a:r>
              <a:rPr lang="el-GR" sz="2400" dirty="0" smtClean="0">
                <a:latin typeface="+mn-lt"/>
              </a:rPr>
              <a:t> – Το ηλεκτρονικό </a:t>
            </a:r>
            <a:r>
              <a:rPr lang="en-US" sz="2400" dirty="0" smtClean="0">
                <a:latin typeface="+mn-lt"/>
              </a:rPr>
              <a:t>Portfolio </a:t>
            </a:r>
            <a:r>
              <a:rPr lang="el-GR" sz="2400" dirty="0" smtClean="0">
                <a:latin typeface="+mn-lt"/>
              </a:rPr>
              <a:t>του Φοιτητή</a:t>
            </a:r>
            <a:endParaRPr lang="en-US" sz="2400" dirty="0" smtClean="0">
              <a:latin typeface="+mn-lt"/>
            </a:endParaRPr>
          </a:p>
        </p:txBody>
      </p:sp>
      <p:pic>
        <p:nvPicPr>
          <p:cNvPr id="87042" name="Picture 4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227485"/>
            <a:ext cx="7848600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1809898" y="5877272"/>
            <a:ext cx="5786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+mn-lt"/>
              </a:rPr>
              <a:t>URL:  http://eloi1adm.dmst.aueb.gr/detfolio/</a:t>
            </a:r>
            <a:endParaRPr lang="el-GR" sz="2200" b="1" dirty="0"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552" y="953840"/>
            <a:ext cx="8229600" cy="5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e-Portfolio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96611-5F52-4FA8-80C2-053DCBD1A7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Cap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41326"/>
            <a:ext cx="80724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TextBox 4"/>
          <p:cNvSpPr txBox="1">
            <a:spLocks noChangeArrowheads="1"/>
          </p:cNvSpPr>
          <p:nvPr/>
        </p:nvSpPr>
        <p:spPr bwMode="auto">
          <a:xfrm>
            <a:off x="1325563" y="5940425"/>
            <a:ext cx="63579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+mn-lt"/>
              </a:rPr>
              <a:t>URL:  http://eloi1adm.dmst.aueb.gr/detfolio/</a:t>
            </a:r>
            <a:endParaRPr lang="el-GR" sz="2200" b="1" dirty="0">
              <a:latin typeface="+mn-lt"/>
            </a:endParaRPr>
          </a:p>
        </p:txBody>
      </p:sp>
      <p:sp>
        <p:nvSpPr>
          <p:cNvPr id="89091" name="Rectang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575469"/>
          </a:xfrm>
        </p:spPr>
        <p:txBody>
          <a:bodyPr/>
          <a:lstStyle/>
          <a:p>
            <a:pPr algn="ctr"/>
            <a:r>
              <a:rPr lang="en-US" sz="2400" dirty="0" smtClean="0">
                <a:latin typeface="+mn-lt"/>
              </a:rPr>
              <a:t>DETFOLIO</a:t>
            </a:r>
            <a:r>
              <a:rPr lang="el-GR" sz="2400" dirty="0" smtClean="0">
                <a:latin typeface="+mn-lt"/>
              </a:rPr>
              <a:t> – Το ηλεκτρονικό </a:t>
            </a:r>
            <a:r>
              <a:rPr lang="en-US" sz="2400" dirty="0" smtClean="0">
                <a:latin typeface="+mn-lt"/>
              </a:rPr>
              <a:t>Portfolio </a:t>
            </a:r>
            <a:r>
              <a:rPr lang="el-GR" sz="2400" dirty="0" smtClean="0">
                <a:latin typeface="+mn-lt"/>
              </a:rPr>
              <a:t>του Φοιτητή</a:t>
            </a:r>
            <a:endParaRPr lang="en-US" sz="2400" dirty="0" smtClean="0">
              <a:latin typeface="+mn-lt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539552" y="980728"/>
            <a:ext cx="8229600" cy="5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atin typeface="+mn-lt"/>
                <a:ea typeface="+mj-ea"/>
                <a:cs typeface="+mj-cs"/>
              </a:rPr>
              <a:t>e-Portfolio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96611-5F52-4FA8-80C2-053DCBD1A7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80400" cy="720725"/>
          </a:xfrm>
        </p:spPr>
        <p:txBody>
          <a:bodyPr/>
          <a:lstStyle/>
          <a:p>
            <a:r>
              <a:rPr lang="el-GR" sz="2800" dirty="0" smtClean="0">
                <a:latin typeface="+mn-lt"/>
              </a:rPr>
              <a:t>Πρόγραμμα Μαθημάτων και </a:t>
            </a:r>
            <a:br>
              <a:rPr lang="el-GR" sz="2800" dirty="0" smtClean="0">
                <a:latin typeface="+mn-lt"/>
              </a:rPr>
            </a:br>
            <a:r>
              <a:rPr lang="el-GR" sz="2800" dirty="0" smtClean="0">
                <a:latin typeface="+mn-lt"/>
              </a:rPr>
              <a:t>Εργαστηριακών Σεμιναρίων</a:t>
            </a:r>
          </a:p>
        </p:txBody>
      </p:sp>
      <p:graphicFrame>
        <p:nvGraphicFramePr>
          <p:cNvPr id="65576" name="Group 40"/>
          <p:cNvGraphicFramePr>
            <a:graphicFrameLocks noGrp="1"/>
          </p:cNvGraphicFramePr>
          <p:nvPr/>
        </p:nvGraphicFramePr>
        <p:xfrm>
          <a:off x="467546" y="2132856"/>
          <a:ext cx="8208909" cy="3640397"/>
        </p:xfrm>
        <a:graphic>
          <a:graphicData uri="http://schemas.openxmlformats.org/drawingml/2006/table">
            <a:tbl>
              <a:tblPr/>
              <a:tblGrid>
                <a:gridCol w="1388071"/>
                <a:gridCol w="1359061"/>
                <a:gridCol w="1428760"/>
                <a:gridCol w="1383875"/>
                <a:gridCol w="1300766"/>
                <a:gridCol w="1348376"/>
              </a:tblGrid>
              <a:tr h="29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1ο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2ο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3ο έτος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0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1o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2o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3o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4o 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5ο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5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Μαθήματα Πληροφορικής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Εισαγωγή στην Πληροφορική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Προγραμ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ματισμός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 Ι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Java I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Προγραμ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ματισμός</a:t>
                      </a: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 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I (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Java II)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Βάσεις Δεδομένων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Αλγόριθμοι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Ανάλυση και Σχεδιασμός Π.Σ.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Ανάπτυξη και Αρχιτεκτονικές Π.Σ.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F6"/>
                    </a:solidFill>
                  </a:tcPr>
                </a:tc>
              </a:tr>
              <a:tr h="1408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Εργαστηριακά Σεμινάρια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Java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SQL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HTML, CSS, Bootstrap,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Frontend Framework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JSP,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+mn-lt"/>
                          <a:cs typeface="Arial" charset="0"/>
                        </a:rPr>
                        <a:t>servlets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EC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4C563-C6E7-4929-8A58-4F6900304D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4008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789AF9F7-FF0B-44B3-91D9-79CD498E056E}" type="slidenum">
              <a:rPr lang="en-GB" sz="1400">
                <a:latin typeface="+mj-lt"/>
              </a:rPr>
              <a:pPr>
                <a:defRPr/>
              </a:pPr>
              <a:t>4</a:t>
            </a:fld>
            <a:endParaRPr lang="en-GB" sz="1400">
              <a:latin typeface="+mj-lt"/>
            </a:endParaRPr>
          </a:p>
        </p:txBody>
      </p:sp>
      <p:sp>
        <p:nvSpPr>
          <p:cNvPr id="6656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60848"/>
            <a:ext cx="7632848" cy="432048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Μέλη Ειδικού Τεχνικού Εργαστηριακού Προσωπικού (Ε.Τ.Ε.Π</a:t>
            </a:r>
            <a:r>
              <a:rPr lang="en-US" sz="2200" dirty="0" smtClean="0">
                <a:solidFill>
                  <a:srgbClr val="003366"/>
                </a:solidFill>
              </a:rPr>
              <a:t>.</a:t>
            </a:r>
            <a:r>
              <a:rPr lang="el-GR" sz="2200" dirty="0" smtClean="0">
                <a:solidFill>
                  <a:srgbClr val="003366"/>
                </a:solidFill>
              </a:rPr>
              <a:t>)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του Τμήματος</a:t>
            </a:r>
            <a:endParaRPr lang="en-US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200" b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Σταύρος Γρηγορακάκης </a:t>
            </a:r>
            <a:r>
              <a:rPr lang="el-GR" sz="2200" i="1" dirty="0" smtClean="0">
                <a:solidFill>
                  <a:srgbClr val="003366"/>
                </a:solidFill>
              </a:rPr>
              <a:t>	</a:t>
            </a:r>
            <a:r>
              <a:rPr lang="en-US" sz="2200" u="sng" dirty="0" smtClean="0">
                <a:solidFill>
                  <a:srgbClr val="003366"/>
                </a:solidFill>
                <a:hlinkClick r:id="rId2"/>
              </a:rPr>
              <a:t>sgrig@aegean.dmst.aueb.gr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/>
            </a:r>
            <a:br>
              <a:rPr lang="el-GR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Βασιλική Ταγκαλάκη </a:t>
            </a:r>
            <a:r>
              <a:rPr lang="el-GR" sz="2200" i="1" dirty="0" smtClean="0">
                <a:solidFill>
                  <a:srgbClr val="003366"/>
                </a:solidFill>
              </a:rPr>
              <a:t>	</a:t>
            </a:r>
            <a:r>
              <a:rPr lang="en-US" sz="2200" u="sng" dirty="0" smtClean="0">
                <a:solidFill>
                  <a:srgbClr val="003366"/>
                </a:solidFill>
                <a:hlinkClick r:id="rId3"/>
              </a:rPr>
              <a:t>vasotag@aueb.gr</a:t>
            </a:r>
            <a:r>
              <a:rPr lang="el-GR" sz="2200" u="sng" dirty="0" smtClean="0">
                <a:solidFill>
                  <a:srgbClr val="003366"/>
                </a:solidFill>
              </a:rPr>
              <a:t/>
            </a:r>
            <a:br>
              <a:rPr lang="el-GR" sz="2200" u="sng" dirty="0" smtClean="0">
                <a:solidFill>
                  <a:srgbClr val="003366"/>
                </a:solidFill>
              </a:rPr>
            </a:br>
            <a:endParaRPr lang="en-US" sz="2200" i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Σοφοκλής Στουραΐτης 	</a:t>
            </a:r>
            <a:r>
              <a:rPr lang="en-US" sz="2200" u="sng" dirty="0" smtClean="0">
                <a:solidFill>
                  <a:srgbClr val="003366"/>
                </a:solidFill>
                <a:hlinkClick r:id="rId4"/>
              </a:rPr>
              <a:t>sofos@aueb.gr</a:t>
            </a:r>
            <a:r>
              <a:rPr lang="el-GR" sz="2200" i="1" dirty="0" smtClean="0">
                <a:solidFill>
                  <a:srgbClr val="003366"/>
                </a:solidFill>
              </a:rPr>
              <a:t> </a:t>
            </a:r>
            <a:br>
              <a:rPr lang="el-GR" sz="2200" i="1" dirty="0" smtClean="0">
                <a:solidFill>
                  <a:srgbClr val="003366"/>
                </a:solidFill>
              </a:rPr>
            </a:br>
            <a:endParaRPr lang="en-US" sz="2200" i="1" dirty="0" smtClean="0">
              <a:solidFill>
                <a:srgbClr val="003366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b="1" dirty="0" smtClean="0">
                <a:solidFill>
                  <a:srgbClr val="003366"/>
                </a:solidFill>
              </a:rPr>
              <a:t>Χρήστος Λάζαρης 		</a:t>
            </a:r>
            <a:r>
              <a:rPr lang="en-US" sz="2200" u="sng" dirty="0" smtClean="0">
                <a:solidFill>
                  <a:srgbClr val="003366"/>
                </a:solidFill>
                <a:hlinkClick r:id="rId5"/>
              </a:rPr>
              <a:t>lazaris@aueb.gr</a:t>
            </a:r>
            <a:endParaRPr lang="en-US" sz="2200" u="sng" dirty="0" smtClean="0">
              <a:solidFill>
                <a:srgbClr val="003366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200" dirty="0" smtClean="0">
                <a:solidFill>
                  <a:srgbClr val="003366"/>
                </a:solidFill>
              </a:rPr>
              <a:t>	</a:t>
            </a:r>
          </a:p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Όλο το προσωπικό του Εργαστηρίου υποστηρίζει τους φοιτητές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στη διεξαγωγή των εργαστηριακών τους ασκήσεων.</a:t>
            </a:r>
            <a:endParaRPr lang="en-US" sz="2200" dirty="0" smtClean="0">
              <a:solidFill>
                <a:srgbClr val="003366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467544" y="1196752"/>
            <a:ext cx="8280400" cy="57606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l-GR" sz="2800" b="1" dirty="0">
                <a:latin typeface="+mn-lt"/>
                <a:ea typeface="+mj-ea"/>
                <a:cs typeface="+mj-cs"/>
              </a:rPr>
              <a:t>Ανθρώπινο Δυναμικό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C4F89DD-DBD3-4916-AED0-925C971AB2DB}" type="slidenum">
              <a:rPr lang="en-GB" sz="1400">
                <a:latin typeface="+mj-lt"/>
              </a:rPr>
              <a:pPr>
                <a:defRPr/>
              </a:pPr>
              <a:t>5</a:t>
            </a:fld>
            <a:endParaRPr lang="en-GB" sz="1400">
              <a:latin typeface="+mj-lt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908720"/>
            <a:ext cx="7200800" cy="504056"/>
          </a:xfrm>
        </p:spPr>
        <p:txBody>
          <a:bodyPr/>
          <a:lstStyle/>
          <a:p>
            <a:pPr algn="ctr"/>
            <a:r>
              <a:rPr lang="el-GR" sz="2400" dirty="0" smtClean="0">
                <a:latin typeface="+mn-lt"/>
              </a:rPr>
              <a:t>Εργαστήριο 1 (Υπόγειο Κεντρικού Κτιρίου)</a:t>
            </a:r>
            <a:endParaRPr lang="en-US" sz="2400" dirty="0" smtClean="0">
              <a:latin typeface="+mn-lt"/>
            </a:endParaRPr>
          </a:p>
        </p:txBody>
      </p:sp>
      <p:pic>
        <p:nvPicPr>
          <p:cNvPr id="67587" name="Picture 9" descr="DSC06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55" y="1412776"/>
            <a:ext cx="7704225" cy="511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F9B71D00-0DCE-4D02-BB80-9ECC33E25CBF}" type="slidenum">
              <a:rPr lang="en-GB" sz="1400">
                <a:latin typeface="+mj-lt"/>
              </a:rPr>
              <a:pPr>
                <a:defRPr/>
              </a:pPr>
              <a:t>6</a:t>
            </a:fld>
            <a:endParaRPr lang="en-GB" sz="1400">
              <a:latin typeface="+mj-lt"/>
            </a:endParaRPr>
          </a:p>
        </p:txBody>
      </p:sp>
      <p:sp>
        <p:nvSpPr>
          <p:cNvPr id="686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908720"/>
            <a:ext cx="5578475" cy="395734"/>
          </a:xfrm>
        </p:spPr>
        <p:txBody>
          <a:bodyPr/>
          <a:lstStyle/>
          <a:p>
            <a:pPr algn="ctr"/>
            <a:r>
              <a:rPr lang="el-GR" sz="2400" dirty="0" smtClean="0">
                <a:latin typeface="+mn-lt"/>
              </a:rPr>
              <a:t>Εργαστήριο 2 (3ος όροφος Δεριγνύ)</a:t>
            </a:r>
          </a:p>
        </p:txBody>
      </p:sp>
      <p:pic>
        <p:nvPicPr>
          <p:cNvPr id="68611" name="Picture 9" descr="DSC06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340768"/>
            <a:ext cx="8325045" cy="514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A8B00AA0-FA7D-41B2-974E-57F3CF1E8378}" type="slidenum">
              <a:rPr lang="en-GB" sz="1400">
                <a:latin typeface="+mj-lt"/>
              </a:rPr>
              <a:pPr>
                <a:defRPr/>
              </a:pPr>
              <a:t>7</a:t>
            </a:fld>
            <a:endParaRPr lang="en-GB" sz="1400">
              <a:latin typeface="+mj-lt"/>
            </a:endParaRPr>
          </a:p>
        </p:txBody>
      </p:sp>
      <p:sp>
        <p:nvSpPr>
          <p:cNvPr id="696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73026"/>
            <a:ext cx="8064896" cy="467742"/>
          </a:xfrm>
        </p:spPr>
        <p:txBody>
          <a:bodyPr/>
          <a:lstStyle/>
          <a:p>
            <a:pPr algn="ctr"/>
            <a:r>
              <a:rPr lang="el-GR" sz="2400" dirty="0" smtClean="0">
                <a:latin typeface="+mn-lt"/>
              </a:rPr>
              <a:t>Εργαστήριο 3 (3ος όροφος Πατησίων 80)</a:t>
            </a:r>
            <a:endParaRPr lang="en-GB" sz="2400" dirty="0" smtClean="0">
              <a:latin typeface="+mn-lt"/>
            </a:endParaRPr>
          </a:p>
        </p:txBody>
      </p:sp>
      <p:pic>
        <p:nvPicPr>
          <p:cNvPr id="69635" name="Picture 1028" descr="C:\Documents and Settings\vasotag\Desktop\ELOI3 Photos\DSCN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31059"/>
            <a:ext cx="7344816" cy="52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9DA29555-A2E8-43DF-88C3-CE548F4F9849}" type="slidenum">
              <a:rPr lang="en-GB" sz="1400">
                <a:latin typeface="+mj-lt"/>
              </a:rPr>
              <a:pPr>
                <a:defRPr/>
              </a:pPr>
              <a:t>8</a:t>
            </a:fld>
            <a:endParaRPr lang="en-GB" sz="1400" dirty="0">
              <a:latin typeface="+mj-lt"/>
            </a:endParaRPr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908720"/>
            <a:ext cx="5578475" cy="539750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Εξοπλισμός Εργαστηρίων</a:t>
            </a:r>
            <a:endParaRPr lang="en-US" sz="2800" dirty="0" smtClean="0">
              <a:latin typeface="+mn-lt"/>
            </a:endParaRP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59832" y="2348880"/>
            <a:ext cx="5584825" cy="2808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15</a:t>
            </a:r>
            <a:r>
              <a:rPr lang="el-GR" sz="2200" dirty="0" smtClean="0">
                <a:solidFill>
                  <a:srgbClr val="003366"/>
                </a:solidFill>
              </a:rPr>
              <a:t>) Εξυπηρετητές δικτύου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servers)</a:t>
            </a:r>
            <a:br>
              <a:rPr lang="en-US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(</a:t>
            </a:r>
            <a:r>
              <a:rPr lang="en-US" sz="2200" dirty="0" smtClean="0">
                <a:solidFill>
                  <a:srgbClr val="003366"/>
                </a:solidFill>
              </a:rPr>
              <a:t>78</a:t>
            </a:r>
            <a:r>
              <a:rPr lang="el-GR" sz="2200" dirty="0" smtClean="0">
                <a:solidFill>
                  <a:srgbClr val="003366"/>
                </a:solidFill>
              </a:rPr>
              <a:t>) σταθμούς εργασίας γενιάς 2014</a:t>
            </a:r>
            <a:br>
              <a:rPr lang="el-GR" sz="2200" dirty="0" smtClean="0">
                <a:solidFill>
                  <a:srgbClr val="003366"/>
                </a:solidFill>
              </a:rPr>
            </a:br>
            <a:endParaRPr lang="el-GR" sz="2200" dirty="0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(</a:t>
            </a:r>
            <a:r>
              <a:rPr lang="el-GR" sz="2200" dirty="0" smtClean="0">
                <a:solidFill>
                  <a:srgbClr val="003366"/>
                </a:solidFill>
              </a:rPr>
              <a:t>3</a:t>
            </a:r>
            <a:r>
              <a:rPr lang="en-US" sz="2200" dirty="0" smtClean="0">
                <a:solidFill>
                  <a:srgbClr val="003366"/>
                </a:solidFill>
              </a:rPr>
              <a:t>) Laser </a:t>
            </a:r>
            <a:r>
              <a:rPr lang="el-GR" sz="2200" dirty="0" smtClean="0">
                <a:solidFill>
                  <a:srgbClr val="003366"/>
                </a:solidFill>
              </a:rPr>
              <a:t>εκτυπωτές</a:t>
            </a:r>
            <a:r>
              <a:rPr lang="en-US" sz="2200" dirty="0" smtClean="0">
                <a:solidFill>
                  <a:srgbClr val="003366"/>
                </a:solidFill>
              </a:rPr>
              <a:t> </a:t>
            </a:r>
            <a:r>
              <a:rPr lang="el-GR" sz="2200" dirty="0" smtClean="0">
                <a:solidFill>
                  <a:srgbClr val="003366"/>
                </a:solidFill>
              </a:rPr>
              <a:t>υψηλών επιδόσεων </a:t>
            </a:r>
            <a:br>
              <a:rPr lang="el-GR" sz="2200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(1) Έγχρωμος </a:t>
            </a:r>
            <a:r>
              <a:rPr lang="en-US" sz="2200" dirty="0" smtClean="0">
                <a:solidFill>
                  <a:srgbClr val="003366"/>
                </a:solidFill>
              </a:rPr>
              <a:t>Inkjet</a:t>
            </a:r>
            <a:r>
              <a:rPr lang="el-GR" sz="2200" dirty="0" smtClean="0">
                <a:solidFill>
                  <a:srgbClr val="003366"/>
                </a:solidFill>
              </a:rPr>
              <a:t> εκτυπωτής</a:t>
            </a:r>
            <a:br>
              <a:rPr lang="el-GR" sz="2200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(1) </a:t>
            </a:r>
            <a:r>
              <a:rPr lang="en-US" sz="2200" dirty="0" smtClean="0">
                <a:solidFill>
                  <a:srgbClr val="003366"/>
                </a:solidFill>
              </a:rPr>
              <a:t>Scanner</a:t>
            </a:r>
          </a:p>
        </p:txBody>
      </p:sp>
      <p:pic>
        <p:nvPicPr>
          <p:cNvPr id="7066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564228"/>
            <a:ext cx="2252687" cy="495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24600"/>
            <a:ext cx="1905000" cy="457200"/>
          </a:xfrm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fld id="{8DE2DCE1-DCFC-4BB5-8488-54F7A5342A6F}" type="slidenum">
              <a:rPr lang="en-GB" sz="1400"/>
              <a:pPr>
                <a:defRPr/>
              </a:pPr>
              <a:t>9</a:t>
            </a:fld>
            <a:endParaRPr lang="en-GB" sz="14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36096" y="1700808"/>
            <a:ext cx="3455988" cy="4724400"/>
            <a:chOff x="3379" y="1040"/>
            <a:chExt cx="2177" cy="2976"/>
          </a:xfrm>
        </p:grpSpPr>
        <p:pic>
          <p:nvPicPr>
            <p:cNvPr id="71688" name="Picture 8" descr="aib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040"/>
              <a:ext cx="1043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9" name="Picture 9" descr="lego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2491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0" name="Picture 10" descr="lego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5" y="3249"/>
              <a:ext cx="67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1" name="Picture 11" descr="aibo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31"/>
              <a:ext cx="795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4" name="Picture 6" descr="smart du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357563"/>
            <a:ext cx="16557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229600" cy="504056"/>
          </a:xfrm>
        </p:spPr>
        <p:txBody>
          <a:bodyPr/>
          <a:lstStyle/>
          <a:p>
            <a:pPr algn="ctr"/>
            <a:r>
              <a:rPr lang="el-GR" sz="2800" dirty="0" smtClean="0">
                <a:latin typeface="+mn-lt"/>
              </a:rPr>
              <a:t>Εξειδικευμένος Εξοπλισμός Εργαστηρίου 3</a:t>
            </a: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16832"/>
            <a:ext cx="5184775" cy="4536504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b="1" u="sng" dirty="0" smtClean="0">
                <a:solidFill>
                  <a:srgbClr val="003366"/>
                </a:solidFill>
              </a:rPr>
              <a:t>Εργαστήριο Ψηφιακών Μέσων</a:t>
            </a:r>
            <a:r>
              <a:rPr lang="el-GR" sz="2200" b="1" dirty="0" smtClean="0">
                <a:solidFill>
                  <a:srgbClr val="003366"/>
                </a:solidFill>
              </a:rPr>
              <a:t>:</a:t>
            </a:r>
            <a:r>
              <a:rPr lang="en-US" sz="2200" b="1" dirty="0" smtClean="0">
                <a:solidFill>
                  <a:srgbClr val="003366"/>
                </a:solidFill>
              </a:rPr>
              <a:t/>
            </a:r>
            <a:br>
              <a:rPr lang="en-US" sz="2200" b="1" dirty="0" smtClean="0">
                <a:solidFill>
                  <a:srgbClr val="003366"/>
                </a:solidFill>
              </a:rPr>
            </a:br>
            <a:endParaRPr lang="el-GR" sz="2200" b="1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200" b="1" dirty="0" smtClean="0">
                <a:solidFill>
                  <a:srgbClr val="003366"/>
                </a:solidFill>
              </a:rPr>
              <a:t>“The Digital Media Lab</a:t>
            </a:r>
            <a:r>
              <a:rPr lang="en-US" sz="2200" b="1" dirty="0" smtClean="0">
                <a:solidFill>
                  <a:srgbClr val="003366"/>
                </a:solidFill>
              </a:rPr>
              <a:t>”</a:t>
            </a:r>
            <a:endParaRPr lang="el-GR" sz="2200" b="1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Δυνατότητα εργαστηριακών εφαρμογών </a:t>
            </a:r>
            <a:endParaRPr lang="en-US" sz="2200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από τους φοιτητές, σε 4 σύγχρονα </a:t>
            </a:r>
            <a:endParaRPr lang="en-US" sz="2200" dirty="0" smtClean="0">
              <a:solidFill>
                <a:srgbClr val="003366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l-GR" sz="2200" dirty="0" smtClean="0">
                <a:solidFill>
                  <a:srgbClr val="003366"/>
                </a:solidFill>
              </a:rPr>
              <a:t>ερευνητικά αντικείμενα</a:t>
            </a:r>
            <a:r>
              <a:rPr lang="el-GR" sz="2200" dirty="0" smtClean="0">
                <a:solidFill>
                  <a:srgbClr val="003366"/>
                </a:solidFill>
              </a:rPr>
              <a:t>:</a:t>
            </a:r>
            <a:endParaRPr lang="el-GR" sz="2200" dirty="0" smtClean="0">
              <a:solidFill>
                <a:srgbClr val="003366"/>
              </a:solidFill>
            </a:endParaRP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Πανταχού Παρόντες Υπολογιστικοί </a:t>
            </a:r>
            <a:br>
              <a:rPr lang="el-GR" sz="2200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Πόροι 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Ασύρματες &amp; Κινητές Τηλεπικοινωνίες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Ευχρηστία Λογισμικού</a:t>
            </a: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3366"/>
                </a:solidFill>
              </a:rPr>
              <a:t>Ψηφιακή &amp; Αλληλεπιδραστική </a:t>
            </a:r>
            <a:br>
              <a:rPr lang="el-GR" sz="2200" dirty="0" smtClean="0">
                <a:solidFill>
                  <a:srgbClr val="003366"/>
                </a:solidFill>
              </a:rPr>
            </a:br>
            <a:r>
              <a:rPr lang="el-GR" sz="2200" dirty="0" smtClean="0">
                <a:solidFill>
                  <a:srgbClr val="003366"/>
                </a:solidFill>
              </a:rPr>
              <a:t>Τηλεόραση</a:t>
            </a:r>
            <a:endParaRPr lang="en-US" sz="2200" dirty="0" smtClean="0">
              <a:solidFill>
                <a:srgbClr val="003366"/>
              </a:solidFill>
            </a:endParaRPr>
          </a:p>
          <a:p>
            <a:pPr marL="476250"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3366"/>
                </a:solidFill>
              </a:rPr>
              <a:t>3D Printer</a:t>
            </a:r>
            <a:endParaRPr lang="en-GB" sz="2200" dirty="0" smtClean="0">
              <a:solidFill>
                <a:srgbClr val="003366"/>
              </a:solidFill>
            </a:endParaRPr>
          </a:p>
        </p:txBody>
      </p:sp>
      <p:pic>
        <p:nvPicPr>
          <p:cNvPr id="53252" name="Picture 4" descr="tv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5000" y="2874963"/>
            <a:ext cx="2124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v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1541661"/>
            <a:ext cx="1763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vasotag.NELOI\Desktop\20161005_1124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4869160"/>
            <a:ext cx="1368152" cy="1552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7227</TotalTime>
  <Words>504</Words>
  <Application>Microsoft Office PowerPoint</Application>
  <PresentationFormat>On-screen Show (4:3)</PresentationFormat>
  <Paragraphs>190</Paragraphs>
  <Slides>22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GreenWave_BusPresentation</vt:lpstr>
      <vt:lpstr>Custom Design</vt:lpstr>
      <vt:lpstr>ClassicPhotoAlbum</vt:lpstr>
      <vt:lpstr>Slide 1</vt:lpstr>
      <vt:lpstr>Ρόλος Εργαστηρίου Πληροφορικής</vt:lpstr>
      <vt:lpstr>Πρόγραμμα Μαθημάτων και  Εργαστηριακών Σεμιναρίων</vt:lpstr>
      <vt:lpstr>Slide 4</vt:lpstr>
      <vt:lpstr>Εργαστήριο 1 (Υπόγειο Κεντρικού Κτιρίου)</vt:lpstr>
      <vt:lpstr>Εργαστήριο 2 (3ος όροφος Δεριγνύ)</vt:lpstr>
      <vt:lpstr>Εργαστήριο 3 (3ος όροφος Πατησίων 80)</vt:lpstr>
      <vt:lpstr>Εξοπλισμός Εργαστηρίων</vt:lpstr>
      <vt:lpstr>Εξειδικευμένος Εξοπλισμός Εργαστηρίου 3</vt:lpstr>
      <vt:lpstr>Λογισμικό Εργαστηρίου</vt:lpstr>
      <vt:lpstr>Υπηρεσίες προς τους Φοιτητές</vt:lpstr>
      <vt:lpstr>Slide 12</vt:lpstr>
      <vt:lpstr>Φοιτητική Πύλη (my.dmst.aueb.gr)</vt:lpstr>
      <vt:lpstr>Πύλη Τηλεκπαίδευσης – Eduportal Reloaded  edu.dmst.aueb.gr</vt:lpstr>
      <vt:lpstr>E-learning Portals</vt:lpstr>
      <vt:lpstr>Slide 16</vt:lpstr>
      <vt:lpstr>Υποδομές Digital Learning for e-Learning http://elearning.aueb.gr/</vt:lpstr>
      <vt:lpstr>Slide 18</vt:lpstr>
      <vt:lpstr>Slide 19</vt:lpstr>
      <vt:lpstr>Slide 20</vt:lpstr>
      <vt:lpstr>DETFOLIO – Το ηλεκτρονικό Portfolio του Φοιτητή</vt:lpstr>
      <vt:lpstr>DETFOLIO – Το ηλεκτρονικό Portfolio του Φοιτητή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Μέτρηση Περιβαλλοντικών Επιπτώσεων στην Εφοδιαστική Αλυσίδα</dc:title>
  <dc:creator>Katerina</dc:creator>
  <cp:lastModifiedBy>vasotag</cp:lastModifiedBy>
  <cp:revision>487</cp:revision>
  <dcterms:created xsi:type="dcterms:W3CDTF">2010-10-07T14:18:19Z</dcterms:created>
  <dcterms:modified xsi:type="dcterms:W3CDTF">2016-10-05T08:45:20Z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