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845" r:id="rId3"/>
  </p:sldMasterIdLst>
  <p:notesMasterIdLst>
    <p:notesMasterId r:id="rId25"/>
  </p:notesMasterIdLst>
  <p:handoutMasterIdLst>
    <p:handoutMasterId r:id="rId26"/>
  </p:handoutMasterIdLst>
  <p:sldIdLst>
    <p:sldId id="316" r:id="rId4"/>
    <p:sldId id="357" r:id="rId5"/>
    <p:sldId id="360" r:id="rId6"/>
    <p:sldId id="400" r:id="rId7"/>
    <p:sldId id="358" r:id="rId8"/>
    <p:sldId id="356" r:id="rId9"/>
    <p:sldId id="362" r:id="rId10"/>
    <p:sldId id="371" r:id="rId11"/>
    <p:sldId id="396" r:id="rId12"/>
    <p:sldId id="397" r:id="rId13"/>
    <p:sldId id="377" r:id="rId14"/>
    <p:sldId id="383" r:id="rId15"/>
    <p:sldId id="391" r:id="rId16"/>
    <p:sldId id="398" r:id="rId17"/>
    <p:sldId id="399" r:id="rId18"/>
    <p:sldId id="389" r:id="rId19"/>
    <p:sldId id="394" r:id="rId20"/>
    <p:sldId id="384" r:id="rId21"/>
    <p:sldId id="385" r:id="rId22"/>
    <p:sldId id="386" r:id="rId23"/>
    <p:sldId id="36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0D4"/>
    <a:srgbClr val="000000"/>
    <a:srgbClr val="8D309C"/>
    <a:srgbClr val="637EB9"/>
    <a:srgbClr val="63BD65"/>
    <a:srgbClr val="98A9D0"/>
    <a:srgbClr val="8EA1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92512" autoAdjust="0"/>
  </p:normalViewPr>
  <p:slideViewPr>
    <p:cSldViewPr>
      <p:cViewPr varScale="1">
        <p:scale>
          <a:sx n="97" d="100"/>
          <a:sy n="97" d="100"/>
        </p:scale>
        <p:origin x="-1424" y="-112"/>
      </p:cViewPr>
      <p:guideLst>
        <p:guide orient="horz" pos="2160"/>
        <p:guide pos="2880"/>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100" d="100"/>
        <a:sy n="100" d="100"/>
      </p:scale>
      <p:origin x="0" y="108"/>
    </p:cViewPr>
  </p:sorterViewPr>
  <p:notesViewPr>
    <p:cSldViewPr>
      <p:cViewPr varScale="1">
        <p:scale>
          <a:sx n="68" d="100"/>
          <a:sy n="68" d="100"/>
        </p:scale>
        <p:origin x="-28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B81C73E-B78A-B44C-82A1-8EC2DB5AE464}" type="datetimeFigureOut">
              <a:rPr lang="en-US"/>
              <a:pPr/>
              <a:t>05/10/16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90BE9B6-A758-6043-B40D-8F718D07BCAC}" type="slidenum">
              <a:rPr lang="en-US"/>
              <a:pPr/>
              <a:t>‹#›</a:t>
            </a:fld>
            <a:endParaRPr lang="en-US"/>
          </a:p>
        </p:txBody>
      </p:sp>
    </p:spTree>
    <p:extLst>
      <p:ext uri="{BB962C8B-B14F-4D97-AF65-F5344CB8AC3E}">
        <p14:creationId xmlns:p14="http://schemas.microsoft.com/office/powerpoint/2010/main" val="2998319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00B7C77-590C-AC4D-90CC-9981DA53CBE0}" type="datetimeFigureOut">
              <a:rPr lang="el-GR"/>
              <a:pPr/>
              <a:t>05/10/16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EA840BE8-7B6E-8447-A5A8-E3DC537ADB8F}" type="slidenum">
              <a:rPr lang="el-GR"/>
              <a:pPr/>
              <a:t>‹#›</a:t>
            </a:fld>
            <a:endParaRPr lang="el-GR"/>
          </a:p>
        </p:txBody>
      </p:sp>
    </p:spTree>
    <p:extLst>
      <p:ext uri="{BB962C8B-B14F-4D97-AF65-F5344CB8AC3E}">
        <p14:creationId xmlns:p14="http://schemas.microsoft.com/office/powerpoint/2010/main" val="1987866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l-GR">
              <a:latin typeface="Calibri"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CFBB4CA-37B8-F24F-AB55-76DA91648C48}" type="slidenum">
              <a:rPr lang="el-GR"/>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l-GR">
              <a:latin typeface="Calibri" charset="0"/>
            </a:endParaRPr>
          </a:p>
        </p:txBody>
      </p:sp>
      <p:sp>
        <p:nvSpPr>
          <p:cNvPr id="481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BDBA7E85-0C16-3249-A2AA-9ED3579F334A}" type="slidenum">
              <a:rPr lang="el-GR">
                <a:latin typeface="Calibri" charset="0"/>
              </a:rPr>
              <a:pPr/>
              <a:t>5</a:t>
            </a:fld>
            <a:endParaRPr lang="el-GR">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l-GR">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922338" y="746125"/>
            <a:ext cx="4970462"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l-GR">
              <a:latin typeface="Calibri"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D528DCBE-1FEF-2747-B647-7EBB9C6F5EDA}" type="slidenum">
              <a:rPr lang="el-GR">
                <a:latin typeface="Calibri" charset="0"/>
              </a:rPr>
              <a:pPr/>
              <a:t>14</a:t>
            </a:fld>
            <a:endParaRPr lang="el-GR">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εικόνας διαφάνειας 1"/>
          <p:cNvSpPr>
            <a:spLocks noGrp="1" noRot="1" noChangeAspect="1" noTextEdit="1"/>
          </p:cNvSpPr>
          <p:nvPr>
            <p:ph type="sldImg"/>
          </p:nvPr>
        </p:nvSpPr>
        <p:spPr bwMode="auto">
          <a:xfrm>
            <a:off x="922338" y="746125"/>
            <a:ext cx="4970462"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l-GR">
              <a:latin typeface="Calibri" charset="0"/>
            </a:endParaRPr>
          </a:p>
        </p:txBody>
      </p:sp>
      <p:sp>
        <p:nvSpPr>
          <p:cNvPr id="634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AF4B1792-DA3B-E844-A4E8-2D8A5D8AF4E3}" type="slidenum">
              <a:rPr lang="el-GR">
                <a:latin typeface="Calibri" charset="0"/>
              </a:rPr>
              <a:pPr/>
              <a:t>15</a:t>
            </a:fld>
            <a:endParaRPr lang="el-GR">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1" descr="C:\Documents and Settings\vasotag.ELOI\Desktop\new_logos\Dep.DET_HEAD_hea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6013" y="188913"/>
            <a:ext cx="67691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8" y="2455168"/>
            <a:ext cx="7772400" cy="646331"/>
          </a:xfrm>
        </p:spPr>
        <p:txBody>
          <a:bodyPr>
            <a:normAutofit/>
          </a:bodyPr>
          <a:lstStyle>
            <a:lvl1pPr algn="ctr">
              <a:defRPr sz="3600">
                <a:solidFill>
                  <a:schemeClr val="tx1">
                    <a:lumMod val="95000"/>
                    <a:lumOff val="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68" y="3140968"/>
            <a:ext cx="7772400" cy="461665"/>
          </a:xfrm>
        </p:spPr>
        <p:txBody>
          <a:bodyPr>
            <a:normAutofit/>
          </a:bodyPr>
          <a:lstStyle>
            <a:lvl1pPr marL="0" indent="0" algn="ctr">
              <a:buNone/>
              <a:defRPr sz="24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73ACD1A9-B961-7549-88B4-6BE008128AE3}" type="datetime1">
              <a:rPr lang="en-US"/>
              <a:pPr/>
              <a:t>05/10/16</a:t>
            </a:fld>
            <a:endParaRPr lang="en-US"/>
          </a:p>
        </p:txBody>
      </p:sp>
      <p:sp>
        <p:nvSpPr>
          <p:cNvPr id="7" name="Footer Placeholder 4"/>
          <p:cNvSpPr>
            <a:spLocks noGrp="1"/>
          </p:cNvSpPr>
          <p:nvPr userDrawn="1">
            <p:ph type="ftr" sz="quarter" idx="11"/>
          </p:nvPr>
        </p:nvSpPr>
        <p:spPr/>
        <p:txBody>
          <a:bodyPr/>
          <a:lstStyle>
            <a:lvl1pPr>
              <a:defRPr/>
            </a:lvl1pPr>
          </a:lstStyle>
          <a:p>
            <a:pPr>
              <a:defRPr/>
            </a:pPr>
            <a:endParaRPr lang="en-US"/>
          </a:p>
        </p:txBody>
      </p:sp>
      <p:sp>
        <p:nvSpPr>
          <p:cNvPr id="8" name="Slide Number Placeholder 5"/>
          <p:cNvSpPr>
            <a:spLocks noGrp="1"/>
          </p:cNvSpPr>
          <p:nvPr userDrawn="1">
            <p:ph type="sldNum" sz="quarter" idx="12"/>
          </p:nvPr>
        </p:nvSpPr>
        <p:spPr/>
        <p:txBody>
          <a:bodyPr/>
          <a:lstStyle>
            <a:lvl1pPr>
              <a:defRPr/>
            </a:lvl1pPr>
          </a:lstStyle>
          <a:p>
            <a:fld id="{0B48FD28-F62F-B649-AEAD-DFD0FCEBE5CD}" type="slidenum">
              <a:rPr lang="en-US"/>
              <a:pPr/>
              <a:t>‹#›</a:t>
            </a:fld>
            <a:endParaRPr lang="en-US"/>
          </a:p>
        </p:txBody>
      </p:sp>
    </p:spTree>
    <p:extLst>
      <p:ext uri="{BB962C8B-B14F-4D97-AF65-F5344CB8AC3E}">
        <p14:creationId xmlns:p14="http://schemas.microsoft.com/office/powerpoint/2010/main" val="396757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7546449-6B73-F249-B05D-96F939A084BF}" type="datetime1">
              <a:rPr lang="en-US"/>
              <a:pPr/>
              <a:t>05/10/16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ABD9D03-C663-DA49-B84D-7E759E6E4000}" type="slidenum">
              <a:rPr lang="en-US"/>
              <a:pPr/>
              <a:t>‹#›</a:t>
            </a:fld>
            <a:endParaRPr lang="en-US"/>
          </a:p>
        </p:txBody>
      </p:sp>
    </p:spTree>
    <p:extLst>
      <p:ext uri="{BB962C8B-B14F-4D97-AF65-F5344CB8AC3E}">
        <p14:creationId xmlns:p14="http://schemas.microsoft.com/office/powerpoint/2010/main" val="123653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68413"/>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15569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12885CA-C2D5-3E49-9F53-27AB7EF5FD1E}" type="datetime1">
              <a:rPr lang="en-US"/>
              <a:pPr/>
              <a:t>05/10/16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716872-96D7-904D-9A16-90D9D1FFD552}" type="slidenum">
              <a:rPr lang="en-US"/>
              <a:pPr/>
              <a:t>‹#›</a:t>
            </a:fld>
            <a:endParaRPr lang="en-US"/>
          </a:p>
        </p:txBody>
      </p:sp>
    </p:spTree>
    <p:extLst>
      <p:ext uri="{BB962C8B-B14F-4D97-AF65-F5344CB8AC3E}">
        <p14:creationId xmlns:p14="http://schemas.microsoft.com/office/powerpoint/2010/main" val="162742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684C2B-76C0-734F-B99F-08A560CA4683}" type="datetime1">
              <a:rPr lang="en-US"/>
              <a:pPr/>
              <a:t>05/10/16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E5751B-E6FE-514D-8579-D31BE98A8CB4}" type="slidenum">
              <a:rPr lang="en-US"/>
              <a:pPr/>
              <a:t>‹#›</a:t>
            </a:fld>
            <a:endParaRPr lang="en-US"/>
          </a:p>
        </p:txBody>
      </p:sp>
    </p:spTree>
    <p:extLst>
      <p:ext uri="{BB962C8B-B14F-4D97-AF65-F5344CB8AC3E}">
        <p14:creationId xmlns:p14="http://schemas.microsoft.com/office/powerpoint/2010/main" val="303072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B2F2401-86CF-814D-B8BD-1C88A4CFBE31}" type="datetime1">
              <a:rPr lang="en-US"/>
              <a:pPr/>
              <a:t>05/10/16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B7D6F-AB68-1346-8758-790909361202}" type="slidenum">
              <a:rPr lang="en-US"/>
              <a:pPr/>
              <a:t>‹#›</a:t>
            </a:fld>
            <a:endParaRPr lang="en-US"/>
          </a:p>
        </p:txBody>
      </p:sp>
    </p:spTree>
    <p:extLst>
      <p:ext uri="{BB962C8B-B14F-4D97-AF65-F5344CB8AC3E}">
        <p14:creationId xmlns:p14="http://schemas.microsoft.com/office/powerpoint/2010/main" val="846236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E7F2D15-E863-A947-A398-0FD17A9A25EC}" type="datetime1">
              <a:rPr lang="en-US"/>
              <a:pPr/>
              <a:t>05/10/16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8985BC-2091-B241-B8F4-D90868000546}" type="slidenum">
              <a:rPr lang="en-US"/>
              <a:pPr/>
              <a:t>‹#›</a:t>
            </a:fld>
            <a:endParaRPr lang="en-US"/>
          </a:p>
        </p:txBody>
      </p:sp>
    </p:spTree>
    <p:extLst>
      <p:ext uri="{BB962C8B-B14F-4D97-AF65-F5344CB8AC3E}">
        <p14:creationId xmlns:p14="http://schemas.microsoft.com/office/powerpoint/2010/main" val="262753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06E945F-9CBF-9E4E-8584-182562ECD936}" type="datetime1">
              <a:rPr lang="en-US"/>
              <a:pPr/>
              <a:t>05/10/16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CB81D2B-244E-B548-A801-8DE74007D92C}" type="slidenum">
              <a:rPr lang="en-US"/>
              <a:pPr/>
              <a:t>‹#›</a:t>
            </a:fld>
            <a:endParaRPr lang="en-US"/>
          </a:p>
        </p:txBody>
      </p:sp>
    </p:spTree>
    <p:extLst>
      <p:ext uri="{BB962C8B-B14F-4D97-AF65-F5344CB8AC3E}">
        <p14:creationId xmlns:p14="http://schemas.microsoft.com/office/powerpoint/2010/main" val="104643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F036306-ADCF-4D41-B501-00BFABF716EB}" type="datetime1">
              <a:rPr lang="en-US"/>
              <a:pPr/>
              <a:t>05/10/16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5142498-3515-D043-93F2-A3C38733F1D7}" type="slidenum">
              <a:rPr lang="en-US"/>
              <a:pPr/>
              <a:t>‹#›</a:t>
            </a:fld>
            <a:endParaRPr lang="en-US"/>
          </a:p>
        </p:txBody>
      </p:sp>
    </p:spTree>
    <p:extLst>
      <p:ext uri="{BB962C8B-B14F-4D97-AF65-F5344CB8AC3E}">
        <p14:creationId xmlns:p14="http://schemas.microsoft.com/office/powerpoint/2010/main" val="2129668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007F732-E54B-3243-99C6-E313434D7C4B}" type="datetime1">
              <a:rPr lang="en-US"/>
              <a:pPr/>
              <a:t>05/10/16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42AD862-6BE3-F046-8E3D-EDB7BC28AE99}" type="slidenum">
              <a:rPr lang="en-US"/>
              <a:pPr/>
              <a:t>‹#›</a:t>
            </a:fld>
            <a:endParaRPr lang="en-US"/>
          </a:p>
        </p:txBody>
      </p:sp>
    </p:spTree>
    <p:extLst>
      <p:ext uri="{BB962C8B-B14F-4D97-AF65-F5344CB8AC3E}">
        <p14:creationId xmlns:p14="http://schemas.microsoft.com/office/powerpoint/2010/main" val="377863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E117AE0-B104-904E-ACBE-0541028ED5C8}" type="datetime1">
              <a:rPr lang="en-US"/>
              <a:pPr/>
              <a:t>05/10/16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F13EC51-2011-4343-89FC-509C96125750}" type="slidenum">
              <a:rPr lang="en-US"/>
              <a:pPr/>
              <a:t>‹#›</a:t>
            </a:fld>
            <a:endParaRPr lang="en-US"/>
          </a:p>
        </p:txBody>
      </p:sp>
    </p:spTree>
    <p:extLst>
      <p:ext uri="{BB962C8B-B14F-4D97-AF65-F5344CB8AC3E}">
        <p14:creationId xmlns:p14="http://schemas.microsoft.com/office/powerpoint/2010/main" val="237421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Documents and Settings\vasotag.ELOI\Desktop\new_logos\Dep.DET_HEAD_hea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4075" y="44450"/>
            <a:ext cx="4895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052736"/>
            <a:ext cx="8280920" cy="72008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544" y="1844824"/>
            <a:ext cx="8229600" cy="44644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8392DCEA-FA2B-1D4C-B9D2-7A4705472DFA}" type="datetime1">
              <a:rPr lang="en-US"/>
              <a:pPr/>
              <a:t>05/10/16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F0B4597-579B-A24C-A983-7D67C88FAEB5}" type="slidenum">
              <a:rPr lang="en-US"/>
              <a:pPr/>
              <a:t>‹#›</a:t>
            </a:fld>
            <a:endParaRPr lang="en-US"/>
          </a:p>
        </p:txBody>
      </p:sp>
    </p:spTree>
    <p:extLst>
      <p:ext uri="{BB962C8B-B14F-4D97-AF65-F5344CB8AC3E}">
        <p14:creationId xmlns:p14="http://schemas.microsoft.com/office/powerpoint/2010/main" val="178662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68DF60-5CEF-414A-955E-15206FB40746}" type="datetime1">
              <a:rPr lang="en-US"/>
              <a:pPr/>
              <a:t>05/10/16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E111AA-02BA-1B47-8806-C91B8EDE14A6}" type="slidenum">
              <a:rPr lang="en-US"/>
              <a:pPr/>
              <a:t>‹#›</a:t>
            </a:fld>
            <a:endParaRPr lang="en-US"/>
          </a:p>
        </p:txBody>
      </p:sp>
    </p:spTree>
    <p:extLst>
      <p:ext uri="{BB962C8B-B14F-4D97-AF65-F5344CB8AC3E}">
        <p14:creationId xmlns:p14="http://schemas.microsoft.com/office/powerpoint/2010/main" val="3344886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07D521-E86D-2F4F-A0E9-B0410D71AD8E}" type="datetime1">
              <a:rPr lang="en-US"/>
              <a:pPr/>
              <a:t>05/10/16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0BD1CEF-500B-6D4A-8FA8-841D734EF618}" type="slidenum">
              <a:rPr lang="en-US"/>
              <a:pPr/>
              <a:t>‹#›</a:t>
            </a:fld>
            <a:endParaRPr lang="en-US"/>
          </a:p>
        </p:txBody>
      </p:sp>
    </p:spTree>
    <p:extLst>
      <p:ext uri="{BB962C8B-B14F-4D97-AF65-F5344CB8AC3E}">
        <p14:creationId xmlns:p14="http://schemas.microsoft.com/office/powerpoint/2010/main" val="1677656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9869D63-3D99-5B4F-9B15-4530A10D6551}" type="datetime1">
              <a:rPr lang="en-US"/>
              <a:pPr/>
              <a:t>05/10/16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6700B9-B8E6-5E43-993F-4FC4A6DD5211}" type="slidenum">
              <a:rPr lang="en-US"/>
              <a:pPr/>
              <a:t>‹#›</a:t>
            </a:fld>
            <a:endParaRPr lang="en-US"/>
          </a:p>
        </p:txBody>
      </p:sp>
    </p:spTree>
    <p:extLst>
      <p:ext uri="{BB962C8B-B14F-4D97-AF65-F5344CB8AC3E}">
        <p14:creationId xmlns:p14="http://schemas.microsoft.com/office/powerpoint/2010/main" val="1219808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sp>
        <p:nvSpPr>
          <p:cNvPr id="2" name="Rectangle 7"/>
          <p:cNvSpPr>
            <a:spLocks/>
          </p:cNvSpPr>
          <p:nvPr/>
        </p:nvSpPr>
        <p:spPr bwMode="auto">
          <a:xfrm>
            <a:off x="454025"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l-GR" altLang="el-GR" sz="3200" i="1" smtClean="0">
              <a:solidFill>
                <a:srgbClr val="FFFFFF"/>
              </a:solidFill>
              <a:latin typeface="Century Schoolbook" panose="02040604050505020304" pitchFamily="18" charset="0"/>
              <a:ea typeface="+mn-ea"/>
            </a:endParaRPr>
          </a:p>
        </p:txBody>
      </p:sp>
      <p:sp>
        <p:nvSpPr>
          <p:cNvPr id="3" name="Rectangle 5"/>
          <p:cNvSpPr>
            <a:spLocks noChangeArrowheads="1"/>
          </p:cNvSpPr>
          <p:nvPr userDrawn="1"/>
        </p:nvSpPr>
        <p:spPr bwMode="auto">
          <a:xfrm>
            <a:off x="176213" y="187325"/>
            <a:ext cx="8763000" cy="6213475"/>
          </a:xfrm>
          <a:prstGeom prst="rect">
            <a:avLst/>
          </a:prstGeom>
          <a:noFill/>
          <a:ln w="9525" cap="rnd">
            <a:solidFill>
              <a:srgbClr val="6C6C6C"/>
            </a:solidFill>
            <a:prstDash val="dash"/>
            <a:miter lim="800000"/>
            <a:headEnd/>
            <a:tailEnd/>
          </a:ln>
          <a:effectLst>
            <a:outerShdw blurRad="25400" dist="12700" dir="5400000" algn="tl" rotWithShape="0">
              <a:schemeClr val="bg1">
                <a:alpha val="59999"/>
              </a:schemeClr>
            </a:outerShdw>
          </a:effectLst>
          <a:extLst>
            <a:ext uri="{909E8E84-426E-40dd-AFC4-6F175D3DCCD1}">
              <a14:hiddenFill xmlns:a14="http://schemas.microsoft.com/office/drawing/2010/main">
                <a:solidFill>
                  <a:srgbClr val="FFFFFF"/>
                </a:solidFill>
              </a14:hiddenFill>
            </a:ext>
          </a:extLst>
        </p:spPr>
        <p:txBody>
          <a:bodyPr anchor="ctr"/>
          <a:lstStyle>
            <a:extLst/>
          </a:lstStyle>
          <a:p>
            <a:pPr algn="ctr" eaLnBrk="1" fontAlgn="auto" hangingPunct="1">
              <a:spcBef>
                <a:spcPts val="0"/>
              </a:spcBef>
              <a:spcAft>
                <a:spcPts val="0"/>
              </a:spcAft>
              <a:defRPr/>
            </a:pPr>
            <a:endParaRPr lang="en-US">
              <a:solidFill>
                <a:prstClr val="white"/>
              </a:solidFill>
              <a:latin typeface="+mn-lt"/>
              <a:ea typeface="+mn-ea"/>
              <a:cs typeface="+mn-cs"/>
            </a:endParaRPr>
          </a:p>
        </p:txBody>
      </p:sp>
      <p:sp>
        <p:nvSpPr>
          <p:cNvPr id="4" name="Rectangle 10"/>
          <p:cNvSpPr>
            <a:spLocks noChangeArrowheads="1"/>
          </p:cNvSpPr>
          <p:nvPr userDrawn="1"/>
        </p:nvSpPr>
        <p:spPr bwMode="auto">
          <a:xfrm>
            <a:off x="895350" y="1009650"/>
            <a:ext cx="7469188" cy="5075238"/>
          </a:xfrm>
          <a:prstGeom prst="rect">
            <a:avLst/>
          </a:prstGeom>
          <a:solidFill>
            <a:schemeClr val="tx1"/>
          </a:solidFill>
          <a:ln>
            <a:noFill/>
          </a:ln>
          <a:effectLst>
            <a:outerShdw blurRad="101600" dist="50800" dir="5400000" algn="t" rotWithShape="0">
              <a:srgbClr val="000000">
                <a:alpha val="20000"/>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prstClr val="white"/>
              </a:solidFill>
              <a:latin typeface="+mn-lt"/>
              <a:ea typeface="+mn-ea"/>
              <a:cs typeface="+mn-cs"/>
            </a:endParaRPr>
          </a:p>
        </p:txBody>
      </p:sp>
      <p:sp>
        <p:nvSpPr>
          <p:cNvPr id="5" name="Rectangle 11"/>
          <p:cNvSpPr>
            <a:spLocks noChangeArrowheads="1"/>
          </p:cNvSpPr>
          <p:nvPr userDrawn="1"/>
        </p:nvSpPr>
        <p:spPr bwMode="auto">
          <a:xfrm>
            <a:off x="900113" y="1044575"/>
            <a:ext cx="7488237" cy="5121275"/>
          </a:xfrm>
          <a:prstGeom prst="rect">
            <a:avLst/>
          </a:prstGeom>
          <a:blipFill dpi="0" rotWithShape="1">
            <a:blip r:embed="rId2">
              <a:lum contrast="12000"/>
              <a:grayscl/>
              <a:alphaModFix amt="20000"/>
            </a:blip>
            <a:srcRect/>
            <a:tile tx="0" ty="0" sx="100000" sy="100000" flip="none" algn="tl"/>
          </a:blipFill>
          <a:ln>
            <a:noFill/>
          </a:ln>
          <a:effectLst>
            <a:outerShdw blurRad="101600" dist="50800" dir="5400000" algn="t" rotWithShape="0">
              <a:srgbClr val="000000">
                <a:alpha val="20000"/>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prstClr val="white"/>
              </a:solidFill>
              <a:latin typeface="+mn-lt"/>
              <a:ea typeface="+mn-ea"/>
              <a:cs typeface="+mn-cs"/>
            </a:endParaRPr>
          </a:p>
        </p:txBody>
      </p:sp>
      <p:pic>
        <p:nvPicPr>
          <p:cNvPr id="6" name="Picture 2" descr="C:\Users\Administrator\Desktop\Pushpin Dev\Assets\pushpinLef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435684">
            <a:off x="746125" y="78263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Administrator\Desktop\Pushpin Dev\Assets\pushpinLef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4096196">
            <a:off x="7953375" y="849313"/>
            <a:ext cx="5667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298818"/>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sp>
        <p:nvSpPr>
          <p:cNvPr id="7" name="Rectangle 5"/>
          <p:cNvSpPr>
            <a:spLocks noGrp="1"/>
          </p:cNvSpPr>
          <p:nvPr>
            <p:ph type="body" sz="quarter" idx="11"/>
          </p:nvPr>
        </p:nvSpPr>
        <p:spPr>
          <a:xfrm>
            <a:off x="914400" y="6019800"/>
            <a:ext cx="7467600" cy="381000"/>
          </a:xfrm>
          <a:prstGeom prst="rect">
            <a:avLst/>
          </a:prstGeo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edit Master text styles</a:t>
            </a:r>
          </a:p>
        </p:txBody>
      </p:sp>
      <p:sp>
        <p:nvSpPr>
          <p:cNvPr id="3" name="Date Placeholder 3"/>
          <p:cNvSpPr>
            <a:spLocks noGrp="1"/>
          </p:cNvSpPr>
          <p:nvPr>
            <p:ph type="dt" sz="half" idx="12"/>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AB8DF9B5-6256-B444-89BE-3C559CDDFF23}" type="datetime1">
              <a:rPr lang="en-US"/>
              <a:pPr/>
              <a:t>05/10/16</a:t>
            </a:fld>
            <a:endParaRPr lang="en-US">
              <a:solidFill>
                <a:srgbClr val="FFFFFF"/>
              </a:solidFill>
            </a:endParaRPr>
          </a:p>
        </p:txBody>
      </p:sp>
      <p:sp>
        <p:nvSpPr>
          <p:cNvPr id="4" name="Slide Number Placeholder 5"/>
          <p:cNvSpPr>
            <a:spLocks noGrp="1"/>
          </p:cNvSpPr>
          <p:nvPr>
            <p:ph type="sldNum" sz="quarter" idx="13"/>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4C7F76C4-D603-5242-ABA7-205A25A68D25}" type="slidenum">
              <a:rPr lang="en-US"/>
              <a:pPr/>
              <a:t>‹#›</a:t>
            </a:fld>
            <a:endParaRPr lang="en-US">
              <a:solidFill>
                <a:srgbClr val="FFFFFF"/>
              </a:solidFill>
            </a:endParaRPr>
          </a:p>
        </p:txBody>
      </p:sp>
      <p:sp>
        <p:nvSpPr>
          <p:cNvPr id="5" name="Footer Placeholder 7"/>
          <p:cNvSpPr>
            <a:spLocks noGrp="1"/>
          </p:cNvSpPr>
          <p:nvPr>
            <p:ph type="ftr" sz="quarter" idx="14"/>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2505831093"/>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AAB1454E-6E8C-5946-A586-DB00AB6468A5}" type="datetime1">
              <a:rPr lang="en-US"/>
              <a:pPr/>
              <a:t>05/10/16</a:t>
            </a:fld>
            <a:endParaRPr lang="en-US">
              <a:solidFill>
                <a:srgbClr val="FFFFFF"/>
              </a:solidFill>
            </a:endParaRPr>
          </a:p>
        </p:txBody>
      </p:sp>
      <p:sp>
        <p:nvSpPr>
          <p:cNvPr id="3" name="Slide Number Placeholder 4"/>
          <p:cNvSpPr>
            <a:spLocks noGrp="1"/>
          </p:cNvSpPr>
          <p:nvPr>
            <p:ph type="sldNum" sz="quarter" idx="11"/>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30D518B9-B8F2-6F41-A2FF-6A38EE6A1454}" type="slidenum">
              <a:rPr lang="en-US"/>
              <a:pPr/>
              <a:t>‹#›</a:t>
            </a:fld>
            <a:endParaRPr lang="en-US">
              <a:solidFill>
                <a:srgbClr val="FFFFFF"/>
              </a:solidFill>
            </a:endParaRPr>
          </a:p>
        </p:txBody>
      </p:sp>
      <p:sp>
        <p:nvSpPr>
          <p:cNvPr id="4" name="Footer Placeholder 5"/>
          <p:cNvSpPr>
            <a:spLocks noGrp="1"/>
          </p:cNvSpPr>
          <p:nvPr>
            <p:ph type="ftr" sz="quarter" idx="12"/>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3719711115"/>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p:nvPr>
        </p:nvSpPr>
        <p:spPr>
          <a:xfrm>
            <a:off x="0" y="0"/>
            <a:ext cx="9144000" cy="6858000"/>
          </a:xfrm>
          <a:prstGeom prst="rect">
            <a:avLst/>
          </a:prstGeo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224425744"/>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a:prstGeom prst="rect">
            <a:avLst/>
          </a:prstGeom>
        </p:spPr>
        <p:txBody>
          <a:bodyPr vert="horz" bIns="0" anchor="b" anchorCtr="0"/>
          <a:lstStyle>
            <a:lvl1pPr>
              <a:defRPr baseline="0"/>
            </a:lvl1pPr>
            <a:extLst/>
          </a:lstStyle>
          <a:p>
            <a:r>
              <a:rPr lang="en-US" dirty="0"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a:prstGeom prst="rect">
            <a:avLst/>
          </a:prstGeom>
        </p:spPr>
        <p:txBody>
          <a:bodyPr vert="horz" tIns="0"/>
          <a:lstStyle>
            <a:lvl1pPr>
              <a:buFontTx/>
              <a:buNone/>
              <a:defRPr sz="1800"/>
            </a:lvl1pPr>
            <a:extLst/>
          </a:lstStyle>
          <a:p>
            <a:pPr lvl="0"/>
            <a:r>
              <a:rPr lang="en-US" dirty="0" smtClean="0"/>
              <a:t>Click to edit Master text styles</a:t>
            </a:r>
          </a:p>
        </p:txBody>
      </p:sp>
      <p:sp>
        <p:nvSpPr>
          <p:cNvPr id="7" name="Picture Placeholder 6"/>
          <p:cNvSpPr>
            <a:spLocks noGrp="1"/>
          </p:cNvSpPr>
          <p:nvPr>
            <p:ph type="pic" sz="quarter" idx="11"/>
          </p:nvPr>
        </p:nvSpPr>
        <p:spPr>
          <a:xfrm>
            <a:off x="786338" y="2140695"/>
            <a:ext cx="22860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lvl="0"/>
            <a:r>
              <a:rPr lang="en-US" noProof="0" smtClean="0"/>
              <a:t>Click icon to add picture</a:t>
            </a:r>
            <a:endParaRPr lang="en-US" noProof="0" dirty="0"/>
          </a:p>
        </p:txBody>
      </p:sp>
      <p:sp>
        <p:nvSpPr>
          <p:cNvPr id="18" name="Rectangle 6"/>
          <p:cNvSpPr>
            <a:spLocks noGrp="1"/>
          </p:cNvSpPr>
          <p:nvPr>
            <p:ph type="pic" sz="quarter" idx="15"/>
          </p:nvPr>
        </p:nvSpPr>
        <p:spPr>
          <a:xfrm>
            <a:off x="3474604" y="2140695"/>
            <a:ext cx="22860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lvl="0"/>
            <a:r>
              <a:rPr lang="en-US" noProof="0" smtClean="0"/>
              <a:t>Click icon to add picture</a:t>
            </a:r>
            <a:endParaRPr lang="en-US" noProof="0" dirty="0"/>
          </a:p>
        </p:txBody>
      </p:sp>
      <p:sp>
        <p:nvSpPr>
          <p:cNvPr id="2" name="Rectangle 6"/>
          <p:cNvSpPr>
            <a:spLocks noGrp="1"/>
          </p:cNvSpPr>
          <p:nvPr>
            <p:ph type="pic" sz="quarter" idx="16"/>
          </p:nvPr>
        </p:nvSpPr>
        <p:spPr>
          <a:xfrm>
            <a:off x="6162870" y="2140695"/>
            <a:ext cx="2286000" cy="2286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lvl="0"/>
            <a:r>
              <a:rPr lang="en-US" noProof="0" smtClean="0"/>
              <a:t>Click icon to add picture</a:t>
            </a:r>
            <a:endParaRPr lang="en-US" noProof="0" dirty="0"/>
          </a:p>
        </p:txBody>
      </p:sp>
      <p:sp>
        <p:nvSpPr>
          <p:cNvPr id="8" name="Date Placeholder 7"/>
          <p:cNvSpPr>
            <a:spLocks noGrp="1"/>
          </p:cNvSpPr>
          <p:nvPr>
            <p:ph type="dt" sz="half" idx="17"/>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22B52F5E-A531-EF40-AEED-8438B5276E07}" type="datetime1">
              <a:rPr lang="en-US"/>
              <a:pPr/>
              <a:t>05/10/16</a:t>
            </a:fld>
            <a:endParaRPr lang="en-US">
              <a:solidFill>
                <a:srgbClr val="FFFFFF"/>
              </a:solidFill>
            </a:endParaRPr>
          </a:p>
        </p:txBody>
      </p:sp>
      <p:sp>
        <p:nvSpPr>
          <p:cNvPr id="9" name="Slide Number Placeholder 8"/>
          <p:cNvSpPr>
            <a:spLocks noGrp="1"/>
          </p:cNvSpPr>
          <p:nvPr>
            <p:ph type="sldNum" sz="quarter" idx="18"/>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F14738AB-314E-3C45-B11E-47D06B8A219A}" type="slidenum">
              <a:rPr lang="en-US"/>
              <a:pPr/>
              <a:t>‹#›</a:t>
            </a:fld>
            <a:endParaRPr lang="en-US">
              <a:solidFill>
                <a:srgbClr val="FFFFFF"/>
              </a:solidFill>
            </a:endParaRPr>
          </a:p>
        </p:txBody>
      </p:sp>
      <p:sp>
        <p:nvSpPr>
          <p:cNvPr id="10" name="Footer Placeholder 9"/>
          <p:cNvSpPr>
            <a:spLocks noGrp="1"/>
          </p:cNvSpPr>
          <p:nvPr>
            <p:ph type="ftr" sz="quarter" idx="19"/>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1046166636"/>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11" name="Rectangle 8"/>
          <p:cNvSpPr>
            <a:spLocks noGrp="1" noChangeAspect="1"/>
          </p:cNvSpPr>
          <p:nvPr>
            <p:ph type="pic" sz="quarter" idx="11"/>
          </p:nvPr>
        </p:nvSpPr>
        <p:spPr>
          <a:xfrm>
            <a:off x="1066800" y="609600"/>
            <a:ext cx="3429000" cy="45720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3" name="Rectangle 7"/>
          <p:cNvSpPr>
            <a:spLocks noGrp="1"/>
          </p:cNvSpPr>
          <p:nvPr>
            <p:ph type="body" sz="quarter" idx="14"/>
          </p:nvPr>
        </p:nvSpPr>
        <p:spPr>
          <a:xfrm>
            <a:off x="1066800" y="5334000"/>
            <a:ext cx="3429000" cy="1066800"/>
          </a:xfrm>
          <a:prstGeom prst="rect">
            <a:avLst/>
          </a:prstGeo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edit Master text styles</a:t>
            </a:r>
          </a:p>
        </p:txBody>
      </p:sp>
      <p:sp>
        <p:nvSpPr>
          <p:cNvPr id="19" name="Rectangle 7"/>
          <p:cNvSpPr>
            <a:spLocks noGrp="1"/>
          </p:cNvSpPr>
          <p:nvPr>
            <p:ph type="body" sz="quarter" idx="15"/>
          </p:nvPr>
        </p:nvSpPr>
        <p:spPr>
          <a:xfrm>
            <a:off x="4724400" y="5334000"/>
            <a:ext cx="3429000" cy="1066800"/>
          </a:xfrm>
          <a:prstGeom prst="rect">
            <a:avLst/>
          </a:prstGeo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edit Master text styles</a:t>
            </a:r>
          </a:p>
        </p:txBody>
      </p:sp>
      <p:sp>
        <p:nvSpPr>
          <p:cNvPr id="6" name="Date Placeholder 5"/>
          <p:cNvSpPr>
            <a:spLocks noGrp="1"/>
          </p:cNvSpPr>
          <p:nvPr>
            <p:ph type="dt" sz="half" idx="16"/>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DCCC707D-96EA-5A48-AAFD-E79DFF171FAD}" type="datetime1">
              <a:rPr lang="en-US"/>
              <a:pPr/>
              <a:t>05/10/16</a:t>
            </a:fld>
            <a:endParaRPr lang="en-US">
              <a:solidFill>
                <a:srgbClr val="FFFFFF"/>
              </a:solidFill>
            </a:endParaRPr>
          </a:p>
        </p:txBody>
      </p:sp>
      <p:sp>
        <p:nvSpPr>
          <p:cNvPr id="7" name="Slide Number Placeholder 6"/>
          <p:cNvSpPr>
            <a:spLocks noGrp="1"/>
          </p:cNvSpPr>
          <p:nvPr>
            <p:ph type="sldNum" sz="quarter" idx="17"/>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01E50056-E5E7-BC47-818F-F3DD4BCC3EBD}" type="slidenum">
              <a:rPr lang="en-US"/>
              <a:pPr/>
              <a:t>‹#›</a:t>
            </a:fld>
            <a:endParaRPr lang="en-US">
              <a:solidFill>
                <a:srgbClr val="FFFFFF"/>
              </a:solidFill>
            </a:endParaRPr>
          </a:p>
        </p:txBody>
      </p:sp>
      <p:sp>
        <p:nvSpPr>
          <p:cNvPr id="8" name="Footer Placeholder 7"/>
          <p:cNvSpPr>
            <a:spLocks noGrp="1"/>
          </p:cNvSpPr>
          <p:nvPr>
            <p:ph type="ftr" sz="quarter" idx="18"/>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80241696"/>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8" name="Text Placeholder 7"/>
          <p:cNvSpPr>
            <a:spLocks noGrp="1"/>
          </p:cNvSpPr>
          <p:nvPr>
            <p:ph type="body" sz="quarter" idx="16"/>
          </p:nvPr>
        </p:nvSpPr>
        <p:spPr>
          <a:xfrm>
            <a:off x="457200" y="4857750"/>
            <a:ext cx="4038600" cy="1238250"/>
          </a:xfrm>
          <a:prstGeom prst="rect">
            <a:avLst/>
          </a:prstGeo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edit Master text styles</a:t>
            </a:r>
          </a:p>
        </p:txBody>
      </p:sp>
      <p:sp>
        <p:nvSpPr>
          <p:cNvPr id="19" name="Rectangle 7"/>
          <p:cNvSpPr>
            <a:spLocks noGrp="1"/>
          </p:cNvSpPr>
          <p:nvPr>
            <p:ph type="body" sz="quarter" idx="17"/>
          </p:nvPr>
        </p:nvSpPr>
        <p:spPr>
          <a:xfrm>
            <a:off x="4648200" y="4857750"/>
            <a:ext cx="4038600" cy="1238250"/>
          </a:xfrm>
          <a:prstGeom prst="rect">
            <a:avLst/>
          </a:prstGeo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edit Master text styles</a:t>
            </a:r>
          </a:p>
        </p:txBody>
      </p:sp>
      <p:sp>
        <p:nvSpPr>
          <p:cNvPr id="6" name="Date Placeholder 5"/>
          <p:cNvSpPr>
            <a:spLocks noGrp="1"/>
          </p:cNvSpPr>
          <p:nvPr>
            <p:ph type="dt" sz="half" idx="18"/>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6584E87A-EAAF-4B45-B1BA-294C17636D81}" type="datetime1">
              <a:rPr lang="en-US"/>
              <a:pPr/>
              <a:t>05/10/16</a:t>
            </a:fld>
            <a:endParaRPr lang="en-US">
              <a:solidFill>
                <a:srgbClr val="FFFFFF"/>
              </a:solidFill>
            </a:endParaRPr>
          </a:p>
        </p:txBody>
      </p:sp>
      <p:sp>
        <p:nvSpPr>
          <p:cNvPr id="7" name="Slide Number Placeholder 6"/>
          <p:cNvSpPr>
            <a:spLocks noGrp="1"/>
          </p:cNvSpPr>
          <p:nvPr>
            <p:ph type="sldNum" sz="quarter" idx="19"/>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B0FFAF59-FA55-274A-874C-088DEF69C14F}" type="slidenum">
              <a:rPr lang="en-US"/>
              <a:pPr/>
              <a:t>‹#›</a:t>
            </a:fld>
            <a:endParaRPr lang="en-US">
              <a:solidFill>
                <a:srgbClr val="FFFFFF"/>
              </a:solidFill>
            </a:endParaRPr>
          </a:p>
        </p:txBody>
      </p:sp>
      <p:sp>
        <p:nvSpPr>
          <p:cNvPr id="9" name="Footer Placeholder 8"/>
          <p:cNvSpPr>
            <a:spLocks noGrp="1"/>
          </p:cNvSpPr>
          <p:nvPr>
            <p:ph type="ftr" sz="quarter" idx="20"/>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1936569334"/>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Documents and Settings\vasotag.ELOI\Desktop\new_logos\Dep.DET_HEAD_hea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8538" y="44450"/>
            <a:ext cx="4895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56427DE-8C50-B448-877A-99BB45A4484A}" type="datetime1">
              <a:rPr lang="en-US"/>
              <a:pPr/>
              <a:t>05/10/16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684F688-0FA5-C540-B4FB-C57C206E7236}" type="slidenum">
              <a:rPr lang="en-US"/>
              <a:pPr/>
              <a:t>‹#›</a:t>
            </a:fld>
            <a:endParaRPr lang="en-US"/>
          </a:p>
        </p:txBody>
      </p:sp>
    </p:spTree>
    <p:extLst>
      <p:ext uri="{BB962C8B-B14F-4D97-AF65-F5344CB8AC3E}">
        <p14:creationId xmlns:p14="http://schemas.microsoft.com/office/powerpoint/2010/main" val="1519550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2" name="Rectangle 7"/>
          <p:cNvSpPr>
            <a:spLocks noGrp="1" noChangeAspect="1"/>
          </p:cNvSpPr>
          <p:nvPr>
            <p:ph type="pic" sz="quarter" idx="12"/>
          </p:nvPr>
        </p:nvSpPr>
        <p:spPr>
          <a:xfrm>
            <a:off x="454152" y="381000"/>
            <a:ext cx="4462272" cy="5949696"/>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11" name="Rectangle 7"/>
          <p:cNvSpPr>
            <a:spLocks noGrp="1"/>
          </p:cNvSpPr>
          <p:nvPr>
            <p:ph type="body" sz="quarter" idx="13"/>
          </p:nvPr>
        </p:nvSpPr>
        <p:spPr>
          <a:xfrm>
            <a:off x="5141976" y="3352800"/>
            <a:ext cx="3773425" cy="2971800"/>
          </a:xfrm>
          <a:prstGeom prst="rect">
            <a:avLst/>
          </a:prstGeo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edit Master text styles</a:t>
            </a:r>
          </a:p>
        </p:txBody>
      </p:sp>
      <p:sp>
        <p:nvSpPr>
          <p:cNvPr id="5" name="Date Placeholder 4"/>
          <p:cNvSpPr>
            <a:spLocks noGrp="1"/>
          </p:cNvSpPr>
          <p:nvPr>
            <p:ph type="dt" sz="half" idx="14"/>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D62966A3-AE12-F344-8063-732ABDCD490C}" type="datetime1">
              <a:rPr lang="en-US"/>
              <a:pPr/>
              <a:t>05/10/16</a:t>
            </a:fld>
            <a:endParaRPr lang="en-US">
              <a:solidFill>
                <a:srgbClr val="FFFFFF"/>
              </a:solidFill>
            </a:endParaRPr>
          </a:p>
        </p:txBody>
      </p:sp>
      <p:sp>
        <p:nvSpPr>
          <p:cNvPr id="7" name="Slide Number Placeholder 6"/>
          <p:cNvSpPr>
            <a:spLocks noGrp="1"/>
          </p:cNvSpPr>
          <p:nvPr>
            <p:ph type="sldNum" sz="quarter" idx="15"/>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5BF54803-5A2A-CD4F-8553-75CA861135CC}" type="slidenum">
              <a:rPr lang="en-US"/>
              <a:pPr/>
              <a:t>‹#›</a:t>
            </a:fld>
            <a:endParaRPr lang="en-US">
              <a:solidFill>
                <a:srgbClr val="FFFFFF"/>
              </a:solidFill>
            </a:endParaRPr>
          </a:p>
        </p:txBody>
      </p:sp>
      <p:sp>
        <p:nvSpPr>
          <p:cNvPr id="8" name="Footer Placeholder 7"/>
          <p:cNvSpPr>
            <a:spLocks noGrp="1"/>
          </p:cNvSpPr>
          <p:nvPr>
            <p:ph type="ftr" sz="quarter" idx="16"/>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2217166427"/>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4" name="Rectangle 8"/>
          <p:cNvSpPr>
            <a:spLocks noGrp="1" noChangeAspect="1"/>
          </p:cNvSpPr>
          <p:nvPr>
            <p:ph type="pic" sz="quarter" idx="11"/>
          </p:nvPr>
        </p:nvSpPr>
        <p:spPr>
          <a:xfrm>
            <a:off x="3200400" y="1066800"/>
            <a:ext cx="27432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31" name="Rectangle 8"/>
          <p:cNvSpPr>
            <a:spLocks noGrp="1" noChangeAspect="1"/>
          </p:cNvSpPr>
          <p:nvPr>
            <p:ph type="pic" sz="quarter" idx="12"/>
          </p:nvPr>
        </p:nvSpPr>
        <p:spPr>
          <a:xfrm>
            <a:off x="6172200" y="1066800"/>
            <a:ext cx="2743200" cy="3657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7" name="Text Placeholder 6"/>
          <p:cNvSpPr>
            <a:spLocks noGrp="1"/>
          </p:cNvSpPr>
          <p:nvPr>
            <p:ph type="body" sz="quarter" idx="13"/>
          </p:nvPr>
        </p:nvSpPr>
        <p:spPr>
          <a:xfrm>
            <a:off x="228600" y="4876800"/>
            <a:ext cx="2743200" cy="1447800"/>
          </a:xfrm>
          <a:prstGeom prst="rect">
            <a:avLst/>
          </a:prstGeo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edit Master text styles</a:t>
            </a:r>
          </a:p>
        </p:txBody>
      </p:sp>
      <p:sp>
        <p:nvSpPr>
          <p:cNvPr id="6" name="Rectangle 6"/>
          <p:cNvSpPr>
            <a:spLocks noGrp="1"/>
          </p:cNvSpPr>
          <p:nvPr>
            <p:ph type="body" sz="quarter" idx="14"/>
          </p:nvPr>
        </p:nvSpPr>
        <p:spPr>
          <a:xfrm>
            <a:off x="3200400" y="4876800"/>
            <a:ext cx="2743200" cy="1447800"/>
          </a:xfrm>
          <a:prstGeom prst="rect">
            <a:avLst/>
          </a:prstGeo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edit Master text styles</a:t>
            </a:r>
          </a:p>
        </p:txBody>
      </p:sp>
      <p:sp>
        <p:nvSpPr>
          <p:cNvPr id="14" name="Rectangle 6"/>
          <p:cNvSpPr>
            <a:spLocks noGrp="1"/>
          </p:cNvSpPr>
          <p:nvPr>
            <p:ph type="body" sz="quarter" idx="15"/>
          </p:nvPr>
        </p:nvSpPr>
        <p:spPr>
          <a:xfrm>
            <a:off x="6172200" y="4876800"/>
            <a:ext cx="2743200" cy="1447800"/>
          </a:xfrm>
          <a:prstGeom prst="rect">
            <a:avLst/>
          </a:prstGeo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edit Master text styles</a:t>
            </a:r>
          </a:p>
        </p:txBody>
      </p:sp>
      <p:sp>
        <p:nvSpPr>
          <p:cNvPr id="8" name="Date Placeholder 7"/>
          <p:cNvSpPr>
            <a:spLocks noGrp="1"/>
          </p:cNvSpPr>
          <p:nvPr>
            <p:ph type="dt" sz="half" idx="16"/>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BD92DDAA-ECAA-1348-ABA0-C1A272527895}" type="datetime1">
              <a:rPr lang="en-US"/>
              <a:pPr/>
              <a:t>05/10/16</a:t>
            </a:fld>
            <a:endParaRPr lang="en-US">
              <a:solidFill>
                <a:srgbClr val="FFFFFF"/>
              </a:solidFill>
            </a:endParaRPr>
          </a:p>
        </p:txBody>
      </p:sp>
      <p:sp>
        <p:nvSpPr>
          <p:cNvPr id="9" name="Slide Number Placeholder 8"/>
          <p:cNvSpPr>
            <a:spLocks noGrp="1"/>
          </p:cNvSpPr>
          <p:nvPr>
            <p:ph type="sldNum" sz="quarter" idx="17"/>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7A1C86C2-35B5-BB4A-B88B-02A943A12775}" type="slidenum">
              <a:rPr lang="en-US"/>
              <a:pPr/>
              <a:t>‹#›</a:t>
            </a:fld>
            <a:endParaRPr lang="en-US">
              <a:solidFill>
                <a:srgbClr val="FFFFFF"/>
              </a:solidFill>
            </a:endParaRPr>
          </a:p>
        </p:txBody>
      </p:sp>
      <p:sp>
        <p:nvSpPr>
          <p:cNvPr id="10" name="Footer Placeholder 9"/>
          <p:cNvSpPr>
            <a:spLocks noGrp="1"/>
          </p:cNvSpPr>
          <p:nvPr>
            <p:ph type="ftr" sz="quarter" idx="18"/>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2805909176"/>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7" name="Rectangle 11"/>
          <p:cNvSpPr>
            <a:spLocks noGrp="1"/>
          </p:cNvSpPr>
          <p:nvPr>
            <p:ph type="body" sz="quarter" idx="14"/>
          </p:nvPr>
        </p:nvSpPr>
        <p:spPr>
          <a:xfrm>
            <a:off x="457200" y="228600"/>
            <a:ext cx="4023360" cy="3017520"/>
          </a:xfrm>
          <a:prstGeom prst="rect">
            <a:avLst/>
          </a:prstGeo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edit Master text styles</a:t>
            </a:r>
          </a:p>
        </p:txBody>
      </p:sp>
      <p:sp>
        <p:nvSpPr>
          <p:cNvPr id="6" name="Date Placeholder 5"/>
          <p:cNvSpPr>
            <a:spLocks noGrp="1"/>
          </p:cNvSpPr>
          <p:nvPr>
            <p:ph type="dt" sz="half" idx="15"/>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5A3B2A81-4573-5647-903B-08412E9F3DA5}" type="datetime1">
              <a:rPr lang="en-US"/>
              <a:pPr/>
              <a:t>05/10/16</a:t>
            </a:fld>
            <a:endParaRPr lang="en-US">
              <a:solidFill>
                <a:srgbClr val="FFFFFF"/>
              </a:solidFill>
            </a:endParaRPr>
          </a:p>
        </p:txBody>
      </p:sp>
      <p:sp>
        <p:nvSpPr>
          <p:cNvPr id="7" name="Slide Number Placeholder 6"/>
          <p:cNvSpPr>
            <a:spLocks noGrp="1"/>
          </p:cNvSpPr>
          <p:nvPr>
            <p:ph type="sldNum" sz="quarter" idx="16"/>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6462B200-7A32-4147-8E76-3718DBFE2F88}" type="slidenum">
              <a:rPr lang="en-US"/>
              <a:pPr/>
              <a:t>‹#›</a:t>
            </a:fld>
            <a:endParaRPr lang="en-US">
              <a:solidFill>
                <a:srgbClr val="FFFFFF"/>
              </a:solidFill>
            </a:endParaRPr>
          </a:p>
        </p:txBody>
      </p:sp>
      <p:sp>
        <p:nvSpPr>
          <p:cNvPr id="8" name="Footer Placeholder 7"/>
          <p:cNvSpPr>
            <a:spLocks noGrp="1"/>
          </p:cNvSpPr>
          <p:nvPr>
            <p:ph type="ftr" sz="quarter" idx="17"/>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3494650400"/>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9" name="Rectangle 7"/>
          <p:cNvSpPr>
            <a:spLocks noGrp="1" noChangeAspect="1"/>
          </p:cNvSpPr>
          <p:nvPr>
            <p:ph type="pic" sz="quarter" idx="12"/>
          </p:nvPr>
        </p:nvSpPr>
        <p:spPr>
          <a:xfrm>
            <a:off x="426720" y="384048"/>
            <a:ext cx="4457700" cy="5943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10" name="Rectangle 7"/>
          <p:cNvSpPr>
            <a:spLocks noGrp="1" noChangeAspect="1"/>
          </p:cNvSpPr>
          <p:nvPr>
            <p:ph type="pic" sz="quarter" idx="13"/>
          </p:nvPr>
        </p:nvSpPr>
        <p:spPr>
          <a:xfrm>
            <a:off x="5067300" y="389332"/>
            <a:ext cx="3657600" cy="2887269"/>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5" name="Date Placeholder 4"/>
          <p:cNvSpPr>
            <a:spLocks noGrp="1"/>
          </p:cNvSpPr>
          <p:nvPr>
            <p:ph type="dt" sz="half" idx="14"/>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CACEC99E-7792-E34B-B99F-86709B06B6E9}" type="datetime1">
              <a:rPr lang="en-US"/>
              <a:pPr/>
              <a:t>05/10/16</a:t>
            </a:fld>
            <a:endParaRPr lang="en-US">
              <a:solidFill>
                <a:srgbClr val="FFFFFF"/>
              </a:solidFill>
            </a:endParaRPr>
          </a:p>
        </p:txBody>
      </p:sp>
      <p:sp>
        <p:nvSpPr>
          <p:cNvPr id="6" name="Slide Number Placeholder 5"/>
          <p:cNvSpPr>
            <a:spLocks noGrp="1"/>
          </p:cNvSpPr>
          <p:nvPr>
            <p:ph type="sldNum" sz="quarter" idx="15"/>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6C01F91B-6691-6440-B209-7AF6F59570D9}" type="slidenum">
              <a:rPr lang="en-US"/>
              <a:pPr/>
              <a:t>‹#›</a:t>
            </a:fld>
            <a:endParaRPr lang="en-US">
              <a:solidFill>
                <a:srgbClr val="FFFFFF"/>
              </a:solidFill>
            </a:endParaRPr>
          </a:p>
        </p:txBody>
      </p:sp>
      <p:sp>
        <p:nvSpPr>
          <p:cNvPr id="8" name="Footer Placeholder 7"/>
          <p:cNvSpPr>
            <a:spLocks noGrp="1"/>
          </p:cNvSpPr>
          <p:nvPr>
            <p:ph type="ftr" sz="quarter" idx="16"/>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3653319501"/>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6" name="Rectangle 7"/>
          <p:cNvSpPr>
            <a:spLocks noGrp="1"/>
          </p:cNvSpPr>
          <p:nvPr>
            <p:ph type="body" sz="quarter" idx="16"/>
          </p:nvPr>
        </p:nvSpPr>
        <p:spPr>
          <a:xfrm>
            <a:off x="400497" y="1295400"/>
            <a:ext cx="1676400" cy="1905000"/>
          </a:xfrm>
          <a:prstGeom prst="rect">
            <a:avLst/>
          </a:prstGeo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edit Master text styles</a:t>
            </a:r>
          </a:p>
        </p:txBody>
      </p:sp>
      <p:sp>
        <p:nvSpPr>
          <p:cNvPr id="14" name="Rectangle 7"/>
          <p:cNvSpPr>
            <a:spLocks noGrp="1"/>
          </p:cNvSpPr>
          <p:nvPr>
            <p:ph type="body" sz="quarter" idx="29"/>
          </p:nvPr>
        </p:nvSpPr>
        <p:spPr>
          <a:xfrm>
            <a:off x="7086600" y="1295400"/>
            <a:ext cx="1676400" cy="1905000"/>
          </a:xfrm>
          <a:prstGeom prst="rect">
            <a:avLst/>
          </a:prstGeom>
        </p:spPr>
        <p:txBody>
          <a:bodyPr anchor="b" anchorCtr="0"/>
          <a:lstStyle>
            <a:lvl1pPr marL="0" marR="0" indent="0" algn="l">
              <a:buFontTx/>
              <a:buNone/>
              <a:defRPr sz="1600" baseline="0"/>
            </a:lvl1pPr>
            <a:extLst/>
          </a:lstStyle>
          <a:p>
            <a:pPr lvl="0"/>
            <a:r>
              <a:rPr lang="en-US" dirty="0" smtClean="0"/>
              <a:t>Click to edit Master text styles</a:t>
            </a:r>
          </a:p>
        </p:txBody>
      </p:sp>
      <p:sp>
        <p:nvSpPr>
          <p:cNvPr id="4" name="Rectangle 7"/>
          <p:cNvSpPr>
            <a:spLocks noGrp="1"/>
          </p:cNvSpPr>
          <p:nvPr>
            <p:ph type="body" sz="quarter" idx="28"/>
          </p:nvPr>
        </p:nvSpPr>
        <p:spPr>
          <a:xfrm>
            <a:off x="400497" y="3352800"/>
            <a:ext cx="1676400" cy="1905000"/>
          </a:xfrm>
          <a:prstGeom prst="rect">
            <a:avLst/>
          </a:prstGeom>
        </p:spPr>
        <p:txBody>
          <a:bodyPr anchor="t" anchorCtr="0"/>
          <a:lstStyle>
            <a:lvl1pPr marL="0" marR="0" indent="0" algn="r">
              <a:buFontTx/>
              <a:buNone/>
              <a:defRPr sz="1600" baseline="0"/>
            </a:lvl1pPr>
            <a:extLst/>
          </a:lstStyle>
          <a:p>
            <a:pPr lvl="0"/>
            <a:r>
              <a:rPr lang="en-US" dirty="0" smtClean="0"/>
              <a:t>Click to edit Master text styles</a:t>
            </a:r>
          </a:p>
        </p:txBody>
      </p:sp>
      <p:sp>
        <p:nvSpPr>
          <p:cNvPr id="13" name="Rectangle 7"/>
          <p:cNvSpPr>
            <a:spLocks noGrp="1"/>
          </p:cNvSpPr>
          <p:nvPr>
            <p:ph type="body" sz="quarter" idx="30"/>
          </p:nvPr>
        </p:nvSpPr>
        <p:spPr>
          <a:xfrm>
            <a:off x="7086600" y="3352800"/>
            <a:ext cx="1676400" cy="1905000"/>
          </a:xfrm>
          <a:prstGeom prst="rect">
            <a:avLst/>
          </a:prstGeom>
        </p:spPr>
        <p:txBody>
          <a:bodyPr anchor="t" anchorCtr="0"/>
          <a:lstStyle>
            <a:lvl1pPr marL="0" marR="0" indent="0" algn="l">
              <a:buFontTx/>
              <a:buNone/>
              <a:defRPr sz="1600" baseline="0"/>
            </a:lvl1pPr>
            <a:extLst/>
          </a:lstStyle>
          <a:p>
            <a:pPr lvl="0"/>
            <a:r>
              <a:rPr lang="en-US" dirty="0" smtClean="0"/>
              <a:t>Click to edit Master text styles</a:t>
            </a:r>
          </a:p>
        </p:txBody>
      </p:sp>
      <p:sp>
        <p:nvSpPr>
          <p:cNvPr id="11" name="Date Placeholder 10"/>
          <p:cNvSpPr>
            <a:spLocks noGrp="1"/>
          </p:cNvSpPr>
          <p:nvPr>
            <p:ph type="dt" sz="half" idx="31"/>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087A77B7-54DD-5C45-8E5D-AE4B686684D3}" type="datetime1">
              <a:rPr lang="en-US"/>
              <a:pPr/>
              <a:t>05/10/16</a:t>
            </a:fld>
            <a:endParaRPr lang="en-US">
              <a:solidFill>
                <a:srgbClr val="FFFFFF"/>
              </a:solidFill>
            </a:endParaRPr>
          </a:p>
        </p:txBody>
      </p:sp>
      <p:sp>
        <p:nvSpPr>
          <p:cNvPr id="12" name="Slide Number Placeholder 11"/>
          <p:cNvSpPr>
            <a:spLocks noGrp="1"/>
          </p:cNvSpPr>
          <p:nvPr>
            <p:ph type="sldNum" sz="quarter" idx="32"/>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7DCC19FD-1BEF-6249-BC8A-B420F5EB0B08}" type="slidenum">
              <a:rPr lang="en-US"/>
              <a:pPr/>
              <a:t>‹#›</a:t>
            </a:fld>
            <a:endParaRPr lang="en-US">
              <a:solidFill>
                <a:srgbClr val="FFFFFF"/>
              </a:solidFill>
            </a:endParaRPr>
          </a:p>
        </p:txBody>
      </p:sp>
      <p:sp>
        <p:nvSpPr>
          <p:cNvPr id="15" name="Footer Placeholder 14"/>
          <p:cNvSpPr>
            <a:spLocks noGrp="1"/>
          </p:cNvSpPr>
          <p:nvPr>
            <p:ph type="ftr" sz="quarter" idx="33"/>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1982071926"/>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8" name="Text Placeholder 7"/>
          <p:cNvSpPr>
            <a:spLocks noGrp="1"/>
          </p:cNvSpPr>
          <p:nvPr>
            <p:ph type="body" sz="quarter" idx="16"/>
          </p:nvPr>
        </p:nvSpPr>
        <p:spPr>
          <a:xfrm>
            <a:off x="926821" y="6172200"/>
            <a:ext cx="3657600" cy="304800"/>
          </a:xfrm>
          <a:prstGeom prst="rect">
            <a:avLst/>
          </a:prstGeom>
        </p:spPr>
        <p:txBody>
          <a:bodyPr lIns="9144" anchor="t" anchorCtr="0"/>
          <a:lstStyle>
            <a:lvl1pPr marL="0" marR="0" indent="0" algn="l">
              <a:buFontTx/>
              <a:buNone/>
              <a:defRPr sz="1600" baseline="0"/>
            </a:lvl1pPr>
            <a:extLst/>
          </a:lstStyle>
          <a:p>
            <a:pPr lvl="0"/>
            <a:r>
              <a:rPr lang="en-US" dirty="0" smtClean="0"/>
              <a:t>Click to edit Master text styles</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4" name="Rectangle 7"/>
          <p:cNvSpPr>
            <a:spLocks noGrp="1"/>
          </p:cNvSpPr>
          <p:nvPr>
            <p:ph type="body" sz="quarter" idx="22"/>
          </p:nvPr>
        </p:nvSpPr>
        <p:spPr>
          <a:xfrm>
            <a:off x="926821" y="152400"/>
            <a:ext cx="3657600" cy="304800"/>
          </a:xfrm>
          <a:prstGeom prst="rect">
            <a:avLst/>
          </a:prstGeom>
        </p:spPr>
        <p:txBody>
          <a:bodyPr lIns="9144" anchor="t" anchorCtr="0"/>
          <a:lstStyle>
            <a:lvl1pPr marL="0" marR="0" indent="0" algn="l">
              <a:buFontTx/>
              <a:buNone/>
              <a:defRPr sz="1600" baseline="0"/>
            </a:lvl1pPr>
            <a:extLst/>
          </a:lstStyle>
          <a:p>
            <a:pPr lvl="0"/>
            <a:r>
              <a:rPr lang="en-US" dirty="0" smtClean="0"/>
              <a:t>Click to edit Master text styles</a:t>
            </a:r>
          </a:p>
        </p:txBody>
      </p:sp>
      <p:sp>
        <p:nvSpPr>
          <p:cNvPr id="18" name="Rectangle 7"/>
          <p:cNvSpPr>
            <a:spLocks noGrp="1"/>
          </p:cNvSpPr>
          <p:nvPr>
            <p:ph type="body" sz="quarter" idx="23"/>
          </p:nvPr>
        </p:nvSpPr>
        <p:spPr>
          <a:xfrm>
            <a:off x="4660621" y="6172200"/>
            <a:ext cx="3657600" cy="304800"/>
          </a:xfrm>
          <a:prstGeom prst="rect">
            <a:avLst/>
          </a:prstGeom>
        </p:spPr>
        <p:txBody>
          <a:bodyPr lIns="9144" anchor="t" anchorCtr="0"/>
          <a:lstStyle>
            <a:lvl1pPr marL="0" marR="0" indent="0" algn="l">
              <a:buFontTx/>
              <a:buNone/>
              <a:defRPr sz="1600" baseline="0"/>
            </a:lvl1pPr>
            <a:extLst/>
          </a:lstStyle>
          <a:p>
            <a:pPr lvl="0"/>
            <a:r>
              <a:rPr lang="en-US" dirty="0" smtClean="0"/>
              <a:t>Click to edit Master text styles</a:t>
            </a:r>
          </a:p>
        </p:txBody>
      </p:sp>
      <p:sp>
        <p:nvSpPr>
          <p:cNvPr id="16" name="Rectangle 7"/>
          <p:cNvSpPr>
            <a:spLocks noGrp="1"/>
          </p:cNvSpPr>
          <p:nvPr>
            <p:ph type="body" sz="quarter" idx="24"/>
          </p:nvPr>
        </p:nvSpPr>
        <p:spPr>
          <a:xfrm>
            <a:off x="4660621" y="152400"/>
            <a:ext cx="3657600" cy="304800"/>
          </a:xfrm>
          <a:prstGeom prst="rect">
            <a:avLst/>
          </a:prstGeom>
        </p:spPr>
        <p:txBody>
          <a:bodyPr lIns="9144" anchor="t" anchorCtr="0"/>
          <a:lstStyle>
            <a:lvl1pPr marL="0" marR="0" indent="0" algn="l">
              <a:buFontTx/>
              <a:buNone/>
              <a:defRPr sz="1600" baseline="0"/>
            </a:lvl1pPr>
            <a:extLst/>
          </a:lstStyle>
          <a:p>
            <a:pPr lvl="0"/>
            <a:r>
              <a:rPr lang="en-US" dirty="0" smtClean="0"/>
              <a:t>Click to edit Master text styles</a:t>
            </a:r>
          </a:p>
        </p:txBody>
      </p:sp>
      <p:sp>
        <p:nvSpPr>
          <p:cNvPr id="10" name="Date Placeholder 9"/>
          <p:cNvSpPr>
            <a:spLocks noGrp="1"/>
          </p:cNvSpPr>
          <p:nvPr>
            <p:ph type="dt" sz="half" idx="25"/>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DFE36839-BC86-F04C-B27D-9F1FB49B15E3}" type="datetime1">
              <a:rPr lang="en-US"/>
              <a:pPr/>
              <a:t>05/10/16</a:t>
            </a:fld>
            <a:endParaRPr lang="en-US">
              <a:solidFill>
                <a:srgbClr val="FFFFFF"/>
              </a:solidFill>
            </a:endParaRPr>
          </a:p>
        </p:txBody>
      </p:sp>
      <p:sp>
        <p:nvSpPr>
          <p:cNvPr id="11" name="Slide Number Placeholder 10"/>
          <p:cNvSpPr>
            <a:spLocks noGrp="1"/>
          </p:cNvSpPr>
          <p:nvPr>
            <p:ph type="sldNum" sz="quarter" idx="26"/>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9AFDCB31-708E-B24E-BA66-7B71C171BF21}" type="slidenum">
              <a:rPr lang="en-US"/>
              <a:pPr/>
              <a:t>‹#›</a:t>
            </a:fld>
            <a:endParaRPr lang="en-US">
              <a:solidFill>
                <a:srgbClr val="FFFFFF"/>
              </a:solidFill>
            </a:endParaRPr>
          </a:p>
        </p:txBody>
      </p:sp>
      <p:sp>
        <p:nvSpPr>
          <p:cNvPr id="12" name="Footer Placeholder 11"/>
          <p:cNvSpPr>
            <a:spLocks noGrp="1"/>
          </p:cNvSpPr>
          <p:nvPr>
            <p:ph type="ftr" sz="quarter" idx="27"/>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2185938120"/>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4" name="Rectangle 7"/>
          <p:cNvSpPr>
            <a:spLocks noGrp="1"/>
          </p:cNvSpPr>
          <p:nvPr>
            <p:ph type="body" sz="quarter" idx="29"/>
          </p:nvPr>
        </p:nvSpPr>
        <p:spPr>
          <a:xfrm>
            <a:off x="152400" y="4495800"/>
            <a:ext cx="8763000" cy="1905000"/>
          </a:xfrm>
          <a:prstGeom prst="rect">
            <a:avLst/>
          </a:prstGeom>
        </p:spPr>
        <p:txBody>
          <a:bodyPr anchor="t" anchorCtr="0"/>
          <a:lstStyle>
            <a:lvl1pPr marL="0" marR="0" indent="0" algn="l">
              <a:buFontTx/>
              <a:buNone/>
              <a:defRPr sz="2400" baseline="0"/>
            </a:lvl1pPr>
            <a:extLst/>
          </a:lstStyle>
          <a:p>
            <a:pPr lvl="0"/>
            <a:r>
              <a:rPr lang="en-US" dirty="0" smtClean="0"/>
              <a:t>Click to edit Master text styles</a:t>
            </a:r>
          </a:p>
        </p:txBody>
      </p:sp>
      <p:sp>
        <p:nvSpPr>
          <p:cNvPr id="8" name="Date Placeholder 7"/>
          <p:cNvSpPr>
            <a:spLocks noGrp="1"/>
          </p:cNvSpPr>
          <p:nvPr>
            <p:ph type="dt" sz="half" idx="33"/>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D3CB5DF4-2DF0-2D42-B102-98EF677FAE78}" type="datetime1">
              <a:rPr lang="en-US"/>
              <a:pPr/>
              <a:t>05/10/16</a:t>
            </a:fld>
            <a:endParaRPr lang="en-US">
              <a:solidFill>
                <a:srgbClr val="FFFFFF"/>
              </a:solidFill>
            </a:endParaRPr>
          </a:p>
        </p:txBody>
      </p:sp>
      <p:sp>
        <p:nvSpPr>
          <p:cNvPr id="9" name="Slide Number Placeholder 8"/>
          <p:cNvSpPr>
            <a:spLocks noGrp="1"/>
          </p:cNvSpPr>
          <p:nvPr>
            <p:ph type="sldNum" sz="quarter" idx="34"/>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493AAF85-76BF-8542-8B12-73FD7BC34340}" type="slidenum">
              <a:rPr lang="en-US"/>
              <a:pPr/>
              <a:t>‹#›</a:t>
            </a:fld>
            <a:endParaRPr lang="en-US">
              <a:solidFill>
                <a:srgbClr val="FFFFFF"/>
              </a:solidFill>
            </a:endParaRPr>
          </a:p>
        </p:txBody>
      </p:sp>
      <p:sp>
        <p:nvSpPr>
          <p:cNvPr id="10" name="Footer Placeholder 9"/>
          <p:cNvSpPr>
            <a:spLocks noGrp="1"/>
          </p:cNvSpPr>
          <p:nvPr>
            <p:ph type="ftr" sz="quarter" idx="35"/>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3249464598"/>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7" name="Date Placeholder 6"/>
          <p:cNvSpPr>
            <a:spLocks noGrp="1"/>
          </p:cNvSpPr>
          <p:nvPr>
            <p:ph type="dt" sz="half" idx="24"/>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E8B3FF22-FD76-7149-BD20-4D2C4636DC93}" type="datetime1">
              <a:rPr lang="en-US"/>
              <a:pPr/>
              <a:t>05/10/16</a:t>
            </a:fld>
            <a:endParaRPr lang="en-US">
              <a:solidFill>
                <a:srgbClr val="FFFFFF"/>
              </a:solidFill>
            </a:endParaRPr>
          </a:p>
        </p:txBody>
      </p:sp>
      <p:sp>
        <p:nvSpPr>
          <p:cNvPr id="8" name="Slide Number Placeholder 7"/>
          <p:cNvSpPr>
            <a:spLocks noGrp="1"/>
          </p:cNvSpPr>
          <p:nvPr>
            <p:ph type="sldNum" sz="quarter" idx="25"/>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88795088-A8B7-B44B-8A1C-B5C3CE2B26B0}" type="slidenum">
              <a:rPr lang="en-US"/>
              <a:pPr/>
              <a:t>‹#›</a:t>
            </a:fld>
            <a:endParaRPr lang="en-US">
              <a:solidFill>
                <a:srgbClr val="FFFFFF"/>
              </a:solidFill>
            </a:endParaRPr>
          </a:p>
        </p:txBody>
      </p:sp>
      <p:sp>
        <p:nvSpPr>
          <p:cNvPr id="9" name="Footer Placeholder 8"/>
          <p:cNvSpPr>
            <a:spLocks noGrp="1"/>
          </p:cNvSpPr>
          <p:nvPr>
            <p:ph type="ftr" sz="quarter" idx="26"/>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2197211823"/>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7" name="Date Placeholder 6"/>
          <p:cNvSpPr>
            <a:spLocks noGrp="1"/>
          </p:cNvSpPr>
          <p:nvPr>
            <p:ph type="dt" sz="half" idx="29"/>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8C05CF1A-AEEF-8549-BCE5-139CFE012B6D}" type="datetime1">
              <a:rPr lang="en-US"/>
              <a:pPr/>
              <a:t>05/10/16</a:t>
            </a:fld>
            <a:endParaRPr lang="en-US">
              <a:solidFill>
                <a:srgbClr val="FFFFFF"/>
              </a:solidFill>
            </a:endParaRPr>
          </a:p>
        </p:txBody>
      </p:sp>
      <p:sp>
        <p:nvSpPr>
          <p:cNvPr id="8" name="Slide Number Placeholder 7"/>
          <p:cNvSpPr>
            <a:spLocks noGrp="1"/>
          </p:cNvSpPr>
          <p:nvPr>
            <p:ph type="sldNum" sz="quarter" idx="30"/>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06E50380-41E5-EF4B-878E-07CC62279B34}" type="slidenum">
              <a:rPr lang="en-US"/>
              <a:pPr/>
              <a:t>‹#›</a:t>
            </a:fld>
            <a:endParaRPr lang="en-US">
              <a:solidFill>
                <a:srgbClr val="FFFFFF"/>
              </a:solidFill>
            </a:endParaRPr>
          </a:p>
        </p:txBody>
      </p:sp>
      <p:sp>
        <p:nvSpPr>
          <p:cNvPr id="10" name="Footer Placeholder 9"/>
          <p:cNvSpPr>
            <a:spLocks noGrp="1"/>
          </p:cNvSpPr>
          <p:nvPr>
            <p:ph type="ftr" sz="quarter" idx="31"/>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1903690592"/>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7" name="Date Placeholder 6"/>
          <p:cNvSpPr>
            <a:spLocks noGrp="1"/>
          </p:cNvSpPr>
          <p:nvPr>
            <p:ph type="dt" sz="half" idx="31"/>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F7F09CDB-F5A3-2542-A63E-4BA9C3D24932}" type="datetime1">
              <a:rPr lang="en-US"/>
              <a:pPr/>
              <a:t>05/10/16</a:t>
            </a:fld>
            <a:endParaRPr lang="en-US">
              <a:solidFill>
                <a:srgbClr val="FFFFFF"/>
              </a:solidFill>
            </a:endParaRPr>
          </a:p>
        </p:txBody>
      </p:sp>
      <p:sp>
        <p:nvSpPr>
          <p:cNvPr id="8" name="Slide Number Placeholder 7"/>
          <p:cNvSpPr>
            <a:spLocks noGrp="1"/>
          </p:cNvSpPr>
          <p:nvPr>
            <p:ph type="sldNum" sz="quarter" idx="32"/>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51795C30-2B5A-574E-82C0-77DA869065C7}" type="slidenum">
              <a:rPr lang="en-US"/>
              <a:pPr/>
              <a:t>‹#›</a:t>
            </a:fld>
            <a:endParaRPr lang="en-US">
              <a:solidFill>
                <a:srgbClr val="FFFFFF"/>
              </a:solidFill>
            </a:endParaRPr>
          </a:p>
        </p:txBody>
      </p:sp>
      <p:sp>
        <p:nvSpPr>
          <p:cNvPr id="9" name="Footer Placeholder 8"/>
          <p:cNvSpPr>
            <a:spLocks noGrp="1"/>
          </p:cNvSpPr>
          <p:nvPr>
            <p:ph type="ftr" sz="quarter" idx="33"/>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372678892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descr="C:\Documents and Settings\vasotag.ELOI\Desktop\new_logos\Dep.DET_HEAD_hea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5513" y="44450"/>
            <a:ext cx="4895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80727"/>
            <a:ext cx="8229600" cy="71948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48789EFD-F9CF-F04B-B979-8EC637FC9771}" type="datetime1">
              <a:rPr lang="en-US"/>
              <a:pPr/>
              <a:t>05/10/16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F881456-4D1E-7045-A8DD-B28A2753606A}" type="slidenum">
              <a:rPr lang="en-US"/>
              <a:pPr/>
              <a:t>‹#›</a:t>
            </a:fld>
            <a:endParaRPr lang="en-US"/>
          </a:p>
        </p:txBody>
      </p:sp>
    </p:spTree>
    <p:extLst>
      <p:ext uri="{BB962C8B-B14F-4D97-AF65-F5344CB8AC3E}">
        <p14:creationId xmlns:p14="http://schemas.microsoft.com/office/powerpoint/2010/main" val="1776882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3048000" y="4876800"/>
            <a:ext cx="3200400" cy="1295400"/>
          </a:xfrm>
          <a:prstGeom prst="rect">
            <a:avLst/>
          </a:prstGeom>
        </p:spPr>
        <p:txBody>
          <a:bodyPr tIns="91440" rIns="9144" bIns="91440" anchor="t"/>
          <a:lstStyle>
            <a:lvl1pPr marL="0" marR="0" indent="0" algn="l">
              <a:buFontTx/>
              <a:buNone/>
              <a:defRPr sz="1800" i="0"/>
            </a:lvl1pPr>
            <a:extLst/>
          </a:lstStyle>
          <a:p>
            <a:pPr lvl="0"/>
            <a:r>
              <a:rPr lang="en-US" dirty="0" smtClean="0"/>
              <a:t>Click to edit Master text styles</a:t>
            </a:r>
          </a:p>
        </p:txBody>
      </p:sp>
      <p:sp>
        <p:nvSpPr>
          <p:cNvPr id="5" name="Date Placeholder 4"/>
          <p:cNvSpPr>
            <a:spLocks noGrp="1"/>
          </p:cNvSpPr>
          <p:nvPr>
            <p:ph type="dt" sz="half" idx="16"/>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098FC9F3-EE28-214A-81D7-934FD8C109ED}" type="datetime1">
              <a:rPr lang="en-US"/>
              <a:pPr/>
              <a:t>05/10/16</a:t>
            </a:fld>
            <a:endParaRPr lang="en-US">
              <a:solidFill>
                <a:srgbClr val="FFFFFF"/>
              </a:solidFill>
            </a:endParaRPr>
          </a:p>
        </p:txBody>
      </p:sp>
      <p:sp>
        <p:nvSpPr>
          <p:cNvPr id="6" name="Slide Number Placeholder 5"/>
          <p:cNvSpPr>
            <a:spLocks noGrp="1"/>
          </p:cNvSpPr>
          <p:nvPr>
            <p:ph type="sldNum" sz="quarter" idx="17"/>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2F5BF9AF-C502-524D-9778-892564894919}" type="slidenum">
              <a:rPr lang="en-US"/>
              <a:pPr/>
              <a:t>‹#›</a:t>
            </a:fld>
            <a:endParaRPr lang="en-US">
              <a:solidFill>
                <a:srgbClr val="FFFFFF"/>
              </a:solidFill>
            </a:endParaRPr>
          </a:p>
        </p:txBody>
      </p:sp>
      <p:sp>
        <p:nvSpPr>
          <p:cNvPr id="8" name="Footer Placeholder 7"/>
          <p:cNvSpPr>
            <a:spLocks noGrp="1"/>
          </p:cNvSpPr>
          <p:nvPr>
            <p:ph type="ftr" sz="quarter" idx="18"/>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692781328"/>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7" name="W¥ل云玗İαЂÕØÚáÛ丫:Téxt Plàçèhòlðêr 表¥鷗字㌍_W 6"/>
          <p:cNvSpPr>
            <a:spLocks noGrp="1"/>
          </p:cNvSpPr>
          <p:nvPr>
            <p:ph type="body" sz="quarter" idx="15"/>
          </p:nvPr>
        </p:nvSpPr>
        <p:spPr>
          <a:xfrm>
            <a:off x="4953000" y="4648200"/>
            <a:ext cx="3200400" cy="1295400"/>
          </a:xfrm>
          <a:prstGeom prst="rect">
            <a:avLst/>
          </a:prstGeom>
        </p:spPr>
        <p:txBody>
          <a:bodyPr tIns="91440" rIns="9144" bIns="91440" anchor="t"/>
          <a:lstStyle>
            <a:lvl1pPr marL="0" marR="0" indent="0" algn="l">
              <a:buFontTx/>
              <a:buNone/>
              <a:defRPr sz="1800" i="0"/>
            </a:lvl1pPr>
            <a:extLst/>
          </a:lstStyle>
          <a:p>
            <a:pPr lvl="0"/>
            <a:r>
              <a:rPr lang="en-US" dirty="0" smtClean="0"/>
              <a:t>Click to edit Master text styles</a:t>
            </a:r>
          </a:p>
        </p:txBody>
      </p:sp>
      <p:sp>
        <p:nvSpPr>
          <p:cNvPr id="8" name="W¥ل云玗İαЂÕØÚáÛ丫:Téxt Plàçèhòlðêr 表¥鷗字㌍_W 7"/>
          <p:cNvSpPr>
            <a:spLocks noGrp="1"/>
          </p:cNvSpPr>
          <p:nvPr>
            <p:ph type="body" sz="quarter" idx="16"/>
          </p:nvPr>
        </p:nvSpPr>
        <p:spPr>
          <a:xfrm>
            <a:off x="1143000" y="4648200"/>
            <a:ext cx="3200400" cy="1295400"/>
          </a:xfrm>
          <a:prstGeom prst="rect">
            <a:avLst/>
          </a:prstGeom>
        </p:spPr>
        <p:txBody>
          <a:bodyPr tIns="91440" rIns="9144" bIns="91440" anchor="t"/>
          <a:lstStyle>
            <a:lvl1pPr marL="0" marR="0" indent="0" algn="l">
              <a:buFontTx/>
              <a:buNone/>
              <a:defRPr sz="1800" i="0"/>
            </a:lvl1pPr>
            <a:extLst/>
          </a:lstStyle>
          <a:p>
            <a:pPr lvl="0"/>
            <a:r>
              <a:rPr lang="en-US" dirty="0" smtClean="0"/>
              <a:t>Click to edit Master text styles</a:t>
            </a:r>
          </a:p>
        </p:txBody>
      </p:sp>
      <p:sp>
        <p:nvSpPr>
          <p:cNvPr id="9" name="Date Placeholder 8"/>
          <p:cNvSpPr>
            <a:spLocks noGrp="1"/>
          </p:cNvSpPr>
          <p:nvPr>
            <p:ph type="dt" sz="half" idx="17"/>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3FD5B635-DEEB-E047-AD7E-54F4E1F6259E}" type="datetime1">
              <a:rPr lang="en-US"/>
              <a:pPr/>
              <a:t>05/10/16</a:t>
            </a:fld>
            <a:endParaRPr lang="en-US">
              <a:solidFill>
                <a:srgbClr val="FFFFFF"/>
              </a:solidFill>
            </a:endParaRPr>
          </a:p>
        </p:txBody>
      </p:sp>
      <p:sp>
        <p:nvSpPr>
          <p:cNvPr id="10" name="Slide Number Placeholder 9"/>
          <p:cNvSpPr>
            <a:spLocks noGrp="1"/>
          </p:cNvSpPr>
          <p:nvPr>
            <p:ph type="sldNum" sz="quarter" idx="18"/>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2F21F47B-30CF-284F-A475-953CBFAD3132}" type="slidenum">
              <a:rPr lang="en-US"/>
              <a:pPr/>
              <a:t>‹#›</a:t>
            </a:fld>
            <a:endParaRPr lang="en-US">
              <a:solidFill>
                <a:srgbClr val="FFFFFF"/>
              </a:solidFill>
            </a:endParaRPr>
          </a:p>
        </p:txBody>
      </p:sp>
      <p:sp>
        <p:nvSpPr>
          <p:cNvPr id="11" name="Footer Placeholder 10"/>
          <p:cNvSpPr>
            <a:spLocks noGrp="1"/>
          </p:cNvSpPr>
          <p:nvPr>
            <p:ph type="ftr" sz="quarter" idx="19"/>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562922943"/>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4" name="W¥ل云玗İαЂÕØÚáÛ丫:Téxt Plàçèhòlðêr 表¥鷗字㌍_W 3"/>
          <p:cNvSpPr>
            <a:spLocks noGrp="1"/>
          </p:cNvSpPr>
          <p:nvPr>
            <p:ph type="body" sz="quarter" idx="12"/>
          </p:nvPr>
        </p:nvSpPr>
        <p:spPr>
          <a:xfrm>
            <a:off x="457200" y="4876800"/>
            <a:ext cx="8229600" cy="1447800"/>
          </a:xfrm>
          <a:prstGeom prst="rect">
            <a:avLst/>
          </a:prstGeom>
        </p:spPr>
        <p:txBody>
          <a:bodyPr tIns="91440" rIns="9144" bIns="91440" anchor="t"/>
          <a:lstStyle>
            <a:lvl1pPr marL="0" marR="0" indent="0" algn="l">
              <a:buFontTx/>
              <a:buNone/>
              <a:defRPr sz="1800" i="0"/>
            </a:lvl1pPr>
            <a:extLst/>
          </a:lstStyle>
          <a:p>
            <a:pPr lvl="0"/>
            <a:r>
              <a:rPr lang="en-US" dirty="0" smtClean="0"/>
              <a:t>Click to edit Master text styles</a:t>
            </a:r>
          </a:p>
        </p:txBody>
      </p:sp>
      <p:sp>
        <p:nvSpPr>
          <p:cNvPr id="5" name="Date Placeholder 4"/>
          <p:cNvSpPr>
            <a:spLocks noGrp="1"/>
          </p:cNvSpPr>
          <p:nvPr>
            <p:ph type="dt" sz="half" idx="31"/>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D4D2D0"/>
                </a:solidFill>
                <a:latin typeface="Century Schoolbook" charset="0"/>
              </a:defRPr>
            </a:lvl1pPr>
          </a:lstStyle>
          <a:p>
            <a:fld id="{B1833295-5FAC-B948-8223-EF74F780DA14}" type="datetime1">
              <a:rPr lang="en-US"/>
              <a:pPr/>
              <a:t>05/10/16</a:t>
            </a:fld>
            <a:endParaRPr lang="en-US">
              <a:solidFill>
                <a:srgbClr val="FFFFFF"/>
              </a:solidFill>
            </a:endParaRPr>
          </a:p>
        </p:txBody>
      </p:sp>
      <p:sp>
        <p:nvSpPr>
          <p:cNvPr id="6" name="Slide Number Placeholder 5"/>
          <p:cNvSpPr>
            <a:spLocks noGrp="1"/>
          </p:cNvSpPr>
          <p:nvPr>
            <p:ph type="sldNum" sz="quarter" idx="32"/>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4D2D0"/>
                </a:solidFill>
                <a:latin typeface="Century Schoolbook" charset="0"/>
              </a:defRPr>
            </a:lvl1pPr>
          </a:lstStyle>
          <a:p>
            <a:fld id="{A32F66F7-A488-9B4E-BB21-91FACE8FC148}" type="slidenum">
              <a:rPr lang="en-US"/>
              <a:pPr/>
              <a:t>‹#›</a:t>
            </a:fld>
            <a:endParaRPr lang="en-US">
              <a:solidFill>
                <a:srgbClr val="FFFFFF"/>
              </a:solidFill>
            </a:endParaRPr>
          </a:p>
        </p:txBody>
      </p:sp>
      <p:sp>
        <p:nvSpPr>
          <p:cNvPr id="7" name="Footer Placeholder 6"/>
          <p:cNvSpPr>
            <a:spLocks noGrp="1"/>
          </p:cNvSpPr>
          <p:nvPr>
            <p:ph type="ftr" sz="quarter" idx="33"/>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Tree>
    <p:extLst>
      <p:ext uri="{BB962C8B-B14F-4D97-AF65-F5344CB8AC3E}">
        <p14:creationId xmlns:p14="http://schemas.microsoft.com/office/powerpoint/2010/main" val="2048627610"/>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467544" y="836712"/>
            <a:ext cx="8229600" cy="1249362"/>
          </a:xfrm>
          <a:prstGeom prst="rect">
            <a:avLst/>
          </a:prstGeom>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a:xfrm>
            <a:off x="457200" y="1600200"/>
            <a:ext cx="8229600" cy="4525963"/>
          </a:xfrm>
          <a:prstGeom prst="rect">
            <a:avLst/>
          </a:prstGeom>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7"/>
          <p:cNvSpPr>
            <a:spLocks noGrp="1"/>
          </p:cNvSpPr>
          <p:nvPr>
            <p:ph type="dt" sz="half" idx="10"/>
          </p:nvPr>
        </p:nvSpPr>
        <p:spPr>
          <a:xfrm>
            <a:off x="66675" y="6559550"/>
            <a:ext cx="2438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entury Schoolbook" charset="0"/>
              </a:defRPr>
            </a:lvl1pPr>
          </a:lstStyle>
          <a:p>
            <a:fld id="{FDDE192D-F864-8741-AADA-884AEE337B81}" type="datetime1">
              <a:rPr lang="en-US"/>
              <a:pPr/>
              <a:t>05/10/16</a:t>
            </a:fld>
            <a:endParaRPr lang="en-US"/>
          </a:p>
        </p:txBody>
      </p:sp>
      <p:sp>
        <p:nvSpPr>
          <p:cNvPr id="5" name="Rectangle 19"/>
          <p:cNvSpPr>
            <a:spLocks noGrp="1"/>
          </p:cNvSpPr>
          <p:nvPr>
            <p:ph type="ftr" sz="quarter" idx="11"/>
          </p:nvPr>
        </p:nvSpPr>
        <p:spPr>
          <a:xfrm>
            <a:off x="2995613" y="6557963"/>
            <a:ext cx="4648200" cy="247650"/>
          </a:xfrm>
          <a:prstGeom prst="rect">
            <a:avLst/>
          </a:prstGeom>
        </p:spPr>
        <p:txBody>
          <a:bodyPr/>
          <a:lstStyle>
            <a:lvl1pPr eaLnBrk="1" fontAlgn="auto" hangingPunct="1">
              <a:spcBef>
                <a:spcPts val="0"/>
              </a:spcBef>
              <a:spcAft>
                <a:spcPts val="0"/>
              </a:spcAft>
              <a:defRPr>
                <a:solidFill>
                  <a:prstClr val="white"/>
                </a:solidFill>
                <a:latin typeface="Century Schoolbook"/>
                <a:ea typeface="+mn-ea"/>
                <a:cs typeface="+mn-cs"/>
              </a:defRPr>
            </a:lvl1pPr>
            <a:extLst/>
          </a:lstStyle>
          <a:p>
            <a:pPr>
              <a:defRPr/>
            </a:pPr>
            <a:endParaRPr lang="en-US"/>
          </a:p>
        </p:txBody>
      </p:sp>
      <p:sp>
        <p:nvSpPr>
          <p:cNvPr id="6" name="Rectangle 26"/>
          <p:cNvSpPr>
            <a:spLocks noGrp="1"/>
          </p:cNvSpPr>
          <p:nvPr>
            <p:ph type="sldNum" sz="quarter" idx="12"/>
          </p:nvPr>
        </p:nvSpPr>
        <p:spPr>
          <a:xfrm>
            <a:off x="8172450" y="6559550"/>
            <a:ext cx="9144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latin typeface="Century Schoolbook" charset="0"/>
              </a:defRPr>
            </a:lvl1pPr>
          </a:lstStyle>
          <a:p>
            <a:fld id="{1C369B8A-F62C-5E45-B910-65174B07C674}" type="slidenum">
              <a:rPr lang="en-US"/>
              <a:pPr/>
              <a:t>‹#›</a:t>
            </a:fld>
            <a:endParaRPr lang="en-US"/>
          </a:p>
        </p:txBody>
      </p:sp>
    </p:spTree>
    <p:extLst>
      <p:ext uri="{BB962C8B-B14F-4D97-AF65-F5344CB8AC3E}">
        <p14:creationId xmlns:p14="http://schemas.microsoft.com/office/powerpoint/2010/main" val="3724349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700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122238"/>
            <a:ext cx="7848872" cy="1295400"/>
          </a:xfrm>
          <a:prstGeom prst="rect">
            <a:avLst/>
          </a:prstGeo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719263"/>
            <a:ext cx="8229600" cy="4411662"/>
          </a:xfrm>
          <a:prstGeom prst="rect">
            <a:avLst/>
          </a:prstGeom>
        </p:spPr>
        <p:txBody>
          <a:bodyPr/>
          <a:lstStyle/>
          <a:p>
            <a:pPr lvl="0"/>
            <a:endParaRPr lang="el-GR" noProof="0"/>
          </a:p>
        </p:txBody>
      </p:sp>
    </p:spTree>
    <p:extLst>
      <p:ext uri="{BB962C8B-B14F-4D97-AF65-F5344CB8AC3E}">
        <p14:creationId xmlns:p14="http://schemas.microsoft.com/office/powerpoint/2010/main" val="3727857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a:prstGeom prst="rect">
            <a:avLst/>
          </a:prstGeom>
        </p:spPr>
        <p:txBody>
          <a:bodyPr/>
          <a:lstStyle>
            <a:lvl1pPr>
              <a:buClr>
                <a:srgbClr val="800080"/>
              </a:buClr>
              <a:defRPr/>
            </a:lvl1pPr>
            <a:lvl2pPr>
              <a:buClr>
                <a:srgbClr val="92D05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4"/>
          <p:cNvSpPr>
            <a:spLocks noGrp="1"/>
          </p:cNvSpPr>
          <p:nvPr>
            <p:ph type="ftr" sz="quarter" idx="10"/>
          </p:nvPr>
        </p:nvSpPr>
        <p:spPr>
          <a:xfrm>
            <a:off x="5314950" y="6381750"/>
            <a:ext cx="3505200" cy="365125"/>
          </a:xfrm>
          <a:prstGeom prst="rect">
            <a:avLst/>
          </a:prstGeom>
          <a:solidFill>
            <a:schemeClr val="bg1"/>
          </a:solidFill>
        </p:spPr>
        <p:txBody>
          <a:bodyPr/>
          <a:lstStyle>
            <a:lvl1pPr eaLnBrk="1" hangingPunct="1">
              <a:defRPr sz="1400">
                <a:solidFill>
                  <a:srgbClr val="464653"/>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761146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a:prstGeom prst="rect">
            <a:avLst/>
          </a:prstGeom>
        </p:spPr>
        <p:txBody>
          <a:bodyPr/>
          <a:lstStyle>
            <a:lvl1pPr>
              <a:buClr>
                <a:srgbClr val="800080"/>
              </a:buClr>
              <a:defRPr/>
            </a:lvl1pPr>
            <a:lvl2pPr>
              <a:buClr>
                <a:srgbClr val="92D05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4"/>
          <p:cNvSpPr>
            <a:spLocks noGrp="1"/>
          </p:cNvSpPr>
          <p:nvPr>
            <p:ph type="ftr" sz="quarter" idx="10"/>
          </p:nvPr>
        </p:nvSpPr>
        <p:spPr>
          <a:xfrm>
            <a:off x="5314950" y="6381750"/>
            <a:ext cx="3505200" cy="365125"/>
          </a:xfrm>
          <a:prstGeom prst="rect">
            <a:avLst/>
          </a:prstGeom>
          <a:solidFill>
            <a:schemeClr val="bg1"/>
          </a:solidFill>
        </p:spPr>
        <p:txBody>
          <a:bodyPr/>
          <a:lstStyle>
            <a:lvl1pPr eaLnBrk="1" hangingPunct="1">
              <a:defRPr sz="1400">
                <a:solidFill>
                  <a:srgbClr val="464653"/>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001907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a:prstGeom prst="rect">
            <a:avLst/>
          </a:prstGeom>
        </p:spPr>
        <p:txBody>
          <a:bodyPr/>
          <a:lstStyle>
            <a:lvl1pPr>
              <a:buClr>
                <a:srgbClr val="800080"/>
              </a:buClr>
              <a:defRPr/>
            </a:lvl1pPr>
            <a:lvl2pPr>
              <a:buClr>
                <a:srgbClr val="92D05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4"/>
          <p:cNvSpPr>
            <a:spLocks noGrp="1"/>
          </p:cNvSpPr>
          <p:nvPr>
            <p:ph type="ftr" sz="quarter" idx="10"/>
          </p:nvPr>
        </p:nvSpPr>
        <p:spPr>
          <a:xfrm>
            <a:off x="5314950" y="6381750"/>
            <a:ext cx="3505200" cy="365125"/>
          </a:xfrm>
          <a:prstGeom prst="rect">
            <a:avLst/>
          </a:prstGeom>
          <a:solidFill>
            <a:schemeClr val="bg1"/>
          </a:solidFill>
        </p:spPr>
        <p:txBody>
          <a:bodyPr/>
          <a:lstStyle>
            <a:lvl1pPr eaLnBrk="1" hangingPunct="1">
              <a:defRPr sz="1400">
                <a:solidFill>
                  <a:srgbClr val="464653"/>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532946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Footer Placeholder 16"/>
          <p:cNvSpPr>
            <a:spLocks noGrp="1"/>
          </p:cNvSpPr>
          <p:nvPr>
            <p:ph type="ftr" sz="quarter" idx="10"/>
          </p:nvPr>
        </p:nvSpPr>
        <p:spPr>
          <a:xfrm>
            <a:off x="2898775" y="6354763"/>
            <a:ext cx="3475038" cy="366712"/>
          </a:xfrm>
          <a:prstGeom prst="rect">
            <a:avLst/>
          </a:prstGeom>
        </p:spPr>
        <p:txBody>
          <a:bodyPr/>
          <a:lstStyle>
            <a:lvl1pPr eaLnBrk="1" hangingPunct="1">
              <a:defRPr sz="1400">
                <a:solidFill>
                  <a:srgbClr val="FFFFFF"/>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33870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Documents and Settings\vasotag.ELOI\Desktop\new_logos\Dep.DET_HEAD_hea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8538" y="44450"/>
            <a:ext cx="4895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052735"/>
            <a:ext cx="8229600" cy="57606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00808"/>
            <a:ext cx="4040188" cy="5040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8602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00808"/>
            <a:ext cx="4041775" cy="5040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2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E120F8AA-A400-0746-AA6C-BF8B6890EA00}" type="datetime1">
              <a:rPr lang="en-US"/>
              <a:pPr/>
              <a:t>05/10/16</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1D308DBC-43DD-DE49-BB42-E6CD93A4DE65}" type="slidenum">
              <a:rPr lang="en-US"/>
              <a:pPr/>
              <a:t>‹#›</a:t>
            </a:fld>
            <a:endParaRPr lang="en-US"/>
          </a:p>
        </p:txBody>
      </p:sp>
    </p:spTree>
    <p:extLst>
      <p:ext uri="{BB962C8B-B14F-4D97-AF65-F5344CB8AC3E}">
        <p14:creationId xmlns:p14="http://schemas.microsoft.com/office/powerpoint/2010/main" val="1754563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7" name="TextBox 10"/>
          <p:cNvSpPr txBox="1">
            <a:spLocks noChangeArrowheads="1"/>
          </p:cNvSpPr>
          <p:nvPr userDrawn="1"/>
        </p:nvSpPr>
        <p:spPr bwMode="auto">
          <a:xfrm>
            <a:off x="6011863" y="6381750"/>
            <a:ext cx="28813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l-GR" altLang="el-GR" smtClean="0">
              <a:solidFill>
                <a:srgbClr val="000000"/>
              </a:solidFill>
              <a:ea typeface="+mn-ea"/>
            </a:endParaRPr>
          </a:p>
        </p:txBody>
      </p:sp>
      <p:sp>
        <p:nvSpPr>
          <p:cNvPr id="2" name="Title 1"/>
          <p:cNvSpPr>
            <a:spLocks noGrp="1"/>
          </p:cNvSpPr>
          <p:nvPr>
            <p:ph type="title" sz="quarter"/>
          </p:nvPr>
        </p:nvSpPr>
        <p:spPr>
          <a:xfrm>
            <a:off x="0" y="0"/>
            <a:ext cx="9144000" cy="1268413"/>
          </a:xfrm>
          <a:prstGeom prst="rect">
            <a:avLst/>
          </a:prstGeo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858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4114800"/>
            <a:ext cx="38100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253079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a:prstGeom prst="rect">
            <a:avLst/>
          </a:prstGeom>
        </p:spPr>
        <p:txBody>
          <a:bodyPr/>
          <a:lstStyle>
            <a:lvl1pPr>
              <a:buClr>
                <a:srgbClr val="800080"/>
              </a:buClr>
              <a:defRPr/>
            </a:lvl1pPr>
            <a:lvl2pPr>
              <a:buClr>
                <a:srgbClr val="92D05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4"/>
          <p:cNvSpPr>
            <a:spLocks noGrp="1"/>
          </p:cNvSpPr>
          <p:nvPr>
            <p:ph type="ftr" sz="quarter" idx="10"/>
          </p:nvPr>
        </p:nvSpPr>
        <p:spPr>
          <a:xfrm>
            <a:off x="5314950" y="6381750"/>
            <a:ext cx="3505200" cy="365125"/>
          </a:xfrm>
          <a:prstGeom prst="rect">
            <a:avLst/>
          </a:prstGeom>
          <a:solidFill>
            <a:schemeClr val="bg1"/>
          </a:solidFill>
        </p:spPr>
        <p:txBody>
          <a:bodyPr/>
          <a:lstStyle>
            <a:lvl1pPr eaLnBrk="1" hangingPunct="1">
              <a:defRPr sz="1400">
                <a:solidFill>
                  <a:srgbClr val="464653"/>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2626596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a:prstGeom prst="rect">
            <a:avLst/>
          </a:prstGeom>
        </p:spPr>
        <p:txBody>
          <a:bodyPr/>
          <a:lstStyle>
            <a:lvl1pPr>
              <a:buClr>
                <a:srgbClr val="800080"/>
              </a:buClr>
              <a:defRPr/>
            </a:lvl1pPr>
            <a:lvl2pPr>
              <a:buClr>
                <a:srgbClr val="92D05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4"/>
          <p:cNvSpPr>
            <a:spLocks noGrp="1"/>
          </p:cNvSpPr>
          <p:nvPr>
            <p:ph type="ftr" sz="quarter" idx="10"/>
          </p:nvPr>
        </p:nvSpPr>
        <p:spPr>
          <a:xfrm>
            <a:off x="5314950" y="6381750"/>
            <a:ext cx="3505200" cy="365125"/>
          </a:xfrm>
          <a:prstGeom prst="rect">
            <a:avLst/>
          </a:prstGeom>
          <a:solidFill>
            <a:schemeClr val="bg1"/>
          </a:solidFill>
        </p:spPr>
        <p:txBody>
          <a:bodyPr/>
          <a:lstStyle>
            <a:lvl1pPr eaLnBrk="1" hangingPunct="1">
              <a:defRPr sz="1400">
                <a:solidFill>
                  <a:srgbClr val="464653"/>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39332197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a:prstGeom prst="rect">
            <a:avLst/>
          </a:prstGeom>
        </p:spPr>
        <p:txBody>
          <a:bodyPr/>
          <a:lstStyle>
            <a:lvl1pPr>
              <a:buClr>
                <a:srgbClr val="800080"/>
              </a:buClr>
              <a:defRPr/>
            </a:lvl1pPr>
            <a:lvl2pPr>
              <a:buClr>
                <a:srgbClr val="92D050"/>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4"/>
          <p:cNvSpPr>
            <a:spLocks noGrp="1"/>
          </p:cNvSpPr>
          <p:nvPr>
            <p:ph type="ftr" sz="quarter" idx="10"/>
          </p:nvPr>
        </p:nvSpPr>
        <p:spPr>
          <a:xfrm>
            <a:off x="5314950" y="6381750"/>
            <a:ext cx="3505200" cy="365125"/>
          </a:xfrm>
          <a:prstGeom prst="rect">
            <a:avLst/>
          </a:prstGeom>
          <a:solidFill>
            <a:schemeClr val="bg1"/>
          </a:solidFill>
        </p:spPr>
        <p:txBody>
          <a:bodyPr/>
          <a:lstStyle>
            <a:lvl1pPr eaLnBrk="1" hangingPunct="1">
              <a:defRPr sz="1400">
                <a:solidFill>
                  <a:srgbClr val="464653"/>
                </a:solidFill>
                <a:latin typeface="Arial" charset="0"/>
                <a:ea typeface="+mn-ea"/>
                <a:cs typeface="+mn-cs"/>
              </a:defRPr>
            </a:lvl1pPr>
          </a:lstStyle>
          <a:p>
            <a:pPr>
              <a:defRPr/>
            </a:pPr>
            <a:endParaRPr lang="en-US"/>
          </a:p>
        </p:txBody>
      </p:sp>
    </p:spTree>
    <p:extLst>
      <p:ext uri="{BB962C8B-B14F-4D97-AF65-F5344CB8AC3E}">
        <p14:creationId xmlns:p14="http://schemas.microsoft.com/office/powerpoint/2010/main" val="2629591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5" name="Group 67"/>
          <p:cNvGrpSpPr>
            <a:grpSpLocks noChangeAspect="1"/>
          </p:cNvGrpSpPr>
          <p:nvPr userDrawn="1"/>
        </p:nvGrpSpPr>
        <p:grpSpPr bwMode="auto">
          <a:xfrm flipH="1" flipV="1">
            <a:off x="152398" y="152400"/>
            <a:ext cx="1600202" cy="1033671"/>
            <a:chOff x="2497" y="1995"/>
            <a:chExt cx="805" cy="520"/>
          </a:xfrm>
          <a:solidFill>
            <a:schemeClr val="accent2">
              <a:lumMod val="20000"/>
              <a:lumOff val="80000"/>
            </a:schemeClr>
          </a:solidFill>
        </p:grpSpPr>
        <p:sp>
          <p:nvSpPr>
            <p:cNvPr id="6" name="Rectangle 69"/>
            <p:cNvSpPr>
              <a:spLocks noChangeArrowheads="1"/>
            </p:cNvSpPr>
            <p:nvPr/>
          </p:nvSpPr>
          <p:spPr bwMode="auto">
            <a:xfrm>
              <a:off x="3043" y="2467"/>
              <a:ext cx="46"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7" name="Rectangle 70"/>
            <p:cNvSpPr>
              <a:spLocks noChangeArrowheads="1"/>
            </p:cNvSpPr>
            <p:nvPr/>
          </p:nvSpPr>
          <p:spPr bwMode="auto">
            <a:xfrm>
              <a:off x="2699" y="2467"/>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8" name="Rectangle 71"/>
            <p:cNvSpPr>
              <a:spLocks noChangeArrowheads="1"/>
            </p:cNvSpPr>
            <p:nvPr/>
          </p:nvSpPr>
          <p:spPr bwMode="auto">
            <a:xfrm>
              <a:off x="2598" y="2467"/>
              <a:ext cx="47"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9" name="Rectangle 72"/>
            <p:cNvSpPr>
              <a:spLocks noChangeArrowheads="1"/>
            </p:cNvSpPr>
            <p:nvPr/>
          </p:nvSpPr>
          <p:spPr bwMode="auto">
            <a:xfrm>
              <a:off x="2497" y="2467"/>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0" name="Rectangle 73"/>
            <p:cNvSpPr>
              <a:spLocks noChangeArrowheads="1"/>
            </p:cNvSpPr>
            <p:nvPr/>
          </p:nvSpPr>
          <p:spPr bwMode="auto">
            <a:xfrm>
              <a:off x="3148" y="2467"/>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1" name="Rectangle 74"/>
            <p:cNvSpPr>
              <a:spLocks noChangeArrowheads="1"/>
            </p:cNvSpPr>
            <p:nvPr/>
          </p:nvSpPr>
          <p:spPr bwMode="auto">
            <a:xfrm>
              <a:off x="3254" y="2467"/>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4" name="Rectangle 75"/>
            <p:cNvSpPr>
              <a:spLocks noChangeArrowheads="1"/>
            </p:cNvSpPr>
            <p:nvPr/>
          </p:nvSpPr>
          <p:spPr bwMode="auto">
            <a:xfrm>
              <a:off x="3148" y="2206"/>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5" name="Rectangle 76"/>
            <p:cNvSpPr>
              <a:spLocks noChangeArrowheads="1"/>
            </p:cNvSpPr>
            <p:nvPr/>
          </p:nvSpPr>
          <p:spPr bwMode="auto">
            <a:xfrm>
              <a:off x="3254" y="2206"/>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6" name="Rectangle 77"/>
            <p:cNvSpPr>
              <a:spLocks noChangeArrowheads="1"/>
            </p:cNvSpPr>
            <p:nvPr/>
          </p:nvSpPr>
          <p:spPr bwMode="auto">
            <a:xfrm>
              <a:off x="3148" y="2100"/>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7" name="Rectangle 78"/>
            <p:cNvSpPr>
              <a:spLocks noChangeArrowheads="1"/>
            </p:cNvSpPr>
            <p:nvPr/>
          </p:nvSpPr>
          <p:spPr bwMode="auto">
            <a:xfrm>
              <a:off x="3254" y="2100"/>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8" name="Rectangle 79"/>
            <p:cNvSpPr>
              <a:spLocks noChangeArrowheads="1"/>
            </p:cNvSpPr>
            <p:nvPr/>
          </p:nvSpPr>
          <p:spPr bwMode="auto">
            <a:xfrm>
              <a:off x="2940" y="2206"/>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19" name="Rectangle 80"/>
            <p:cNvSpPr>
              <a:spLocks noChangeArrowheads="1"/>
            </p:cNvSpPr>
            <p:nvPr/>
          </p:nvSpPr>
          <p:spPr bwMode="auto">
            <a:xfrm>
              <a:off x="3046" y="2206"/>
              <a:ext cx="47"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0" name="Rectangle 81"/>
            <p:cNvSpPr>
              <a:spLocks noChangeArrowheads="1"/>
            </p:cNvSpPr>
            <p:nvPr/>
          </p:nvSpPr>
          <p:spPr bwMode="auto">
            <a:xfrm>
              <a:off x="2839" y="2206"/>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1" name="Rectangle 82"/>
            <p:cNvSpPr>
              <a:spLocks noChangeArrowheads="1"/>
            </p:cNvSpPr>
            <p:nvPr/>
          </p:nvSpPr>
          <p:spPr bwMode="auto">
            <a:xfrm>
              <a:off x="3148" y="2305"/>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2" name="Rectangle 83"/>
            <p:cNvSpPr>
              <a:spLocks noChangeArrowheads="1"/>
            </p:cNvSpPr>
            <p:nvPr/>
          </p:nvSpPr>
          <p:spPr bwMode="auto">
            <a:xfrm>
              <a:off x="3254" y="2305"/>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3" name="Rectangle 84"/>
            <p:cNvSpPr>
              <a:spLocks noChangeArrowheads="1"/>
            </p:cNvSpPr>
            <p:nvPr/>
          </p:nvSpPr>
          <p:spPr bwMode="auto">
            <a:xfrm>
              <a:off x="2940" y="2305"/>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4" name="Rectangle 85"/>
            <p:cNvSpPr>
              <a:spLocks noChangeArrowheads="1"/>
            </p:cNvSpPr>
            <p:nvPr/>
          </p:nvSpPr>
          <p:spPr bwMode="auto">
            <a:xfrm>
              <a:off x="3046" y="2305"/>
              <a:ext cx="47"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5" name="Rectangle 86"/>
            <p:cNvSpPr>
              <a:spLocks noChangeArrowheads="1"/>
            </p:cNvSpPr>
            <p:nvPr/>
          </p:nvSpPr>
          <p:spPr bwMode="auto">
            <a:xfrm>
              <a:off x="2839" y="2305"/>
              <a:ext cx="48" cy="48"/>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6" name="Rectangle 87"/>
            <p:cNvSpPr>
              <a:spLocks noChangeArrowheads="1"/>
            </p:cNvSpPr>
            <p:nvPr/>
          </p:nvSpPr>
          <p:spPr bwMode="auto">
            <a:xfrm>
              <a:off x="3148" y="1995"/>
              <a:ext cx="48" cy="47"/>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7" name="Rectangle 88"/>
            <p:cNvSpPr>
              <a:spLocks noChangeArrowheads="1"/>
            </p:cNvSpPr>
            <p:nvPr/>
          </p:nvSpPr>
          <p:spPr bwMode="auto">
            <a:xfrm>
              <a:off x="3254" y="1995"/>
              <a:ext cx="48" cy="47"/>
            </a:xfrm>
            <a:prstGeom prst="rect">
              <a:avLst/>
            </a:prstGeom>
            <a:grpFill/>
            <a:ln w="9525">
              <a:noFill/>
              <a:miter lim="800000"/>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grpSp>
      <p:sp>
        <p:nvSpPr>
          <p:cNvPr id="28" name="Freeform 7"/>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a:lstStyle/>
          <a:p>
            <a:pPr eaLnBrk="1" fontAlgn="auto" hangingPunct="1">
              <a:spcBef>
                <a:spcPts val="0"/>
              </a:spcBef>
              <a:spcAft>
                <a:spcPts val="0"/>
              </a:spcAft>
              <a:defRPr/>
            </a:pPr>
            <a:endParaRPr lang="en-US">
              <a:solidFill>
                <a:prstClr val="white"/>
              </a:solidFill>
              <a:latin typeface="Century Schoolbook"/>
              <a:ea typeface="+mn-ea"/>
              <a:cs typeface="+mn-cs"/>
            </a:endParaRPr>
          </a:p>
        </p:txBody>
      </p:sp>
      <p:sp>
        <p:nvSpPr>
          <p:cNvPr id="29" name="Subtitle 2"/>
          <p:cNvSpPr txBox="1">
            <a:spLocks/>
          </p:cNvSpPr>
          <p:nvPr userDrawn="1"/>
        </p:nvSpPr>
        <p:spPr bwMode="auto">
          <a:xfrm>
            <a:off x="1785938" y="428625"/>
            <a:ext cx="5929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Font typeface="Arial" charset="0"/>
              <a:buNone/>
            </a:pPr>
            <a:r>
              <a:rPr lang="en-US" sz="2400" b="1">
                <a:solidFill>
                  <a:srgbClr val="FFFFFF"/>
                </a:solidFill>
                <a:latin typeface="Calibri" charset="0"/>
              </a:rPr>
              <a:t>OIKO</a:t>
            </a:r>
            <a:r>
              <a:rPr lang="el-GR" sz="2400" b="1">
                <a:solidFill>
                  <a:srgbClr val="FFFFFF"/>
                </a:solidFill>
                <a:latin typeface="Calibri" charset="0"/>
              </a:rPr>
              <a:t>Ν</a:t>
            </a:r>
            <a:r>
              <a:rPr lang="en-US" sz="2400" b="1">
                <a:solidFill>
                  <a:srgbClr val="FFFFFF"/>
                </a:solidFill>
                <a:latin typeface="Calibri" charset="0"/>
              </a:rPr>
              <a:t>OMI</a:t>
            </a:r>
            <a:r>
              <a:rPr lang="el-GR" sz="2400" b="1">
                <a:solidFill>
                  <a:srgbClr val="FFFFFF"/>
                </a:solidFill>
                <a:latin typeface="Calibri" charset="0"/>
              </a:rPr>
              <a:t>ΚΟ ΠΑΝΕΠΙΣΤΗΜΙΟ ΑΘΗΝΩΝ</a:t>
            </a:r>
          </a:p>
          <a:p>
            <a:pPr algn="ctr" eaLnBrk="1" hangingPunct="1">
              <a:spcBef>
                <a:spcPct val="20000"/>
              </a:spcBef>
              <a:buFont typeface="Arial" charset="0"/>
              <a:buNone/>
            </a:pPr>
            <a:r>
              <a:rPr lang="el-GR" sz="2000">
                <a:solidFill>
                  <a:srgbClr val="FFFFFF"/>
                </a:solidFill>
                <a:latin typeface="Calibri" charset="0"/>
              </a:rPr>
              <a:t>ΤΜΗΜΑ ΔΙΟΙΚΗΤΙΚΗΣ ΕΠΙΣΤΗΜΗΣ ΚΑΙ ΤΕΧΝΟΛΟΓΙΑΣ</a:t>
            </a:r>
            <a:endParaRPr lang="en-US" sz="2000">
              <a:solidFill>
                <a:srgbClr val="FFFFFF"/>
              </a:solidFill>
              <a:latin typeface="Calibri" charset="0"/>
            </a:endParaRPr>
          </a:p>
        </p:txBody>
      </p:sp>
      <p:sp>
        <p:nvSpPr>
          <p:cNvPr id="12" name="Title 1"/>
          <p:cNvSpPr>
            <a:spLocks noGrp="1"/>
          </p:cNvSpPr>
          <p:nvPr>
            <p:ph type="ctrTitle"/>
          </p:nvPr>
        </p:nvSpPr>
        <p:spPr>
          <a:xfrm>
            <a:off x="685800" y="2214554"/>
            <a:ext cx="7772400" cy="646331"/>
          </a:xfrm>
          <a:prstGeom prst="rect">
            <a:avLst/>
          </a:prstGeo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el-GR" sz="3600" b="1" i="0" u="none" strike="noStrike" kern="1200" cap="none" spc="0" normalizeH="0" baseline="0" noProof="0" dirty="0" smtClean="0">
                <a:ln>
                  <a:noFill/>
                </a:ln>
                <a:solidFill>
                  <a:srgbClr val="295F71"/>
                </a:solidFill>
                <a:effectLst/>
                <a:uLnTx/>
                <a:uFillTx/>
                <a:latin typeface="Calibri"/>
                <a:ea typeface="+mn-ea"/>
                <a:cs typeface="+mn-cs"/>
              </a:defRPr>
            </a:lvl1pPr>
          </a:lstStyle>
          <a:p>
            <a:r>
              <a:rPr lang="en-US" dirty="0" smtClean="0"/>
              <a:t>Click to edit Master title style</a:t>
            </a:r>
            <a:endParaRPr lang="en-US" dirty="0"/>
          </a:p>
        </p:txBody>
      </p:sp>
      <p:sp>
        <p:nvSpPr>
          <p:cNvPr id="13" name="Subtitle 2"/>
          <p:cNvSpPr>
            <a:spLocks noGrp="1"/>
          </p:cNvSpPr>
          <p:nvPr>
            <p:ph type="subTitle" idx="1"/>
          </p:nvPr>
        </p:nvSpPr>
        <p:spPr>
          <a:xfrm>
            <a:off x="685800" y="2900354"/>
            <a:ext cx="7772400" cy="461665"/>
          </a:xfrm>
          <a:prstGeom prst="rect">
            <a:avLst/>
          </a:prstGeom>
        </p:spPr>
        <p:txBody>
          <a:bodyPr>
            <a:normAutofit/>
          </a:bodyPr>
          <a:lstStyle>
            <a:lvl1pPr marL="0" indent="0" algn="ctr">
              <a:buNone/>
              <a:defRPr sz="240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01765761"/>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Documents and Settings\vasotag.ELOI\Desktop\new_logos\Dep.DET_HEAD_head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8538" y="44450"/>
            <a:ext cx="4895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fld id="{E5D65C27-A810-3A41-837E-6D26CF27BA51}" type="datetime1">
              <a:rPr lang="en-US"/>
              <a:pPr/>
              <a:t>05/10/16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F69637D-DB2A-BF46-83C9-76D43971DF5B}" type="slidenum">
              <a:rPr lang="en-US"/>
              <a:pPr/>
              <a:t>‹#›</a:t>
            </a:fld>
            <a:endParaRPr lang="en-US"/>
          </a:p>
        </p:txBody>
      </p:sp>
    </p:spTree>
    <p:extLst>
      <p:ext uri="{BB962C8B-B14F-4D97-AF65-F5344CB8AC3E}">
        <p14:creationId xmlns:p14="http://schemas.microsoft.com/office/powerpoint/2010/main" val="114823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62935C-6BAD-3A4C-AD49-B9449F7A397E}" type="datetime1">
              <a:rPr lang="en-US"/>
              <a:pPr/>
              <a:t>05/10/16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ED60947-3AC9-294A-94A9-3096A85318ED}" type="slidenum">
              <a:rPr lang="en-US"/>
              <a:pPr/>
              <a:t>‹#›</a:t>
            </a:fld>
            <a:endParaRPr lang="en-US"/>
          </a:p>
        </p:txBody>
      </p:sp>
    </p:spTree>
    <p:extLst>
      <p:ext uri="{BB962C8B-B14F-4D97-AF65-F5344CB8AC3E}">
        <p14:creationId xmlns:p14="http://schemas.microsoft.com/office/powerpoint/2010/main" val="160928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2D1B5D1-CB85-C744-ABB2-66EA5F106B63}" type="datetime1">
              <a:rPr lang="en-US"/>
              <a:pPr/>
              <a:t>05/10/16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5ACE53-746D-054D-95E5-496DA34B4DE5}" type="slidenum">
              <a:rPr lang="en-US"/>
              <a:pPr/>
              <a:t>‹#›</a:t>
            </a:fld>
            <a:endParaRPr lang="en-US"/>
          </a:p>
        </p:txBody>
      </p:sp>
    </p:spTree>
    <p:extLst>
      <p:ext uri="{BB962C8B-B14F-4D97-AF65-F5344CB8AC3E}">
        <p14:creationId xmlns:p14="http://schemas.microsoft.com/office/powerpoint/2010/main" val="142439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FCB61F-8009-AD4F-B9FA-D3ABCBE076DC}" type="datetime1">
              <a:rPr lang="en-US"/>
              <a:pPr/>
              <a:t>05/10/16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E2CB0E7-E7BC-0946-A5CA-DF921EA8BD04}" type="slidenum">
              <a:rPr lang="en-US"/>
              <a:pPr/>
              <a:t>‹#›</a:t>
            </a:fld>
            <a:endParaRPr lang="en-US"/>
          </a:p>
        </p:txBody>
      </p:sp>
    </p:spTree>
    <p:extLst>
      <p:ext uri="{BB962C8B-B14F-4D97-AF65-F5344CB8AC3E}">
        <p14:creationId xmlns:p14="http://schemas.microsoft.com/office/powerpoint/2010/main" val="3266743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slideLayout" Target="../slideLayouts/slideLayout44.xml"/><Relationship Id="rId23" Type="http://schemas.openxmlformats.org/officeDocument/2006/relationships/slideLayout" Target="../slideLayouts/slideLayout45.xml"/><Relationship Id="rId24" Type="http://schemas.openxmlformats.org/officeDocument/2006/relationships/slideLayout" Target="../slideLayouts/slideLayout46.xml"/><Relationship Id="rId25" Type="http://schemas.openxmlformats.org/officeDocument/2006/relationships/slideLayout" Target="../slideLayouts/slideLayout47.xml"/><Relationship Id="rId26" Type="http://schemas.openxmlformats.org/officeDocument/2006/relationships/slideLayout" Target="../slideLayouts/slideLayout48.xml"/><Relationship Id="rId27" Type="http://schemas.openxmlformats.org/officeDocument/2006/relationships/slideLayout" Target="../slideLayouts/slideLayout49.xml"/><Relationship Id="rId28" Type="http://schemas.openxmlformats.org/officeDocument/2006/relationships/slideLayout" Target="../slideLayouts/slideLayout50.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30" Type="http://schemas.openxmlformats.org/officeDocument/2006/relationships/slideLayout" Target="../slideLayouts/slideLayout52.xml"/><Relationship Id="rId31" Type="http://schemas.openxmlformats.org/officeDocument/2006/relationships/slideLayout" Target="../slideLayouts/slideLayout53.xml"/><Relationship Id="rId32" Type="http://schemas.openxmlformats.org/officeDocument/2006/relationships/slideLayout" Target="../slideLayouts/slideLayout54.xml"/><Relationship Id="rId9" Type="http://schemas.openxmlformats.org/officeDocument/2006/relationships/slideLayout" Target="../slideLayouts/slideLayout31.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3" Type="http://schemas.openxmlformats.org/officeDocument/2006/relationships/theme" Target="../theme/theme3.xml"/><Relationship Id="rId34" Type="http://schemas.openxmlformats.org/officeDocument/2006/relationships/image" Target="../media/image5.jpeg"/><Relationship Id="rId35" Type="http://schemas.openxmlformats.org/officeDocument/2006/relationships/image" Target="../media/image6.png"/><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8AB1B111-2090-1C4D-B99F-56DD1384E613}" type="datetime1">
              <a:rPr lang="en-US"/>
              <a:pPr/>
              <a:t>05/10/16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AB2B63ED-CC4F-C140-B674-1AE74D30D3F0}" type="slidenum">
              <a:rPr lang="en-US"/>
              <a:pPr/>
              <a:t>‹#›</a:t>
            </a:fld>
            <a:endParaRPr lang="en-US"/>
          </a:p>
        </p:txBody>
      </p:sp>
      <p:pic>
        <p:nvPicPr>
          <p:cNvPr id="1029" name="Picture 74" descr="herme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27763" y="6464300"/>
            <a:ext cx="3286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75"/>
          <p:cNvSpPr txBox="1">
            <a:spLocks noChangeArrowheads="1"/>
          </p:cNvSpPr>
          <p:nvPr userDrawn="1"/>
        </p:nvSpPr>
        <p:spPr bwMode="auto">
          <a:xfrm>
            <a:off x="6629400" y="6475413"/>
            <a:ext cx="2565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l-GR" sz="1100"/>
              <a:t>Κ</a:t>
            </a:r>
            <a:r>
              <a:rPr lang="el-GR" sz="1100">
                <a:latin typeface="Verdana" charset="0"/>
              </a:rPr>
              <a:t>. Π</a:t>
            </a:r>
            <a:r>
              <a:rPr lang="el-GR" sz="1100"/>
              <a:t>ραματάρη</a:t>
            </a:r>
            <a:r>
              <a:rPr lang="en-US" sz="1100">
                <a:latin typeface="Verdana" charset="0"/>
              </a:rPr>
              <a:t>, </a:t>
            </a:r>
            <a:r>
              <a:rPr lang="el-GR" sz="1100">
                <a:latin typeface="Verdana" charset="0"/>
              </a:rPr>
              <a:t>Δ.Ε.Τ. / Ο.Π.Α.</a:t>
            </a:r>
            <a:endParaRPr lang="en-US" sz="1100">
              <a:latin typeface="Verdana" charset="0"/>
            </a:endParaRPr>
          </a:p>
        </p:txBody>
      </p:sp>
      <p:sp>
        <p:nvSpPr>
          <p:cNvPr id="10" name="Rectangle 9"/>
          <p:cNvSpPr/>
          <p:nvPr userDrawn="1"/>
        </p:nvSpPr>
        <p:spPr>
          <a:xfrm>
            <a:off x="395288" y="809625"/>
            <a:ext cx="8353425" cy="6048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032" name="Title Placeholder 1"/>
          <p:cNvSpPr>
            <a:spLocks noGrp="1"/>
          </p:cNvSpPr>
          <p:nvPr>
            <p:ph type="title"/>
          </p:nvPr>
        </p:nvSpPr>
        <p:spPr bwMode="auto">
          <a:xfrm>
            <a:off x="457200" y="836613"/>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3" name="Text Placeholder 2"/>
          <p:cNvSpPr>
            <a:spLocks noGrp="1"/>
          </p:cNvSpPr>
          <p:nvPr>
            <p:ph type="body" idx="1"/>
          </p:nvPr>
        </p:nvSpPr>
        <p:spPr bwMode="auto">
          <a:xfrm>
            <a:off x="395288" y="1773238"/>
            <a:ext cx="829151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62" r:id="rId7"/>
    <p:sldLayoutId id="2147484063" r:id="rId8"/>
    <p:sldLayoutId id="2147484064" r:id="rId9"/>
    <p:sldLayoutId id="2147484065" r:id="rId10"/>
    <p:sldLayoutId id="2147484085" r:id="rId11"/>
  </p:sldLayoutIdLst>
  <p:hf hdr="0" ftr="0" dt="0"/>
  <p:txStyles>
    <p:titleStyle>
      <a:lvl1pPr algn="l" rtl="0" eaLnBrk="0" fontAlgn="base" hangingPunct="0">
        <a:spcBef>
          <a:spcPct val="0"/>
        </a:spcBef>
        <a:spcAft>
          <a:spcPct val="0"/>
        </a:spcAft>
        <a:defRPr sz="3200" b="1" kern="1200">
          <a:solidFill>
            <a:schemeClr val="tx1"/>
          </a:solidFill>
          <a:latin typeface="+mj-lt"/>
          <a:ea typeface="ＭＳ Ｐゴシック" charset="0"/>
          <a:cs typeface="+mj-cs"/>
        </a:defRPr>
      </a:lvl1pPr>
      <a:lvl2pPr algn="l" rtl="0" eaLnBrk="0" fontAlgn="base" hangingPunct="0">
        <a:spcBef>
          <a:spcPct val="0"/>
        </a:spcBef>
        <a:spcAft>
          <a:spcPct val="0"/>
        </a:spcAft>
        <a:defRPr sz="3200" b="1">
          <a:solidFill>
            <a:schemeClr val="tx1"/>
          </a:solidFill>
          <a:latin typeface="Calibri" pitchFamily="34" charset="0"/>
          <a:ea typeface="ＭＳ Ｐゴシック" charset="0"/>
        </a:defRPr>
      </a:lvl2pPr>
      <a:lvl3pPr algn="l" rtl="0" eaLnBrk="0" fontAlgn="base" hangingPunct="0">
        <a:spcBef>
          <a:spcPct val="0"/>
        </a:spcBef>
        <a:spcAft>
          <a:spcPct val="0"/>
        </a:spcAft>
        <a:defRPr sz="3200" b="1">
          <a:solidFill>
            <a:schemeClr val="tx1"/>
          </a:solidFill>
          <a:latin typeface="Calibri" pitchFamily="34" charset="0"/>
          <a:ea typeface="ＭＳ Ｐゴシック" charset="0"/>
        </a:defRPr>
      </a:lvl3pPr>
      <a:lvl4pPr algn="l" rtl="0" eaLnBrk="0" fontAlgn="base" hangingPunct="0">
        <a:spcBef>
          <a:spcPct val="0"/>
        </a:spcBef>
        <a:spcAft>
          <a:spcPct val="0"/>
        </a:spcAft>
        <a:defRPr sz="3200" b="1">
          <a:solidFill>
            <a:schemeClr val="tx1"/>
          </a:solidFill>
          <a:latin typeface="Calibri" pitchFamily="34" charset="0"/>
          <a:ea typeface="ＭＳ Ｐゴシック" charset="0"/>
        </a:defRPr>
      </a:lvl4pPr>
      <a:lvl5pPr algn="l" rtl="0" eaLnBrk="0" fontAlgn="base" hangingPunct="0">
        <a:spcBef>
          <a:spcPct val="0"/>
        </a:spcBef>
        <a:spcAft>
          <a:spcPct val="0"/>
        </a:spcAft>
        <a:defRPr sz="3200" b="1">
          <a:solidFill>
            <a:schemeClr val="tx1"/>
          </a:solidFill>
          <a:latin typeface="Calibri" pitchFamily="34" charset="0"/>
          <a:ea typeface="ＭＳ Ｐゴシック" charset="0"/>
        </a:defRPr>
      </a:lvl5pPr>
      <a:lvl6pPr marL="457200" algn="l" rtl="0" fontAlgn="base">
        <a:spcBef>
          <a:spcPct val="0"/>
        </a:spcBef>
        <a:spcAft>
          <a:spcPct val="0"/>
        </a:spcAft>
        <a:defRPr sz="3600" b="1">
          <a:solidFill>
            <a:srgbClr val="768D5A"/>
          </a:solidFill>
          <a:latin typeface="Calibri" pitchFamily="34" charset="0"/>
        </a:defRPr>
      </a:lvl6pPr>
      <a:lvl7pPr marL="914400" algn="l" rtl="0" fontAlgn="base">
        <a:spcBef>
          <a:spcPct val="0"/>
        </a:spcBef>
        <a:spcAft>
          <a:spcPct val="0"/>
        </a:spcAft>
        <a:defRPr sz="3600" b="1">
          <a:solidFill>
            <a:srgbClr val="768D5A"/>
          </a:solidFill>
          <a:latin typeface="Calibri" pitchFamily="34" charset="0"/>
        </a:defRPr>
      </a:lvl7pPr>
      <a:lvl8pPr marL="1371600" algn="l" rtl="0" fontAlgn="base">
        <a:spcBef>
          <a:spcPct val="0"/>
        </a:spcBef>
        <a:spcAft>
          <a:spcPct val="0"/>
        </a:spcAft>
        <a:defRPr sz="3600" b="1">
          <a:solidFill>
            <a:srgbClr val="768D5A"/>
          </a:solidFill>
          <a:latin typeface="Calibri" pitchFamily="34" charset="0"/>
        </a:defRPr>
      </a:lvl8pPr>
      <a:lvl9pPr marL="1828800" algn="l" rtl="0" fontAlgn="base">
        <a:spcBef>
          <a:spcPct val="0"/>
        </a:spcBef>
        <a:spcAft>
          <a:spcPct val="0"/>
        </a:spcAft>
        <a:defRPr sz="3600" b="1">
          <a:solidFill>
            <a:srgbClr val="768D5A"/>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33BF11DE-5D9D-CB4E-A273-B97E5A7EA158}" type="datetime1">
              <a:rPr lang="en-US"/>
              <a:pPr/>
              <a:t>05/10/16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11B01F1A-6695-654B-BC21-516893098C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611188" y="765175"/>
            <a:ext cx="7921625" cy="5472113"/>
          </a:xfrm>
          <a:prstGeom prst="rect">
            <a:avLst/>
          </a:prstGeom>
          <a:solidFill>
            <a:schemeClr val="tx1"/>
          </a:solidFill>
          <a:ln>
            <a:noFill/>
          </a:ln>
          <a:effectLst>
            <a:outerShdw blurRad="101600" dist="50800" dir="5400000" algn="t" rotWithShape="0">
              <a:srgbClr val="000000">
                <a:alpha val="20000"/>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prstClr val="white"/>
              </a:solidFill>
              <a:latin typeface="+mn-lt"/>
              <a:ea typeface="+mn-ea"/>
              <a:cs typeface="+mn-cs"/>
            </a:endParaRPr>
          </a:p>
        </p:txBody>
      </p:sp>
      <p:sp>
        <p:nvSpPr>
          <p:cNvPr id="8" name="Rectangle 11"/>
          <p:cNvSpPr>
            <a:spLocks noChangeArrowheads="1"/>
          </p:cNvSpPr>
          <p:nvPr userDrawn="1"/>
        </p:nvSpPr>
        <p:spPr bwMode="auto">
          <a:xfrm>
            <a:off x="611188" y="765175"/>
            <a:ext cx="7921625" cy="5472113"/>
          </a:xfrm>
          <a:prstGeom prst="rect">
            <a:avLst/>
          </a:prstGeom>
          <a:blipFill dpi="0" rotWithShape="1">
            <a:blip r:embed="rId34">
              <a:lum contrast="12000"/>
              <a:grayscl/>
              <a:alphaModFix amt="20000"/>
            </a:blip>
            <a:srcRect/>
            <a:tile tx="0" ty="0" sx="100000" sy="100000" flip="none" algn="tl"/>
          </a:blipFill>
          <a:ln>
            <a:noFill/>
          </a:ln>
          <a:effectLst>
            <a:outerShdw blurRad="101600" dist="50800" dir="5400000" algn="t" rotWithShape="0">
              <a:srgbClr val="000000">
                <a:alpha val="20000"/>
              </a:srgbClr>
            </a:outerShdw>
          </a:effectLst>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en-US">
              <a:solidFill>
                <a:prstClr val="white"/>
              </a:solidFill>
              <a:latin typeface="+mn-lt"/>
              <a:ea typeface="+mn-ea"/>
              <a:cs typeface="+mn-cs"/>
            </a:endParaRPr>
          </a:p>
        </p:txBody>
      </p:sp>
      <p:pic>
        <p:nvPicPr>
          <p:cNvPr id="3076" name="Picture 2" descr="C:\Users\Administrator\Desktop\Pushpin Dev\Assets\pushpinLeft.png"/>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rot="1435684">
            <a:off x="701675" y="639763"/>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C:\Users\Administrator\Desktop\Pushpin Dev\Assets\pushpinLeft.png"/>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rot="4096196">
            <a:off x="7969250" y="7048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086" r:id="rId1"/>
    <p:sldLayoutId id="2147484087" r:id="rId2"/>
    <p:sldLayoutId id="2147484088" r:id="rId3"/>
    <p:sldLayoutId id="2147484077"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 id="2147484104" r:id="rId20"/>
    <p:sldLayoutId id="2147484105" r:id="rId21"/>
    <p:sldLayoutId id="2147484078"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cap="all">
          <a:solidFill>
            <a:schemeClr val="tx2"/>
          </a:solidFill>
          <a:effectLst>
            <a:outerShdw blurRad="51000" dist="370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3200">
          <a:solidFill>
            <a:schemeClr val="tx2"/>
          </a:solidFill>
          <a:latin typeface="Century Schoolbook" pitchFamily="18" charset="0"/>
          <a:ea typeface="ＭＳ Ｐゴシック" charset="0"/>
        </a:defRPr>
      </a:lvl2pPr>
      <a:lvl3pPr algn="l" rtl="0" eaLnBrk="0" fontAlgn="base" hangingPunct="0">
        <a:spcBef>
          <a:spcPct val="0"/>
        </a:spcBef>
        <a:spcAft>
          <a:spcPct val="0"/>
        </a:spcAft>
        <a:defRPr sz="3200">
          <a:solidFill>
            <a:schemeClr val="tx2"/>
          </a:solidFill>
          <a:latin typeface="Century Schoolbook" pitchFamily="18" charset="0"/>
          <a:ea typeface="ＭＳ Ｐゴシック" charset="0"/>
        </a:defRPr>
      </a:lvl3pPr>
      <a:lvl4pPr algn="l" rtl="0" eaLnBrk="0" fontAlgn="base" hangingPunct="0">
        <a:spcBef>
          <a:spcPct val="0"/>
        </a:spcBef>
        <a:spcAft>
          <a:spcPct val="0"/>
        </a:spcAft>
        <a:defRPr sz="3200">
          <a:solidFill>
            <a:schemeClr val="tx2"/>
          </a:solidFill>
          <a:latin typeface="Century Schoolbook" pitchFamily="18" charset="0"/>
          <a:ea typeface="ＭＳ Ｐゴシック" charset="0"/>
        </a:defRPr>
      </a:lvl4pPr>
      <a:lvl5pPr algn="l" rtl="0" eaLnBrk="0" fontAlgn="base" hangingPunct="0">
        <a:spcBef>
          <a:spcPct val="0"/>
        </a:spcBef>
        <a:spcAft>
          <a:spcPct val="0"/>
        </a:spcAft>
        <a:defRPr sz="3200">
          <a:solidFill>
            <a:schemeClr val="tx2"/>
          </a:solidFill>
          <a:latin typeface="Century Schoolbook" pitchFamily="18"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F%80%CE%BF%CE%B8%CE%BB%CE%BF%CE%B8%CE%B4%CE%B9@aueb.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jpeg"/><Relationship Id="rId15" Type="http://schemas.openxmlformats.org/officeDocument/2006/relationships/image" Target="../media/image22.png"/><Relationship Id="rId16"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jpeg"/><Relationship Id="rId10"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fsdet.dmst.aueb.gr/" TargetMode="External"/><Relationship Id="rId3"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B0D4"/>
        </a:solidFill>
        <a:effectLst/>
      </p:bgPr>
    </p:bg>
    <p:spTree>
      <p:nvGrpSpPr>
        <p:cNvPr id="1" name=""/>
        <p:cNvGrpSpPr/>
        <p:nvPr/>
      </p:nvGrpSpPr>
      <p:grpSpPr>
        <a:xfrm>
          <a:off x="0" y="0"/>
          <a:ext cx="0" cy="0"/>
          <a:chOff x="0" y="0"/>
          <a:chExt cx="0" cy="0"/>
        </a:xfrm>
      </p:grpSpPr>
      <p:sp>
        <p:nvSpPr>
          <p:cNvPr id="43010" name="Rectangle 10"/>
          <p:cNvSpPr>
            <a:spLocks noChangeArrowheads="1"/>
          </p:cNvSpPr>
          <p:nvPr/>
        </p:nvSpPr>
        <p:spPr bwMode="auto">
          <a:xfrm>
            <a:off x="827088" y="2133600"/>
            <a:ext cx="7272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l-GR" sz="2400" b="1">
                <a:solidFill>
                  <a:srgbClr val="000000"/>
                </a:solidFill>
                <a:latin typeface="Myriad Pro" charset="0"/>
                <a:ea typeface="Kozuka Gothic Pro R" charset="0"/>
              </a:rPr>
              <a:t>ΕΚΔΗΛΩΣΗ ΕΝΗΜΕΡΩΣΗΣ ΠΡΩΤΟΕΤΩΝ</a:t>
            </a:r>
          </a:p>
        </p:txBody>
      </p:sp>
      <p:sp>
        <p:nvSpPr>
          <p:cNvPr id="43011" name="Rectangle 3"/>
          <p:cNvSpPr>
            <a:spLocks noChangeArrowheads="1"/>
          </p:cNvSpPr>
          <p:nvPr/>
        </p:nvSpPr>
        <p:spPr bwMode="auto">
          <a:xfrm>
            <a:off x="900113" y="3413483"/>
            <a:ext cx="71993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l-GR" sz="2800" b="1" dirty="0">
                <a:solidFill>
                  <a:srgbClr val="000000"/>
                </a:solidFill>
                <a:latin typeface="Myriad Pro" charset="0"/>
              </a:rPr>
              <a:t>Καλωσόρισμα</a:t>
            </a:r>
            <a:r>
              <a:rPr lang="el-GR" sz="2000" b="1" dirty="0">
                <a:solidFill>
                  <a:srgbClr val="000000"/>
                </a:solidFill>
                <a:latin typeface="Myriad Pro" charset="0"/>
              </a:rPr>
              <a:t> </a:t>
            </a:r>
            <a:endParaRPr lang="en-US" sz="2000" b="1" dirty="0">
              <a:solidFill>
                <a:srgbClr val="000000"/>
              </a:solidFill>
              <a:latin typeface="Myriad Pro" charset="0"/>
            </a:endParaRPr>
          </a:p>
          <a:p>
            <a:pPr algn="ctr" eaLnBrk="1" hangingPunct="1"/>
            <a:r>
              <a:rPr lang="el-GR" sz="2000" b="1" dirty="0">
                <a:solidFill>
                  <a:srgbClr val="000000"/>
                </a:solidFill>
                <a:latin typeface="Myriad Pro" charset="0"/>
              </a:rPr>
              <a:t>στο Τμήμα Διοικητικής Επιστήμης </a:t>
            </a:r>
            <a:r>
              <a:rPr lang="en-US" sz="2000" b="1" dirty="0">
                <a:solidFill>
                  <a:srgbClr val="000000"/>
                </a:solidFill>
                <a:latin typeface="Myriad Pro" charset="0"/>
              </a:rPr>
              <a:t>&amp;</a:t>
            </a:r>
            <a:r>
              <a:rPr lang="el-GR" sz="2000" b="1" dirty="0">
                <a:solidFill>
                  <a:srgbClr val="000000"/>
                </a:solidFill>
                <a:latin typeface="Myriad Pro" charset="0"/>
              </a:rPr>
              <a:t> Τεχνολογίας</a:t>
            </a:r>
            <a:endParaRPr lang="el-GR" b="1" i="1" dirty="0">
              <a:solidFill>
                <a:srgbClr val="000000"/>
              </a:solidFill>
              <a:latin typeface="Myriad Pro" charset="0"/>
              <a:cs typeface="Times New Roman" charset="0"/>
            </a:endParaRPr>
          </a:p>
          <a:p>
            <a:pPr algn="ctr" eaLnBrk="1" hangingPunct="1"/>
            <a:endParaRPr lang="el-GR" i="1" dirty="0">
              <a:solidFill>
                <a:srgbClr val="000000"/>
              </a:solidFill>
              <a:latin typeface="Myriad Pro" charset="0"/>
              <a:cs typeface="Times New Roman" charset="0"/>
            </a:endParaRPr>
          </a:p>
          <a:p>
            <a:pPr algn="ctr" eaLnBrk="1" hangingPunct="1"/>
            <a:endParaRPr lang="el-GR" i="1" dirty="0">
              <a:solidFill>
                <a:srgbClr val="000000"/>
              </a:solidFill>
              <a:latin typeface="Myriad Pro" charset="0"/>
              <a:cs typeface="Times New Roman" charset="0"/>
            </a:endParaRPr>
          </a:p>
          <a:p>
            <a:pPr algn="ctr" eaLnBrk="1" hangingPunct="1">
              <a:spcBef>
                <a:spcPts val="1200"/>
              </a:spcBef>
            </a:pPr>
            <a:r>
              <a:rPr lang="el-GR" sz="1600" b="1" dirty="0" smtClean="0">
                <a:solidFill>
                  <a:srgbClr val="000000"/>
                </a:solidFill>
                <a:latin typeface="Myriad Pro" charset="0"/>
              </a:rPr>
              <a:t>Καθηγητ</a:t>
            </a:r>
            <a:r>
              <a:rPr lang="el-GR" sz="1600" b="1" dirty="0" smtClean="0">
                <a:solidFill>
                  <a:srgbClr val="000000"/>
                </a:solidFill>
                <a:latin typeface="Myriad Pro" charset="0"/>
              </a:rPr>
              <a:t>ής Γιώργος Γιαγλής</a:t>
            </a:r>
          </a:p>
          <a:p>
            <a:pPr algn="ctr" eaLnBrk="1" hangingPunct="1">
              <a:spcBef>
                <a:spcPts val="1200"/>
              </a:spcBef>
            </a:pPr>
            <a:r>
              <a:rPr lang="el-GR" sz="1600" dirty="0" smtClean="0">
                <a:solidFill>
                  <a:srgbClr val="000000"/>
                </a:solidFill>
                <a:latin typeface="Myriad Pro" charset="0"/>
              </a:rPr>
              <a:t>Πρόεδρος ΔΕΤ</a:t>
            </a:r>
            <a:endParaRPr lang="el-GR" sz="1600" dirty="0">
              <a:solidFill>
                <a:srgbClr val="000000"/>
              </a:solidFill>
              <a:latin typeface="Myriad Pro" charset="0"/>
            </a:endParaRPr>
          </a:p>
          <a:p>
            <a:pPr algn="ctr" eaLnBrk="1" hangingPunct="1">
              <a:spcBef>
                <a:spcPts val="1200"/>
              </a:spcBef>
            </a:pPr>
            <a:r>
              <a:rPr lang="en-US" sz="1600" dirty="0" smtClean="0">
                <a:solidFill>
                  <a:srgbClr val="000000"/>
                </a:solidFill>
                <a:latin typeface="Myriad Pro" charset="0"/>
                <a:hlinkClick r:id="rId3"/>
              </a:rPr>
              <a:t>giaglis@aueb.gr</a:t>
            </a:r>
            <a:endParaRPr lang="el-GR" sz="1600" dirty="0">
              <a:solidFill>
                <a:srgbClr val="000000"/>
              </a:solidFill>
              <a:latin typeface="Myriad Pro"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p:cNvSpPr>
          <p:nvPr>
            <p:ph type="body" idx="4294967295"/>
          </p:nvPr>
        </p:nvSpPr>
        <p:spPr/>
        <p:txBody>
          <a:bodyPr/>
          <a:lstStyle/>
          <a:p>
            <a:r>
              <a:rPr lang="el-GR" dirty="0">
                <a:latin typeface="Calibri" charset="0"/>
              </a:rPr>
              <a:t>Μαθηματικά ΙΙ (Ε. Κρητικός)</a:t>
            </a:r>
          </a:p>
          <a:p>
            <a:r>
              <a:rPr lang="el-GR" dirty="0">
                <a:latin typeface="Calibri" charset="0"/>
              </a:rPr>
              <a:t>Ποσοτικές Μέθοδοι στην Οικονομία και Διοίκηση (I) </a:t>
            </a:r>
            <a:br>
              <a:rPr lang="el-GR" dirty="0">
                <a:latin typeface="Calibri" charset="0"/>
              </a:rPr>
            </a:br>
            <a:r>
              <a:rPr lang="el-GR" dirty="0">
                <a:latin typeface="Calibri" charset="0"/>
              </a:rPr>
              <a:t>(Α. Γιαννακόπουλος)</a:t>
            </a:r>
          </a:p>
          <a:p>
            <a:r>
              <a:rPr lang="el-GR" dirty="0">
                <a:latin typeface="Calibri" charset="0"/>
              </a:rPr>
              <a:t>Προγραμματισμός I (Γ. </a:t>
            </a:r>
            <a:r>
              <a:rPr lang="el-GR" dirty="0" err="1">
                <a:latin typeface="Calibri" charset="0"/>
              </a:rPr>
              <a:t>Λεκάκος</a:t>
            </a:r>
            <a:r>
              <a:rPr lang="el-GR" dirty="0">
                <a:latin typeface="Calibri" charset="0"/>
              </a:rPr>
              <a:t>)</a:t>
            </a:r>
          </a:p>
          <a:p>
            <a:r>
              <a:rPr lang="el-GR" dirty="0">
                <a:latin typeface="Calibri" charset="0"/>
              </a:rPr>
              <a:t>Λογιστική ΙΙ </a:t>
            </a:r>
            <a:r>
              <a:rPr lang="el-GR" dirty="0" smtClean="0">
                <a:latin typeface="Calibri" charset="0"/>
              </a:rPr>
              <a:t>(Γ. </a:t>
            </a:r>
            <a:r>
              <a:rPr lang="el-GR" dirty="0" err="1" smtClean="0">
                <a:latin typeface="Calibri" charset="0"/>
              </a:rPr>
              <a:t>Σιουγλ</a:t>
            </a:r>
            <a:r>
              <a:rPr lang="el-GR" dirty="0" err="1" smtClean="0">
                <a:latin typeface="Calibri" charset="0"/>
              </a:rPr>
              <a:t>έ</a:t>
            </a:r>
            <a:r>
              <a:rPr lang="el-GR" dirty="0" smtClean="0">
                <a:latin typeface="Calibri" charset="0"/>
              </a:rPr>
              <a:t> – ΛΟΧΡΗ</a:t>
            </a:r>
            <a:r>
              <a:rPr lang="el-GR" dirty="0" smtClean="0">
                <a:latin typeface="Calibri" charset="0"/>
              </a:rPr>
              <a:t>)</a:t>
            </a:r>
            <a:endParaRPr lang="el-GR" dirty="0">
              <a:latin typeface="Calibri" charset="0"/>
            </a:endParaRPr>
          </a:p>
          <a:p>
            <a:r>
              <a:rPr lang="el-GR" dirty="0">
                <a:latin typeface="Calibri" charset="0"/>
              </a:rPr>
              <a:t>Εισαγωγή </a:t>
            </a:r>
            <a:r>
              <a:rPr lang="el-GR" dirty="0" smtClean="0">
                <a:latin typeface="Calibri" charset="0"/>
              </a:rPr>
              <a:t>στην Οικονομικ</a:t>
            </a:r>
            <a:r>
              <a:rPr lang="el-GR" dirty="0" smtClean="0">
                <a:latin typeface="Calibri" charset="0"/>
              </a:rPr>
              <a:t>ή</a:t>
            </a:r>
            <a:r>
              <a:rPr lang="el-GR" dirty="0" smtClean="0">
                <a:latin typeface="Calibri" charset="0"/>
              </a:rPr>
              <a:t> Θεωρία (Π.Υ)</a:t>
            </a:r>
            <a:endParaRPr lang="el-GR" dirty="0">
              <a:latin typeface="Calibri" charset="0"/>
            </a:endParaRPr>
          </a:p>
        </p:txBody>
      </p:sp>
      <p:sp>
        <p:nvSpPr>
          <p:cNvPr id="56323" name="Rectangle 4"/>
          <p:cNvSpPr>
            <a:spLocks noGrp="1"/>
          </p:cNvSpPr>
          <p:nvPr>
            <p:ph type="title" idx="4294967295"/>
          </p:nvPr>
        </p:nvSpPr>
        <p:spPr>
          <a:noFill/>
        </p:spPr>
        <p:txBody>
          <a:bodyPr/>
          <a:lstStyle/>
          <a:p>
            <a:r>
              <a:rPr lang="el-GR">
                <a:latin typeface="Calibri" charset="0"/>
              </a:rPr>
              <a:t>Μαθήματα Β’ εξαμήνου</a:t>
            </a:r>
            <a:endParaRPr lang="en-US">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19"/>
          <p:cNvSpPr>
            <a:spLocks noGrp="1"/>
          </p:cNvSpPr>
          <p:nvPr>
            <p:ph type="title" idx="4294967295"/>
          </p:nvPr>
        </p:nvSpPr>
        <p:spPr/>
        <p:txBody>
          <a:bodyPr/>
          <a:lstStyle/>
          <a:p>
            <a:pPr eaLnBrk="1" hangingPunct="1"/>
            <a:r>
              <a:rPr lang="el-GR" sz="2000" dirty="0">
                <a:latin typeface="Arial" charset="0"/>
                <a:cs typeface="Arial" charset="0"/>
              </a:rPr>
              <a:t>Κατευθύνσεις </a:t>
            </a:r>
            <a:r>
              <a:rPr lang="el-GR" sz="2000" dirty="0" smtClean="0">
                <a:latin typeface="Arial" charset="0"/>
                <a:cs typeface="Arial" charset="0"/>
              </a:rPr>
              <a:t>(επιλογ</a:t>
            </a:r>
            <a:r>
              <a:rPr lang="el-GR" sz="2000" dirty="0" smtClean="0">
                <a:latin typeface="Arial" charset="0"/>
                <a:cs typeface="Arial" charset="0"/>
              </a:rPr>
              <a:t>ή στο 6</a:t>
            </a:r>
            <a:r>
              <a:rPr lang="el-GR" sz="2000" baseline="30000" dirty="0" smtClean="0">
                <a:latin typeface="Arial" charset="0"/>
                <a:cs typeface="Arial" charset="0"/>
              </a:rPr>
              <a:t>ο</a:t>
            </a:r>
            <a:r>
              <a:rPr lang="el-GR" sz="2000" dirty="0" smtClean="0">
                <a:latin typeface="Arial" charset="0"/>
                <a:cs typeface="Arial" charset="0"/>
              </a:rPr>
              <a:t> εξάμηνο)</a:t>
            </a:r>
            <a:endParaRPr lang="el-GR" sz="2000" b="0" dirty="0">
              <a:latin typeface="Arial" charset="0"/>
              <a:cs typeface="Arial" charset="0"/>
            </a:endParaRPr>
          </a:p>
        </p:txBody>
      </p:sp>
      <p:sp>
        <p:nvSpPr>
          <p:cNvPr id="57347" name="object 105"/>
          <p:cNvSpPr>
            <a:spLocks noGrp="1" noChangeArrowheads="1"/>
          </p:cNvSpPr>
          <p:nvPr>
            <p:ph type="body" idx="4294967295"/>
          </p:nvPr>
        </p:nvSpPr>
        <p:spPr>
          <a:xfrm>
            <a:off x="395288" y="1596355"/>
            <a:ext cx="8291512" cy="4352925"/>
          </a:xfrm>
        </p:spPr>
        <p:txBody>
          <a:bodyPr/>
          <a:lstStyle/>
          <a:p>
            <a:pPr marL="0" indent="0">
              <a:lnSpc>
                <a:spcPct val="80000"/>
              </a:lnSpc>
              <a:buNone/>
              <a:tabLst>
                <a:tab pos="468313" algn="l"/>
                <a:tab pos="636588" algn="l"/>
              </a:tabLst>
            </a:pPr>
            <a:r>
              <a:rPr lang="el-GR" sz="1800" b="1" dirty="0">
                <a:latin typeface="Arial" charset="0"/>
                <a:cs typeface="Arial" charset="0"/>
              </a:rPr>
              <a:t>Διοίκηση Λειτουργιών και Εφοδιαστικής Αλυσίδας </a:t>
            </a:r>
          </a:p>
          <a:p>
            <a:pPr marL="0" indent="0">
              <a:lnSpc>
                <a:spcPct val="80000"/>
              </a:lnSpc>
              <a:buNone/>
              <a:tabLst>
                <a:tab pos="468313" algn="l"/>
                <a:tab pos="636588" algn="l"/>
              </a:tabLst>
            </a:pPr>
            <a:r>
              <a:rPr lang="el-GR" sz="1800" dirty="0" smtClean="0">
                <a:latin typeface="Arial" charset="0"/>
                <a:cs typeface="Arial" charset="0"/>
              </a:rPr>
              <a:t>Διοίκηση </a:t>
            </a:r>
            <a:r>
              <a:rPr lang="el-GR" sz="1800" dirty="0">
                <a:latin typeface="Arial" charset="0"/>
                <a:cs typeface="Arial" charset="0"/>
              </a:rPr>
              <a:t>παραγωγής και υπηρεσιών, Logistics, συστήματα ERP</a:t>
            </a:r>
          </a:p>
          <a:p>
            <a:pPr marL="0" indent="0">
              <a:lnSpc>
                <a:spcPct val="80000"/>
              </a:lnSpc>
              <a:buNone/>
              <a:tabLst>
                <a:tab pos="468313" algn="l"/>
                <a:tab pos="636588" algn="l"/>
              </a:tabLst>
            </a:pPr>
            <a:endParaRPr lang="el-GR" sz="1800" b="1" dirty="0">
              <a:latin typeface="Arial" charset="0"/>
              <a:cs typeface="Arial" charset="0"/>
            </a:endParaRPr>
          </a:p>
          <a:p>
            <a:pPr marL="0" indent="0">
              <a:lnSpc>
                <a:spcPct val="80000"/>
              </a:lnSpc>
              <a:buNone/>
              <a:tabLst>
                <a:tab pos="468313" algn="l"/>
                <a:tab pos="636588" algn="l"/>
              </a:tabLst>
            </a:pPr>
            <a:r>
              <a:rPr lang="el-GR" sz="1800" b="1" dirty="0">
                <a:latin typeface="Arial" charset="0"/>
                <a:cs typeface="Arial" charset="0"/>
              </a:rPr>
              <a:t>Επιχειρησιακή Έρευνα και </a:t>
            </a:r>
            <a:r>
              <a:rPr lang="el-GR" sz="1800" b="1" dirty="0" smtClean="0">
                <a:latin typeface="Arial" charset="0"/>
                <a:cs typeface="Arial" charset="0"/>
              </a:rPr>
              <a:t>Επιχειρηματικ</a:t>
            </a:r>
            <a:r>
              <a:rPr lang="el-GR" sz="1800" b="1" dirty="0" smtClean="0">
                <a:latin typeface="Arial" charset="0"/>
                <a:cs typeface="Arial" charset="0"/>
              </a:rPr>
              <a:t>ή Αναλυτική</a:t>
            </a:r>
            <a:endParaRPr lang="el-GR" sz="1800" b="1" dirty="0">
              <a:latin typeface="Arial" charset="0"/>
              <a:cs typeface="Arial" charset="0"/>
            </a:endParaRPr>
          </a:p>
          <a:p>
            <a:pPr marL="0" indent="0">
              <a:lnSpc>
                <a:spcPct val="80000"/>
              </a:lnSpc>
              <a:buNone/>
              <a:tabLst>
                <a:tab pos="468313" algn="l"/>
                <a:tab pos="636588" algn="l"/>
              </a:tabLst>
            </a:pPr>
            <a:r>
              <a:rPr lang="el-GR" sz="1800" dirty="0" smtClean="0">
                <a:latin typeface="Arial" charset="0"/>
                <a:cs typeface="Arial" charset="0"/>
              </a:rPr>
              <a:t>Εργαλεία </a:t>
            </a:r>
            <a:r>
              <a:rPr lang="el-GR" sz="1800" dirty="0">
                <a:latin typeface="Arial" charset="0"/>
                <a:cs typeface="Arial" charset="0"/>
              </a:rPr>
              <a:t>και μέθοδοι για τη μαθηματική μοντελοποίηση και την υπολογιστική επίλυση των εφαρμογών διοίκησης και χρηματοοικονομικών</a:t>
            </a:r>
          </a:p>
          <a:p>
            <a:pPr marL="0" indent="0">
              <a:lnSpc>
                <a:spcPct val="80000"/>
              </a:lnSpc>
              <a:buNone/>
              <a:tabLst>
                <a:tab pos="468313" algn="l"/>
                <a:tab pos="636588" algn="l"/>
              </a:tabLst>
            </a:pPr>
            <a:endParaRPr lang="el-GR" sz="1800" b="1" dirty="0">
              <a:latin typeface="Arial" charset="0"/>
              <a:cs typeface="Arial" charset="0"/>
            </a:endParaRPr>
          </a:p>
          <a:p>
            <a:pPr marL="0" indent="0">
              <a:lnSpc>
                <a:spcPct val="80000"/>
              </a:lnSpc>
              <a:buNone/>
              <a:tabLst>
                <a:tab pos="468313" algn="l"/>
                <a:tab pos="636588" algn="l"/>
              </a:tabLst>
            </a:pPr>
            <a:r>
              <a:rPr lang="el-GR" sz="1800" b="1" dirty="0" smtClean="0">
                <a:latin typeface="Arial" charset="0"/>
                <a:cs typeface="Arial" charset="0"/>
              </a:rPr>
              <a:t>Πληροφοριακ</a:t>
            </a:r>
            <a:r>
              <a:rPr lang="el-GR" sz="1800" b="1" dirty="0" smtClean="0">
                <a:latin typeface="Arial" charset="0"/>
                <a:cs typeface="Arial" charset="0"/>
              </a:rPr>
              <a:t>ά Συστήματα και </a:t>
            </a:r>
            <a:r>
              <a:rPr lang="el-GR" sz="1800" b="1" dirty="0" smtClean="0">
                <a:latin typeface="Arial" charset="0"/>
                <a:cs typeface="Arial" charset="0"/>
              </a:rPr>
              <a:t>Ηλεκτρονικό Επιχειρείν</a:t>
            </a:r>
            <a:endParaRPr lang="el-GR" sz="1800" b="1" dirty="0">
              <a:latin typeface="Arial" charset="0"/>
              <a:cs typeface="Arial" charset="0"/>
            </a:endParaRPr>
          </a:p>
          <a:p>
            <a:pPr marL="0" indent="0">
              <a:lnSpc>
                <a:spcPct val="80000"/>
              </a:lnSpc>
              <a:buNone/>
              <a:tabLst>
                <a:tab pos="468313" algn="l"/>
                <a:tab pos="636588" algn="l"/>
              </a:tabLst>
            </a:pPr>
            <a:r>
              <a:rPr lang="el-GR" sz="1800" dirty="0" smtClean="0">
                <a:latin typeface="Arial" charset="0"/>
                <a:cs typeface="Arial" charset="0"/>
              </a:rPr>
              <a:t>Τεχνικά </a:t>
            </a:r>
            <a:r>
              <a:rPr lang="el-GR" sz="1800" dirty="0">
                <a:latin typeface="Arial" charset="0"/>
                <a:cs typeface="Arial" charset="0"/>
              </a:rPr>
              <a:t>και </a:t>
            </a:r>
            <a:r>
              <a:rPr lang="el-GR" sz="1800" dirty="0" err="1">
                <a:latin typeface="Arial" charset="0"/>
                <a:cs typeface="Arial" charset="0"/>
              </a:rPr>
              <a:t>οργανωσιακά</a:t>
            </a:r>
            <a:r>
              <a:rPr lang="el-GR" sz="1800" dirty="0">
                <a:latin typeface="Arial" charset="0"/>
                <a:cs typeface="Arial" charset="0"/>
              </a:rPr>
              <a:t> θέματα του ηλεκτρονικού επιχειρείν, καινοτομία και </a:t>
            </a:r>
            <a:r>
              <a:rPr lang="el-GR" sz="1800" dirty="0" smtClean="0">
                <a:latin typeface="Arial" charset="0"/>
                <a:cs typeface="Arial" charset="0"/>
              </a:rPr>
              <a:t>ψηφιακή επιχειρηματικότητα</a:t>
            </a:r>
            <a:endParaRPr lang="el-GR" sz="1800" dirty="0">
              <a:latin typeface="Arial" charset="0"/>
              <a:cs typeface="Arial" charset="0"/>
            </a:endParaRPr>
          </a:p>
          <a:p>
            <a:pPr marL="0" indent="0">
              <a:lnSpc>
                <a:spcPct val="80000"/>
              </a:lnSpc>
              <a:buNone/>
              <a:tabLst>
                <a:tab pos="468313" algn="l"/>
                <a:tab pos="636588" algn="l"/>
              </a:tabLst>
            </a:pPr>
            <a:endParaRPr lang="el-GR" sz="1800" b="1" dirty="0">
              <a:latin typeface="Arial" charset="0"/>
              <a:cs typeface="Arial" charset="0"/>
            </a:endParaRPr>
          </a:p>
          <a:p>
            <a:pPr marL="0" indent="0">
              <a:lnSpc>
                <a:spcPct val="80000"/>
              </a:lnSpc>
              <a:buNone/>
              <a:tabLst>
                <a:tab pos="468313" algn="l"/>
                <a:tab pos="636588" algn="l"/>
              </a:tabLst>
            </a:pPr>
            <a:r>
              <a:rPr lang="el-GR" sz="1800" b="1" dirty="0" smtClean="0">
                <a:latin typeface="Arial" charset="0"/>
                <a:cs typeface="Arial" charset="0"/>
              </a:rPr>
              <a:t>Στρατηγική, Επιχειρηματικότητα και Ανθρώπινοι Πόροι </a:t>
            </a:r>
          </a:p>
          <a:p>
            <a:pPr marL="0" indent="0">
              <a:lnSpc>
                <a:spcPct val="80000"/>
              </a:lnSpc>
              <a:buNone/>
              <a:tabLst>
                <a:tab pos="468313" algn="l"/>
                <a:tab pos="636588" algn="l"/>
              </a:tabLst>
            </a:pPr>
            <a:r>
              <a:rPr lang="el-GR" sz="1800" dirty="0" smtClean="0">
                <a:latin typeface="Arial" charset="0"/>
                <a:cs typeface="Arial" charset="0"/>
              </a:rPr>
              <a:t>Διοίκηση ανθρώπινου δυναμικού και ηγεσία, επιχειρηματική στρατηγική, υλοποίηση στρατηγικών αλλαγών</a:t>
            </a:r>
          </a:p>
          <a:p>
            <a:pPr marL="0" indent="0">
              <a:lnSpc>
                <a:spcPct val="80000"/>
              </a:lnSpc>
              <a:buNone/>
              <a:tabLst>
                <a:tab pos="468313" algn="l"/>
                <a:tab pos="636588" algn="l"/>
              </a:tabLst>
            </a:pPr>
            <a:endParaRPr lang="el-GR" sz="1800" b="1" dirty="0" smtClean="0">
              <a:latin typeface="Arial" charset="0"/>
              <a:cs typeface="Arial" charset="0"/>
            </a:endParaRPr>
          </a:p>
          <a:p>
            <a:pPr marL="0" indent="0">
              <a:lnSpc>
                <a:spcPct val="80000"/>
              </a:lnSpc>
              <a:buNone/>
              <a:tabLst>
                <a:tab pos="468313" algn="l"/>
                <a:tab pos="636588" algn="l"/>
              </a:tabLst>
            </a:pPr>
            <a:r>
              <a:rPr lang="el-GR" sz="1800" b="1" dirty="0" smtClean="0">
                <a:latin typeface="Arial" charset="0"/>
                <a:cs typeface="Arial" charset="0"/>
              </a:rPr>
              <a:t>Τεχνολογ</a:t>
            </a:r>
            <a:r>
              <a:rPr lang="el-GR" sz="1800" b="1" dirty="0" smtClean="0">
                <a:latin typeface="Arial" charset="0"/>
                <a:cs typeface="Arial" charset="0"/>
              </a:rPr>
              <a:t>ίες Λογισμικού και Ανάλυσης Δεδομένων</a:t>
            </a:r>
            <a:endParaRPr lang="el-GR" sz="1800" b="1" dirty="0">
              <a:latin typeface="Arial" charset="0"/>
              <a:cs typeface="Arial" charset="0"/>
            </a:endParaRPr>
          </a:p>
          <a:p>
            <a:pPr marL="0" indent="0">
              <a:lnSpc>
                <a:spcPct val="90000"/>
              </a:lnSpc>
              <a:buNone/>
              <a:tabLst>
                <a:tab pos="468313" algn="l"/>
                <a:tab pos="636588" algn="l"/>
              </a:tabLst>
            </a:pPr>
            <a:r>
              <a:rPr lang="el-GR" sz="1800" dirty="0" smtClean="0">
                <a:latin typeface="Arial" charset="0"/>
                <a:cs typeface="Arial" charset="0"/>
              </a:rPr>
              <a:t>Θεωρία </a:t>
            </a:r>
            <a:r>
              <a:rPr lang="el-GR" sz="1800" dirty="0">
                <a:latin typeface="Arial" charset="0"/>
                <a:cs typeface="Arial" charset="0"/>
              </a:rPr>
              <a:t>και πρακτική εφαρμογή των κύριων πληροφοριακών τεχνολογιών που εφαρμόζονται στο επιχειρηματικό και </a:t>
            </a:r>
            <a:r>
              <a:rPr lang="el-GR" sz="1800" dirty="0" err="1">
                <a:latin typeface="Arial" charset="0"/>
                <a:cs typeface="Arial" charset="0"/>
              </a:rPr>
              <a:t>οργανωσιακό</a:t>
            </a:r>
            <a:r>
              <a:rPr lang="el-GR" sz="1800" dirty="0">
                <a:latin typeface="Arial" charset="0"/>
                <a:cs typeface="Arial" charset="0"/>
              </a:rPr>
              <a:t> περιβάλλον, γνώσεις και δεξιότητες επιχειρηματικής πληροφορικής, επιχειρηματική αναλυτική </a:t>
            </a:r>
          </a:p>
          <a:p>
            <a:pPr marL="0" indent="0">
              <a:lnSpc>
                <a:spcPct val="80000"/>
              </a:lnSpc>
              <a:buNone/>
              <a:tabLst>
                <a:tab pos="468313" algn="l"/>
                <a:tab pos="636588" algn="l"/>
              </a:tabLst>
            </a:pPr>
            <a:endParaRPr lang="el-GR" sz="1800" b="1"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bject 4"/>
          <p:cNvSpPr>
            <a:spLocks noGrp="1" noChangeArrowheads="1"/>
          </p:cNvSpPr>
          <p:nvPr>
            <p:ph type="title" idx="4294967295"/>
          </p:nvPr>
        </p:nvSpPr>
        <p:spPr/>
        <p:txBody>
          <a:bodyPr/>
          <a:lstStyle/>
          <a:p>
            <a:pPr marL="12700" eaLnBrk="1" hangingPunct="1"/>
            <a:r>
              <a:rPr lang="el-GR" sz="2000" dirty="0">
                <a:latin typeface="Arial" charset="0"/>
                <a:cs typeface="Arial" charset="0"/>
              </a:rPr>
              <a:t>Ποιότητα των Σπουδών </a:t>
            </a:r>
            <a:r>
              <a:rPr lang="el-GR" sz="2000" dirty="0" smtClean="0">
                <a:latin typeface="Arial" charset="0"/>
                <a:cs typeface="Arial" charset="0"/>
              </a:rPr>
              <a:t>στο ΔΕΤ</a:t>
            </a:r>
            <a:endParaRPr lang="el-GR" sz="2000" dirty="0">
              <a:latin typeface="Arial" charset="0"/>
              <a:cs typeface="Arial" charset="0"/>
            </a:endParaRPr>
          </a:p>
        </p:txBody>
      </p:sp>
      <p:sp>
        <p:nvSpPr>
          <p:cNvPr id="58371" name="object 111"/>
          <p:cNvSpPr>
            <a:spLocks noGrp="1" noChangeArrowheads="1"/>
          </p:cNvSpPr>
          <p:nvPr>
            <p:ph type="body" idx="4294967295"/>
          </p:nvPr>
        </p:nvSpPr>
        <p:spPr>
          <a:xfrm>
            <a:off x="468313" y="1916113"/>
            <a:ext cx="8229600" cy="4114800"/>
          </a:xfrm>
        </p:spPr>
        <p:txBody>
          <a:bodyPr/>
          <a:lstStyle/>
          <a:p>
            <a:pPr marL="355600"/>
            <a:r>
              <a:rPr lang="el-GR" sz="2000" dirty="0" smtClean="0">
                <a:latin typeface="Arial" charset="0"/>
                <a:cs typeface="Arial" charset="0"/>
              </a:rPr>
              <a:t>Συνεχ</a:t>
            </a:r>
            <a:r>
              <a:rPr lang="el-GR" sz="2000" dirty="0" smtClean="0">
                <a:latin typeface="Arial" charset="0"/>
                <a:cs typeface="Arial" charset="0"/>
              </a:rPr>
              <a:t>ής </a:t>
            </a:r>
            <a:r>
              <a:rPr lang="el-GR" sz="1800" dirty="0" smtClean="0">
                <a:latin typeface="Arial" charset="0"/>
                <a:cs typeface="Arial" charset="0"/>
              </a:rPr>
              <a:t>Αξιολόγηση </a:t>
            </a:r>
            <a:r>
              <a:rPr lang="el-GR" sz="1800" dirty="0">
                <a:latin typeface="Arial" charset="0"/>
                <a:cs typeface="Arial" charset="0"/>
              </a:rPr>
              <a:t>(</a:t>
            </a:r>
            <a:r>
              <a:rPr lang="el-GR" sz="1800" dirty="0" smtClean="0">
                <a:latin typeface="Arial" charset="0"/>
                <a:cs typeface="Arial" charset="0"/>
              </a:rPr>
              <a:t>Τμήματος </a:t>
            </a:r>
            <a:r>
              <a:rPr lang="el-GR" sz="1800" dirty="0">
                <a:latin typeface="Arial" charset="0"/>
                <a:cs typeface="Arial" charset="0"/>
              </a:rPr>
              <a:t>/ Καθηγητών / </a:t>
            </a:r>
            <a:r>
              <a:rPr lang="el-GR" sz="1800" dirty="0" smtClean="0">
                <a:latin typeface="Arial" charset="0"/>
                <a:cs typeface="Arial" charset="0"/>
              </a:rPr>
              <a:t>Μαθημάτων)</a:t>
            </a:r>
            <a:endParaRPr lang="el-GR" sz="1800" dirty="0">
              <a:latin typeface="Arial" charset="0"/>
              <a:cs typeface="Arial" charset="0"/>
            </a:endParaRPr>
          </a:p>
          <a:p>
            <a:pPr marL="298450" indent="-285750"/>
            <a:r>
              <a:rPr lang="el-GR" sz="1800" dirty="0" smtClean="0">
                <a:latin typeface="Arial" charset="0"/>
                <a:cs typeface="Arial" charset="0"/>
              </a:rPr>
              <a:t>Φροντιστήρια</a:t>
            </a:r>
            <a:r>
              <a:rPr lang="el-GR" sz="1800" dirty="0">
                <a:latin typeface="Arial" charset="0"/>
                <a:cs typeface="Arial" charset="0"/>
              </a:rPr>
              <a:t>, Εργαστήρια και Εργασίες</a:t>
            </a:r>
          </a:p>
          <a:p>
            <a:pPr marL="298450" indent="-285750"/>
            <a:r>
              <a:rPr lang="el-GR" sz="1800" dirty="0" smtClean="0">
                <a:latin typeface="Arial" charset="0"/>
                <a:cs typeface="Arial" charset="0"/>
              </a:rPr>
              <a:t>Ηλεκτρονική </a:t>
            </a:r>
            <a:r>
              <a:rPr lang="el-GR" sz="1800" dirty="0">
                <a:latin typeface="Arial" charset="0"/>
                <a:cs typeface="Arial" charset="0"/>
              </a:rPr>
              <a:t>Μάθηση (75.000 επισκέπτες/μήνα στο </a:t>
            </a:r>
            <a:r>
              <a:rPr lang="en-US" sz="1800" dirty="0" smtClean="0">
                <a:latin typeface="Arial" charset="0"/>
                <a:cs typeface="Arial" charset="0"/>
              </a:rPr>
              <a:t>s</a:t>
            </a:r>
            <a:r>
              <a:rPr lang="el-GR" sz="1800" dirty="0" err="1" smtClean="0">
                <a:latin typeface="Arial" charset="0"/>
                <a:cs typeface="Arial" charset="0"/>
              </a:rPr>
              <a:t>ite</a:t>
            </a:r>
            <a:r>
              <a:rPr lang="el-GR" sz="1800" dirty="0">
                <a:latin typeface="Arial" charset="0"/>
                <a:cs typeface="Arial" charset="0"/>
              </a:rPr>
              <a:t>)</a:t>
            </a:r>
          </a:p>
          <a:p>
            <a:pPr marL="298450" indent="-285750"/>
            <a:r>
              <a:rPr lang="el-GR" sz="1800" dirty="0" smtClean="0">
                <a:latin typeface="Arial" charset="0"/>
                <a:cs typeface="Arial" charset="0"/>
              </a:rPr>
              <a:t>Υποχρεωτική </a:t>
            </a:r>
            <a:r>
              <a:rPr lang="el-GR" sz="1800" dirty="0">
                <a:latin typeface="Arial" charset="0"/>
                <a:cs typeface="Arial" charset="0"/>
              </a:rPr>
              <a:t>Πρακτική Άσκηση (</a:t>
            </a:r>
            <a:r>
              <a:rPr lang="el-GR" sz="1800" dirty="0" smtClean="0">
                <a:latin typeface="Arial" charset="0"/>
                <a:cs typeface="Arial" charset="0"/>
              </a:rPr>
              <a:t>8</a:t>
            </a:r>
            <a:r>
              <a:rPr lang="el-GR" sz="1800" baseline="30000" dirty="0" smtClean="0">
                <a:latin typeface="Arial" charset="0"/>
                <a:cs typeface="Arial" charset="0"/>
              </a:rPr>
              <a:t>ο</a:t>
            </a:r>
            <a:r>
              <a:rPr lang="el-GR" sz="1800" dirty="0" smtClean="0">
                <a:latin typeface="Arial" charset="0"/>
                <a:cs typeface="Arial" charset="0"/>
              </a:rPr>
              <a:t> Εξάμηνο</a:t>
            </a:r>
            <a:r>
              <a:rPr lang="el-GR" sz="1800" dirty="0">
                <a:latin typeface="Arial" charset="0"/>
                <a:cs typeface="Arial" charset="0"/>
              </a:rPr>
              <a:t>)</a:t>
            </a:r>
          </a:p>
          <a:p>
            <a:pPr marL="298450" indent="-285750"/>
            <a:r>
              <a:rPr lang="el-GR" sz="1800" dirty="0" smtClean="0">
                <a:latin typeface="Arial" charset="0"/>
                <a:cs typeface="Arial" charset="0"/>
              </a:rPr>
              <a:t>3 </a:t>
            </a:r>
            <a:r>
              <a:rPr lang="el-GR" sz="1800" dirty="0">
                <a:latin typeface="Arial" charset="0"/>
                <a:cs typeface="Arial" charset="0"/>
              </a:rPr>
              <a:t>Εκπαιδευτικά Εργαστήρια Πληροφορικής (80 θέσεων)</a:t>
            </a:r>
          </a:p>
          <a:p>
            <a:pPr marL="298450" indent="-285750"/>
            <a:r>
              <a:rPr lang="el-GR" sz="1800" dirty="0" smtClean="0">
                <a:latin typeface="Arial" charset="0"/>
                <a:cs typeface="Arial" charset="0"/>
              </a:rPr>
              <a:t>Ανταλλαγή </a:t>
            </a:r>
            <a:r>
              <a:rPr lang="el-GR" sz="1800" dirty="0">
                <a:latin typeface="Arial" charset="0"/>
                <a:cs typeface="Arial" charset="0"/>
              </a:rPr>
              <a:t>Φοιτητών με Ευρωπαϊκά Πανεπιστήμια (40 τον χρόνο)</a:t>
            </a:r>
          </a:p>
          <a:p>
            <a:pPr marL="298450" indent="-285750"/>
            <a:r>
              <a:rPr lang="el-GR" sz="1800" dirty="0" smtClean="0">
                <a:latin typeface="Arial" charset="0"/>
                <a:cs typeface="Arial" charset="0"/>
              </a:rPr>
              <a:t>Διακεκριμένοι </a:t>
            </a:r>
            <a:r>
              <a:rPr lang="el-GR" sz="1800" dirty="0">
                <a:latin typeface="Arial" charset="0"/>
                <a:cs typeface="Arial" charset="0"/>
              </a:rPr>
              <a:t>Επισκέπτες Καθηγητές από το Εξωτερικό</a:t>
            </a:r>
          </a:p>
          <a:p>
            <a:pPr marL="298450" indent="-285750"/>
            <a:r>
              <a:rPr lang="el-GR" sz="1800" dirty="0" smtClean="0">
                <a:latin typeface="Arial" charset="0"/>
                <a:cs typeface="Arial" charset="0"/>
              </a:rPr>
              <a:t>8 </a:t>
            </a:r>
            <a:r>
              <a:rPr lang="el-GR" sz="1800" dirty="0">
                <a:latin typeface="Arial" charset="0"/>
                <a:cs typeface="Arial" charset="0"/>
              </a:rPr>
              <a:t>Μεταπτυχιακά Προγράμματα</a:t>
            </a:r>
          </a:p>
          <a:p>
            <a:pPr marL="298450" indent="-285750"/>
            <a:r>
              <a:rPr lang="el-GR" sz="1800" dirty="0" smtClean="0">
                <a:latin typeface="Arial" charset="0"/>
                <a:cs typeface="Arial" charset="0"/>
              </a:rPr>
              <a:t>Συνεχές </a:t>
            </a:r>
            <a:r>
              <a:rPr lang="el-GR" sz="1800" dirty="0">
                <a:latin typeface="Arial" charset="0"/>
                <a:cs typeface="Arial" charset="0"/>
              </a:rPr>
              <a:t>Πρόγραμμα Εκδηλώσεων, </a:t>
            </a:r>
            <a:r>
              <a:rPr lang="el-GR" sz="1800" dirty="0" smtClean="0">
                <a:latin typeface="Arial" charset="0"/>
                <a:cs typeface="Arial" charset="0"/>
              </a:rPr>
              <a:t>Συνεδρίων, κτλ</a:t>
            </a:r>
            <a:endParaRPr lang="el-GR" sz="18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body" idx="4294967295"/>
          </p:nvPr>
        </p:nvSpPr>
        <p:spPr>
          <a:xfrm>
            <a:off x="684213" y="3068638"/>
            <a:ext cx="8229600" cy="3097212"/>
          </a:xfrm>
        </p:spPr>
        <p:txBody>
          <a:bodyPr/>
          <a:lstStyle/>
          <a:p>
            <a:pPr>
              <a:lnSpc>
                <a:spcPct val="80000"/>
              </a:lnSpc>
            </a:pPr>
            <a:endParaRPr lang="el-GR" sz="1800" b="1" dirty="0">
              <a:solidFill>
                <a:srgbClr val="000000"/>
              </a:solidFill>
              <a:latin typeface="Arial" charset="0"/>
              <a:cs typeface="Arial" charset="0"/>
            </a:endParaRPr>
          </a:p>
          <a:p>
            <a:pPr>
              <a:lnSpc>
                <a:spcPct val="80000"/>
              </a:lnSpc>
            </a:pPr>
            <a:endParaRPr lang="el-GR" sz="1800" b="1" dirty="0">
              <a:solidFill>
                <a:srgbClr val="000000"/>
              </a:solidFill>
              <a:latin typeface="Arial" charset="0"/>
              <a:cs typeface="Arial" charset="0"/>
            </a:endParaRPr>
          </a:p>
          <a:p>
            <a:pPr>
              <a:buFont typeface="Arial" charset="0"/>
              <a:buNone/>
            </a:pPr>
            <a:r>
              <a:rPr lang="el-GR" sz="2000" dirty="0">
                <a:solidFill>
                  <a:srgbClr val="000000"/>
                </a:solidFill>
                <a:latin typeface="Arial" charset="0"/>
                <a:cs typeface="Arial" charset="0"/>
              </a:rPr>
              <a:t>	Τ</a:t>
            </a:r>
            <a:r>
              <a:rPr lang="el-GR" sz="2000" dirty="0">
                <a:latin typeface="Arial" charset="0"/>
                <a:cs typeface="Arial" charset="0"/>
              </a:rPr>
              <a:t>ο  πρώτο θερινό σχολείο επιχειρηματικότητας που διοργανώνεται από</a:t>
            </a:r>
            <a:r>
              <a:rPr lang="en-US" sz="2000" dirty="0">
                <a:latin typeface="Arial" charset="0"/>
                <a:cs typeface="Arial" charset="0"/>
              </a:rPr>
              <a:t> </a:t>
            </a:r>
            <a:r>
              <a:rPr lang="el-GR" sz="2000" dirty="0">
                <a:latin typeface="Arial" charset="0"/>
                <a:cs typeface="Arial" charset="0"/>
              </a:rPr>
              <a:t>Ελληνικό Πανεπιστήμιο και απευθύνεται σε μαθητές Λυκείου με στόχο να ωθήσει τη νεανική καινοτομία και την επιχειρηματικότητα και να τους διδάξει πώς δομείται ένα επιχειρηματικό πλάνο και πώς υλοποιείται μια επιχειρηματική ιδέα.</a:t>
            </a:r>
            <a:endParaRPr lang="en-US" sz="2000" dirty="0">
              <a:latin typeface="Arial" charset="0"/>
              <a:cs typeface="Arial" charset="0"/>
            </a:endParaRPr>
          </a:p>
          <a:p>
            <a:pPr>
              <a:lnSpc>
                <a:spcPct val="80000"/>
              </a:lnSpc>
            </a:pPr>
            <a:endParaRPr lang="el-GR" sz="2000" dirty="0">
              <a:latin typeface="Arial" charset="0"/>
              <a:cs typeface="Arial" charset="0"/>
            </a:endParaRPr>
          </a:p>
          <a:p>
            <a:pPr>
              <a:lnSpc>
                <a:spcPct val="80000"/>
              </a:lnSpc>
              <a:buFont typeface="Arial" charset="0"/>
              <a:buNone/>
            </a:pPr>
            <a:r>
              <a:rPr lang="el-GR" sz="2000" dirty="0">
                <a:latin typeface="Arial" charset="0"/>
                <a:cs typeface="Arial" charset="0"/>
              </a:rPr>
              <a:t>	</a:t>
            </a:r>
            <a:r>
              <a:rPr lang="el-GR" sz="2000" dirty="0" smtClean="0">
                <a:latin typeface="Arial" charset="0"/>
                <a:cs typeface="Arial" charset="0"/>
              </a:rPr>
              <a:t>2016: 7</a:t>
            </a:r>
            <a:r>
              <a:rPr lang="el-GR" sz="2000" baseline="30000" dirty="0" smtClean="0">
                <a:latin typeface="Arial" charset="0"/>
                <a:cs typeface="Arial" charset="0"/>
              </a:rPr>
              <a:t>η</a:t>
            </a:r>
            <a:r>
              <a:rPr lang="el-GR" sz="2000" dirty="0" smtClean="0">
                <a:latin typeface="Arial" charset="0"/>
                <a:cs typeface="Arial" charset="0"/>
              </a:rPr>
              <a:t> </a:t>
            </a:r>
            <a:r>
              <a:rPr lang="el-GR" sz="2000" dirty="0">
                <a:latin typeface="Arial" charset="0"/>
                <a:cs typeface="Arial" charset="0"/>
              </a:rPr>
              <a:t>συνεχής διοργάνωση</a:t>
            </a:r>
            <a:endParaRPr lang="en-US" sz="2000" dirty="0">
              <a:latin typeface="Arial" charset="0"/>
              <a:cs typeface="Arial" charset="0"/>
            </a:endParaRPr>
          </a:p>
          <a:p>
            <a:pPr>
              <a:lnSpc>
                <a:spcPct val="80000"/>
              </a:lnSpc>
            </a:pPr>
            <a:endParaRPr lang="el-GR" sz="1800" dirty="0">
              <a:latin typeface="Arial" charset="0"/>
              <a:cs typeface="Arial" charset="0"/>
            </a:endParaRPr>
          </a:p>
          <a:p>
            <a:pPr eaLnBrk="1" hangingPunct="1">
              <a:lnSpc>
                <a:spcPct val="80000"/>
              </a:lnSpc>
              <a:spcBef>
                <a:spcPct val="0"/>
              </a:spcBef>
              <a:buFont typeface="Arial" charset="0"/>
              <a:buNone/>
            </a:pPr>
            <a:endParaRPr lang="en-US" sz="1200" dirty="0">
              <a:latin typeface="Calibri" charset="0"/>
              <a:cs typeface="Arial" charset="0"/>
            </a:endParaRPr>
          </a:p>
        </p:txBody>
      </p:sp>
      <p:pic>
        <p:nvPicPr>
          <p:cNvPr id="59395" name="Εικόνα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773238"/>
            <a:ext cx="65516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116013" y="5445125"/>
            <a:ext cx="722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l-GR" sz="2800" dirty="0" smtClean="0">
                <a:solidFill>
                  <a:srgbClr val="564E72"/>
                </a:solidFill>
                <a:latin typeface="Calibri" charset="0"/>
              </a:rPr>
              <a:t>Διεθνής </a:t>
            </a:r>
            <a:r>
              <a:rPr lang="el-GR" sz="2800" dirty="0">
                <a:solidFill>
                  <a:srgbClr val="564E72"/>
                </a:solidFill>
                <a:latin typeface="Calibri" charset="0"/>
              </a:rPr>
              <a:t>Φοιτητικός Διαγωνισμός Ψηφιακής Καινοτομίας και Επιχειρηματικότητας</a:t>
            </a:r>
          </a:p>
        </p:txBody>
      </p:sp>
      <p:pic>
        <p:nvPicPr>
          <p:cNvPr id="60419" name="Εικόνα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9161463"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advTm="10000">
    <p:wipe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Εικόνα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5316538"/>
            <a:ext cx="4429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1595438"/>
            <a:ext cx="23622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863" y="2327275"/>
            <a:ext cx="37465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3"/>
          <p:cNvPicPr>
            <a:picLocks noChangeAspect="1" noChangeArrowheads="1"/>
          </p:cNvPicPr>
          <p:nvPr/>
        </p:nvPicPr>
        <p:blipFill>
          <a:blip r:embed="rId6">
            <a:clrChange>
              <a:clrFrom>
                <a:srgbClr val="12325D"/>
              </a:clrFrom>
              <a:clrTo>
                <a:srgbClr val="12325D">
                  <a:alpha val="0"/>
                </a:srgbClr>
              </a:clrTo>
            </a:clrChange>
            <a:extLst>
              <a:ext uri="{28A0092B-C50C-407E-A947-70E740481C1C}">
                <a14:useLocalDpi xmlns:a14="http://schemas.microsoft.com/office/drawing/2010/main" val="0"/>
              </a:ext>
            </a:extLst>
          </a:blip>
          <a:srcRect l="4916" t="57220" r="89133" b="35046"/>
          <a:stretch>
            <a:fillRect/>
          </a:stretch>
        </p:blipFill>
        <p:spPr bwMode="auto">
          <a:xfrm>
            <a:off x="4811713" y="4392613"/>
            <a:ext cx="4889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3"/>
          <p:cNvPicPr>
            <a:picLocks noChangeAspect="1" noChangeArrowheads="1"/>
          </p:cNvPicPr>
          <p:nvPr/>
        </p:nvPicPr>
        <p:blipFill>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l="45996" t="76431" r="47934" b="15240"/>
          <a:stretch>
            <a:fillRect/>
          </a:stretch>
        </p:blipFill>
        <p:spPr bwMode="auto">
          <a:xfrm>
            <a:off x="4797425" y="6030913"/>
            <a:ext cx="4492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3"/>
          <p:cNvPicPr>
            <a:picLocks noChangeAspect="1" noChangeArrowheads="1"/>
          </p:cNvPicPr>
          <p:nvPr/>
        </p:nvPicPr>
        <p:blipFill>
          <a:blip r:embed="rId6">
            <a:clrChange>
              <a:clrFrom>
                <a:srgbClr val="E4E4E4"/>
              </a:clrFrom>
              <a:clrTo>
                <a:srgbClr val="E4E4E4">
                  <a:alpha val="0"/>
                </a:srgbClr>
              </a:clrTo>
            </a:clrChange>
            <a:extLst>
              <a:ext uri="{28A0092B-C50C-407E-A947-70E740481C1C}">
                <a14:useLocalDpi xmlns:a14="http://schemas.microsoft.com/office/drawing/2010/main" val="0"/>
              </a:ext>
            </a:extLst>
          </a:blip>
          <a:srcRect l="45619" t="27028" r="47954" b="64941"/>
          <a:stretch>
            <a:fillRect/>
          </a:stretch>
        </p:blipFill>
        <p:spPr bwMode="auto">
          <a:xfrm>
            <a:off x="4787900" y="3870325"/>
            <a:ext cx="4841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3"/>
          <p:cNvPicPr>
            <a:picLocks noChangeAspect="1" noChangeArrowheads="1"/>
          </p:cNvPicPr>
          <p:nvPr/>
        </p:nvPicPr>
        <p:blipFill>
          <a:blip r:embed="rId6">
            <a:clrChange>
              <a:clrFrom>
                <a:srgbClr val="F0F0F0"/>
              </a:clrFrom>
              <a:clrTo>
                <a:srgbClr val="F0F0F0">
                  <a:alpha val="0"/>
                </a:srgbClr>
              </a:clrTo>
            </a:clrChange>
            <a:extLst>
              <a:ext uri="{28A0092B-C50C-407E-A947-70E740481C1C}">
                <a14:useLocalDpi xmlns:a14="http://schemas.microsoft.com/office/drawing/2010/main" val="0"/>
              </a:ext>
            </a:extLst>
          </a:blip>
          <a:srcRect l="44667" t="47107" r="47478" b="44415"/>
          <a:stretch>
            <a:fillRect/>
          </a:stretch>
        </p:blipFill>
        <p:spPr bwMode="auto">
          <a:xfrm>
            <a:off x="730250" y="4400550"/>
            <a:ext cx="53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Box 25"/>
          <p:cNvSpPr txBox="1">
            <a:spLocks noChangeArrowheads="1"/>
          </p:cNvSpPr>
          <p:nvPr/>
        </p:nvSpPr>
        <p:spPr bwMode="auto">
          <a:xfrm>
            <a:off x="5627688" y="4486275"/>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Ιόνιο Πανεπιστήμιο</a:t>
            </a:r>
          </a:p>
        </p:txBody>
      </p:sp>
      <p:sp>
        <p:nvSpPr>
          <p:cNvPr id="62474" name="TextBox 28"/>
          <p:cNvSpPr txBox="1">
            <a:spLocks noChangeArrowheads="1"/>
          </p:cNvSpPr>
          <p:nvPr/>
        </p:nvSpPr>
        <p:spPr bwMode="auto">
          <a:xfrm>
            <a:off x="5627688" y="3971925"/>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Πανεπιστήμιο Αιγαίου</a:t>
            </a:r>
          </a:p>
        </p:txBody>
      </p:sp>
      <p:sp>
        <p:nvSpPr>
          <p:cNvPr id="62475" name="TextBox 33"/>
          <p:cNvSpPr txBox="1">
            <a:spLocks noChangeArrowheads="1"/>
          </p:cNvSpPr>
          <p:nvPr/>
        </p:nvSpPr>
        <p:spPr bwMode="auto">
          <a:xfrm>
            <a:off x="5637213" y="6140450"/>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Τ.Ε.Ι. Αθήνας</a:t>
            </a:r>
          </a:p>
        </p:txBody>
      </p:sp>
      <p:pic>
        <p:nvPicPr>
          <p:cNvPr id="62476" name="Picture 3"/>
          <p:cNvPicPr>
            <a:picLocks noChangeAspect="1" noChangeArrowheads="1"/>
          </p:cNvPicPr>
          <p:nvPr/>
        </p:nvPicPr>
        <p:blipFill>
          <a:blip r:embed="rId6">
            <a:extLst>
              <a:ext uri="{28A0092B-C50C-407E-A947-70E740481C1C}">
                <a14:useLocalDpi xmlns:a14="http://schemas.microsoft.com/office/drawing/2010/main" val="0"/>
              </a:ext>
            </a:extLst>
          </a:blip>
          <a:srcRect l="5035" t="67334" r="89252" b="25230"/>
          <a:stretch>
            <a:fillRect/>
          </a:stretch>
        </p:blipFill>
        <p:spPr bwMode="auto">
          <a:xfrm>
            <a:off x="4826000" y="4957763"/>
            <a:ext cx="44926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extBox 26"/>
          <p:cNvSpPr txBox="1">
            <a:spLocks noChangeArrowheads="1"/>
          </p:cNvSpPr>
          <p:nvPr/>
        </p:nvSpPr>
        <p:spPr bwMode="auto">
          <a:xfrm>
            <a:off x="5627688" y="5014913"/>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Πανεπιστήμιο Ιωαννίνων</a:t>
            </a:r>
          </a:p>
        </p:txBody>
      </p:sp>
      <p:pic>
        <p:nvPicPr>
          <p:cNvPr id="62478" name="Picture 3"/>
          <p:cNvPicPr>
            <a:picLocks noChangeAspect="1" noChangeArrowheads="1"/>
          </p:cNvPicPr>
          <p:nvPr/>
        </p:nvPicPr>
        <p:blipFill>
          <a:blip r:embed="rId6">
            <a:clrChange>
              <a:clrFrom>
                <a:srgbClr val="EDEDED"/>
              </a:clrFrom>
              <a:clrTo>
                <a:srgbClr val="EDEDED">
                  <a:alpha val="0"/>
                </a:srgbClr>
              </a:clrTo>
            </a:clrChange>
            <a:extLst>
              <a:ext uri="{28A0092B-C50C-407E-A947-70E740481C1C}">
                <a14:useLocalDpi xmlns:a14="http://schemas.microsoft.com/office/drawing/2010/main" val="0"/>
              </a:ext>
            </a:extLst>
          </a:blip>
          <a:srcRect l="45619" t="37141" r="47478" b="54678"/>
          <a:stretch>
            <a:fillRect/>
          </a:stretch>
        </p:blipFill>
        <p:spPr bwMode="auto">
          <a:xfrm>
            <a:off x="800100" y="3835400"/>
            <a:ext cx="5207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9" name="TextBox 29"/>
          <p:cNvSpPr txBox="1">
            <a:spLocks noChangeArrowheads="1"/>
          </p:cNvSpPr>
          <p:nvPr/>
        </p:nvSpPr>
        <p:spPr bwMode="auto">
          <a:xfrm>
            <a:off x="1358900" y="3886200"/>
            <a:ext cx="2706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Αριστοτέλειο Πανεπιστήμιο Θεσσαλονίκης</a:t>
            </a:r>
          </a:p>
        </p:txBody>
      </p:sp>
      <p:sp>
        <p:nvSpPr>
          <p:cNvPr id="62480" name="TextBox 25"/>
          <p:cNvSpPr txBox="1">
            <a:spLocks noChangeArrowheads="1"/>
          </p:cNvSpPr>
          <p:nvPr/>
        </p:nvSpPr>
        <p:spPr bwMode="auto">
          <a:xfrm>
            <a:off x="1357313" y="6081713"/>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Χαροκόπειο Πανεπιστήμιο </a:t>
            </a:r>
          </a:p>
        </p:txBody>
      </p:sp>
      <p:pic>
        <p:nvPicPr>
          <p:cNvPr id="62481" name="Picture 24" descr="http://www.hua.gr/templates/fluencyred/images/logo/hua_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38" y="6042025"/>
            <a:ext cx="476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3"/>
          <p:cNvPicPr>
            <a:picLocks noChangeAspect="1" noChangeArrowheads="1"/>
          </p:cNvPicPr>
          <p:nvPr/>
        </p:nvPicPr>
        <p:blipFill>
          <a:blip r:embed="rId6">
            <a:extLst>
              <a:ext uri="{28A0092B-C50C-407E-A947-70E740481C1C}">
                <a14:useLocalDpi xmlns:a14="http://schemas.microsoft.com/office/drawing/2010/main" val="0"/>
              </a:ext>
            </a:extLst>
          </a:blip>
          <a:srcRect l="4797" t="27473" r="89133" b="65089"/>
          <a:stretch>
            <a:fillRect/>
          </a:stretch>
        </p:blipFill>
        <p:spPr bwMode="auto">
          <a:xfrm>
            <a:off x="4776788" y="5507038"/>
            <a:ext cx="5238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3" name="TextBox 22"/>
          <p:cNvSpPr txBox="1">
            <a:spLocks noChangeArrowheads="1"/>
          </p:cNvSpPr>
          <p:nvPr/>
        </p:nvSpPr>
        <p:spPr bwMode="auto">
          <a:xfrm>
            <a:off x="5621338" y="5532438"/>
            <a:ext cx="2476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Εθνικό και Καποδιστριακό Πανεπιστήμιο Αθηνών </a:t>
            </a:r>
          </a:p>
        </p:txBody>
      </p:sp>
      <p:sp>
        <p:nvSpPr>
          <p:cNvPr id="62484" name="Title 1"/>
          <p:cNvSpPr>
            <a:spLocks noGrp="1"/>
          </p:cNvSpPr>
          <p:nvPr>
            <p:ph type="title"/>
          </p:nvPr>
        </p:nvSpPr>
        <p:spPr>
          <a:xfrm>
            <a:off x="1168400" y="219075"/>
            <a:ext cx="8229600" cy="862013"/>
          </a:xfrm>
        </p:spPr>
        <p:txBody>
          <a:bodyPr/>
          <a:lstStyle/>
          <a:p>
            <a:r>
              <a:rPr lang="en-US">
                <a:latin typeface="Calibri" charset="0"/>
              </a:rPr>
              <a:t>T</a:t>
            </a:r>
            <a:r>
              <a:rPr lang="el-GR">
                <a:latin typeface="Calibri" charset="0"/>
              </a:rPr>
              <a:t>α ΑΕΙ/ΤΕΙ του Δικτύου </a:t>
            </a:r>
            <a:r>
              <a:rPr lang="en-US">
                <a:latin typeface="Calibri" charset="0"/>
              </a:rPr>
              <a:t>Ennovation</a:t>
            </a:r>
            <a:endParaRPr lang="el-GR">
              <a:latin typeface="Calibri" charset="0"/>
            </a:endParaRPr>
          </a:p>
        </p:txBody>
      </p:sp>
      <p:pic>
        <p:nvPicPr>
          <p:cNvPr id="62485" name="Picture 4" descr="C:\Users\ediakan\Downloads\NTU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725" y="2871788"/>
            <a:ext cx="75723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5" descr="C:\Users\ediakan\Downloads\PANEPISTIMIO-PATRON-logo-4xrom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8238" y="2519363"/>
            <a:ext cx="9747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7" name="TextBox 30"/>
          <p:cNvSpPr txBox="1">
            <a:spLocks noChangeArrowheads="1"/>
          </p:cNvSpPr>
          <p:nvPr/>
        </p:nvSpPr>
        <p:spPr bwMode="auto">
          <a:xfrm>
            <a:off x="1355725" y="4529138"/>
            <a:ext cx="2476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Πανεπιστήμιο Μακεδονίας</a:t>
            </a:r>
          </a:p>
        </p:txBody>
      </p:sp>
      <p:pic>
        <p:nvPicPr>
          <p:cNvPr id="62488" name="Picture 7" descr="C:\Users\ediakan\Downloads\αρχείο λήψης.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1550" y="2932113"/>
            <a:ext cx="154781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 descr="C:\Users\ediakan\Downloads\aueb.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763" y="1511300"/>
            <a:ext cx="33670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6613" y="3024188"/>
            <a:ext cx="11144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4075" y="3062288"/>
            <a:ext cx="1209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2" name="TextBox 23"/>
          <p:cNvSpPr txBox="1">
            <a:spLocks noChangeArrowheads="1"/>
          </p:cNvSpPr>
          <p:nvPr/>
        </p:nvSpPr>
        <p:spPr bwMode="auto">
          <a:xfrm>
            <a:off x="1357313" y="5597525"/>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Πολυτεχνείο Κρήτης</a:t>
            </a:r>
          </a:p>
        </p:txBody>
      </p:sp>
      <p:pic>
        <p:nvPicPr>
          <p:cNvPr id="62493" name="Picture 8" descr="http://www.neolaia.gr/wp-content/uploads/2012/05/Panepistimio-Krhth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4886325"/>
            <a:ext cx="9921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4" name="TextBox 26"/>
          <p:cNvSpPr txBox="1">
            <a:spLocks noChangeArrowheads="1"/>
          </p:cNvSpPr>
          <p:nvPr/>
        </p:nvSpPr>
        <p:spPr bwMode="auto">
          <a:xfrm>
            <a:off x="1357313" y="5041900"/>
            <a:ext cx="247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l-GR" sz="1400">
                <a:latin typeface="Calibri" charset="0"/>
              </a:rPr>
              <a:t>Πανεπιστήμιο Κρήτης</a:t>
            </a:r>
          </a:p>
        </p:txBody>
      </p:sp>
      <p:pic>
        <p:nvPicPr>
          <p:cNvPr id="62495" name="Picture 16" descr="ennovationsymbol.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3550" y="290513"/>
            <a:ext cx="5635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2" descr="Ennovati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92925" y="6264275"/>
            <a:ext cx="21621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descr="TEDxAUEB_White_Black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84313"/>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Εικόνα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500438"/>
            <a:ext cx="6134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97"/>
          <p:cNvSpPr>
            <a:spLocks noGrp="1" noChangeArrowheads="1"/>
          </p:cNvSpPr>
          <p:nvPr>
            <p:ph type="body" idx="4294967295"/>
          </p:nvPr>
        </p:nvSpPr>
        <p:spPr>
          <a:xfrm>
            <a:off x="539750" y="3574876"/>
            <a:ext cx="8291513" cy="3238500"/>
          </a:xfrm>
        </p:spPr>
        <p:txBody>
          <a:bodyPr/>
          <a:lstStyle/>
          <a:p>
            <a:pPr>
              <a:lnSpc>
                <a:spcPct val="80000"/>
              </a:lnSpc>
            </a:pPr>
            <a:r>
              <a:rPr lang="el-GR" sz="2000" dirty="0">
                <a:latin typeface="Arial" charset="0"/>
                <a:cs typeface="Arial" charset="0"/>
              </a:rPr>
              <a:t>Μάιος </a:t>
            </a:r>
            <a:r>
              <a:rPr lang="el-GR" sz="2000" dirty="0" smtClean="0">
                <a:latin typeface="Arial" charset="0"/>
                <a:cs typeface="Arial" charset="0"/>
              </a:rPr>
              <a:t>2016: </a:t>
            </a:r>
            <a:r>
              <a:rPr lang="el-GR" sz="2000" b="1" dirty="0" smtClean="0">
                <a:latin typeface="Arial" charset="0"/>
                <a:cs typeface="Arial" charset="0"/>
              </a:rPr>
              <a:t>13</a:t>
            </a:r>
            <a:r>
              <a:rPr lang="el-GR" sz="2000" b="1" baseline="30000" dirty="0" smtClean="0">
                <a:latin typeface="Arial" charset="0"/>
                <a:cs typeface="Arial" charset="0"/>
              </a:rPr>
              <a:t>η</a:t>
            </a:r>
            <a:r>
              <a:rPr lang="el-GR" sz="2000" b="1" dirty="0" smtClean="0">
                <a:latin typeface="Arial" charset="0"/>
                <a:cs typeface="Arial" charset="0"/>
              </a:rPr>
              <a:t> </a:t>
            </a:r>
            <a:r>
              <a:rPr lang="el-GR" sz="2000" dirty="0" smtClean="0">
                <a:latin typeface="Arial" charset="0"/>
                <a:cs typeface="Arial" charset="0"/>
              </a:rPr>
              <a:t>συνεχής </a:t>
            </a:r>
            <a:r>
              <a:rPr lang="el-GR" sz="2000" dirty="0">
                <a:latin typeface="Arial" charset="0"/>
                <a:cs typeface="Arial" charset="0"/>
              </a:rPr>
              <a:t>διοργάνωση</a:t>
            </a:r>
            <a:endParaRPr lang="en-US" sz="2000" dirty="0">
              <a:latin typeface="Arial" charset="0"/>
              <a:cs typeface="Arial" charset="0"/>
            </a:endParaRPr>
          </a:p>
          <a:p>
            <a:pPr marL="0" indent="0">
              <a:lnSpc>
                <a:spcPct val="80000"/>
              </a:lnSpc>
              <a:buNone/>
            </a:pPr>
            <a:endParaRPr lang="el-GR" sz="2000" dirty="0">
              <a:latin typeface="Arial" charset="0"/>
              <a:cs typeface="Arial" charset="0"/>
            </a:endParaRPr>
          </a:p>
          <a:p>
            <a:r>
              <a:rPr lang="el-GR" sz="2000" dirty="0">
                <a:latin typeface="Arial" charset="0"/>
                <a:cs typeface="Arial" charset="0"/>
              </a:rPr>
              <a:t>Στόχος: πανελλήνια επιστημονική συνάντηση </a:t>
            </a:r>
            <a:r>
              <a:rPr lang="el-GR" sz="2000" dirty="0" smtClean="0">
                <a:latin typeface="Arial" charset="0"/>
                <a:cs typeface="Arial" charset="0"/>
              </a:rPr>
              <a:t>καθηγητ</a:t>
            </a:r>
            <a:r>
              <a:rPr lang="el-GR" sz="2000" dirty="0" smtClean="0">
                <a:latin typeface="Arial" charset="0"/>
                <a:cs typeface="Arial" charset="0"/>
              </a:rPr>
              <a:t>ών, </a:t>
            </a:r>
            <a:r>
              <a:rPr lang="el-GR" sz="2000" dirty="0" smtClean="0">
                <a:latin typeface="Arial" charset="0"/>
                <a:cs typeface="Arial" charset="0"/>
              </a:rPr>
              <a:t>φοιτητών και ερευνητ</a:t>
            </a:r>
            <a:r>
              <a:rPr lang="el-GR" sz="2000" dirty="0" smtClean="0">
                <a:latin typeface="Arial" charset="0"/>
                <a:cs typeface="Arial" charset="0"/>
              </a:rPr>
              <a:t>ών </a:t>
            </a:r>
            <a:r>
              <a:rPr lang="el-GR" sz="2000" dirty="0" smtClean="0">
                <a:latin typeface="Arial" charset="0"/>
                <a:cs typeface="Arial" charset="0"/>
              </a:rPr>
              <a:t>με </a:t>
            </a:r>
            <a:r>
              <a:rPr lang="el-GR" sz="2000" dirty="0">
                <a:latin typeface="Arial" charset="0"/>
                <a:cs typeface="Arial" charset="0"/>
              </a:rPr>
              <a:t>στόχο την παρουσίαση και συζήτηση θεμάτων σχετικά με τις σύγχρονες τάσεις της Διοικητικής Επιστήμης και Τεχνολογίας και τη διερεύνηση του ρόλου τους στη βιωσιμότητα και την ανάπτυξη καινοτόμων επιχειρηματικών δράσεων. </a:t>
            </a:r>
          </a:p>
        </p:txBody>
      </p:sp>
      <p:sp>
        <p:nvSpPr>
          <p:cNvPr id="65539" name="Text Box 10"/>
          <p:cNvSpPr txBox="1">
            <a:spLocks noChangeArrowheads="1"/>
          </p:cNvSpPr>
          <p:nvPr/>
        </p:nvSpPr>
        <p:spPr bwMode="auto">
          <a:xfrm>
            <a:off x="1743075" y="266700"/>
            <a:ext cx="2252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1600">
                <a:solidFill>
                  <a:schemeClr val="tx1"/>
                </a:solidFill>
                <a:latin typeface="Calibri" charset="0"/>
                <a:ea typeface="ＭＳ Ｐゴシック" charset="0"/>
              </a:defRPr>
            </a:lvl4pPr>
            <a:lvl5pPr>
              <a:defRPr sz="1600">
                <a:solidFill>
                  <a:schemeClr val="tx1"/>
                </a:solidFill>
                <a:latin typeface="Calibri" charset="0"/>
                <a:ea typeface="ＭＳ Ｐゴシック" charset="0"/>
              </a:defRPr>
            </a:lvl5pPr>
            <a:lvl6pPr eaLnBrk="0" fontAlgn="base" hangingPunct="0">
              <a:spcAft>
                <a:spcPct val="0"/>
              </a:spcAft>
              <a:buFont typeface="Arial" charset="0"/>
              <a:buChar char="»"/>
              <a:defRPr sz="1600">
                <a:solidFill>
                  <a:schemeClr val="tx1"/>
                </a:solidFill>
                <a:latin typeface="Calibri" charset="0"/>
                <a:ea typeface="ＭＳ Ｐゴシック" charset="0"/>
              </a:defRPr>
            </a:lvl6pPr>
            <a:lvl7pPr eaLnBrk="0" fontAlgn="base" hangingPunct="0">
              <a:spcAft>
                <a:spcPct val="0"/>
              </a:spcAft>
              <a:buFont typeface="Arial" charset="0"/>
              <a:buChar char="»"/>
              <a:defRPr sz="1600">
                <a:solidFill>
                  <a:schemeClr val="tx1"/>
                </a:solidFill>
                <a:latin typeface="Calibri" charset="0"/>
                <a:ea typeface="ＭＳ Ｐゴシック" charset="0"/>
              </a:defRPr>
            </a:lvl7pPr>
            <a:lvl8pPr eaLnBrk="0" fontAlgn="base" hangingPunct="0">
              <a:spcAft>
                <a:spcPct val="0"/>
              </a:spcAft>
              <a:buFont typeface="Arial" charset="0"/>
              <a:buChar char="»"/>
              <a:defRPr sz="1600">
                <a:solidFill>
                  <a:schemeClr val="tx1"/>
                </a:solidFill>
                <a:latin typeface="Calibri" charset="0"/>
                <a:ea typeface="ＭＳ Ｐゴシック" charset="0"/>
              </a:defRPr>
            </a:lvl8pPr>
            <a:lvl9pPr eaLnBrk="0" fontAlgn="base" hangingPunct="0">
              <a:spcAft>
                <a:spcPct val="0"/>
              </a:spcAft>
              <a:buFont typeface="Arial" charset="0"/>
              <a:buChar char="»"/>
              <a:defRPr sz="1600">
                <a:solidFill>
                  <a:schemeClr val="tx1"/>
                </a:solidFill>
                <a:latin typeface="Calibri" charset="0"/>
                <a:ea typeface="ＭＳ Ｐゴシック" charset="0"/>
              </a:defRPr>
            </a:lvl9pPr>
          </a:lstStyle>
          <a:p>
            <a:pPr marL="342900" indent="-342900">
              <a:spcBef>
                <a:spcPct val="20000"/>
              </a:spcBef>
              <a:buClr>
                <a:schemeClr val="hlink"/>
              </a:buClr>
              <a:buSzPct val="120000"/>
            </a:pPr>
            <a:endParaRPr lang="el-GR" sz="3200"/>
          </a:p>
        </p:txBody>
      </p:sp>
      <p:sp>
        <p:nvSpPr>
          <p:cNvPr id="65540" name="Text Box 11"/>
          <p:cNvSpPr txBox="1">
            <a:spLocks noChangeArrowheads="1"/>
          </p:cNvSpPr>
          <p:nvPr/>
        </p:nvSpPr>
        <p:spPr bwMode="auto">
          <a:xfrm>
            <a:off x="611188" y="981075"/>
            <a:ext cx="4608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1600">
                <a:solidFill>
                  <a:schemeClr val="tx1"/>
                </a:solidFill>
                <a:latin typeface="Calibri" charset="0"/>
                <a:ea typeface="ＭＳ Ｐゴシック" charset="0"/>
              </a:defRPr>
            </a:lvl4pPr>
            <a:lvl5pPr>
              <a:defRPr sz="1600">
                <a:solidFill>
                  <a:schemeClr val="tx1"/>
                </a:solidFill>
                <a:latin typeface="Calibri" charset="0"/>
                <a:ea typeface="ＭＳ Ｐゴシック" charset="0"/>
              </a:defRPr>
            </a:lvl5pPr>
            <a:lvl6pPr eaLnBrk="0" fontAlgn="base" hangingPunct="0">
              <a:spcAft>
                <a:spcPct val="0"/>
              </a:spcAft>
              <a:buFont typeface="Arial" charset="0"/>
              <a:buChar char="»"/>
              <a:defRPr sz="1600">
                <a:solidFill>
                  <a:schemeClr val="tx1"/>
                </a:solidFill>
                <a:latin typeface="Calibri" charset="0"/>
                <a:ea typeface="ＭＳ Ｐゴシック" charset="0"/>
              </a:defRPr>
            </a:lvl6pPr>
            <a:lvl7pPr eaLnBrk="0" fontAlgn="base" hangingPunct="0">
              <a:spcAft>
                <a:spcPct val="0"/>
              </a:spcAft>
              <a:buFont typeface="Arial" charset="0"/>
              <a:buChar char="»"/>
              <a:defRPr sz="1600">
                <a:solidFill>
                  <a:schemeClr val="tx1"/>
                </a:solidFill>
                <a:latin typeface="Calibri" charset="0"/>
                <a:ea typeface="ＭＳ Ｐゴシック" charset="0"/>
              </a:defRPr>
            </a:lvl7pPr>
            <a:lvl8pPr eaLnBrk="0" fontAlgn="base" hangingPunct="0">
              <a:spcAft>
                <a:spcPct val="0"/>
              </a:spcAft>
              <a:buFont typeface="Arial" charset="0"/>
              <a:buChar char="»"/>
              <a:defRPr sz="1600">
                <a:solidFill>
                  <a:schemeClr val="tx1"/>
                </a:solidFill>
                <a:latin typeface="Calibri" charset="0"/>
                <a:ea typeface="ＭＳ Ｐゴシック" charset="0"/>
              </a:defRPr>
            </a:lvl8pPr>
            <a:lvl9pPr eaLnBrk="0" fontAlgn="base" hangingPunct="0">
              <a:spcAft>
                <a:spcPct val="0"/>
              </a:spcAft>
              <a:buFont typeface="Arial" charset="0"/>
              <a:buChar char="»"/>
              <a:defRPr sz="1600">
                <a:solidFill>
                  <a:schemeClr val="tx1"/>
                </a:solidFill>
                <a:latin typeface="Calibri" charset="0"/>
                <a:ea typeface="ＭＳ Ｐゴシック" charset="0"/>
              </a:defRPr>
            </a:lvl9pPr>
          </a:lstStyle>
          <a:p>
            <a:pPr marL="342900" indent="-342900">
              <a:spcBef>
                <a:spcPct val="50000"/>
              </a:spcBef>
              <a:buClr>
                <a:schemeClr val="hlink"/>
              </a:buClr>
              <a:buSzPct val="120000"/>
            </a:pPr>
            <a:r>
              <a:rPr lang="el-GR" sz="2000" b="1">
                <a:latin typeface="Arial" charset="0"/>
              </a:rPr>
              <a:t>Φοιτητικό Συνέδριο ΔΕΤ</a:t>
            </a:r>
          </a:p>
        </p:txBody>
      </p:sp>
      <p:sp>
        <p:nvSpPr>
          <p:cNvPr id="65541" name="Rectangle 8"/>
          <p:cNvSpPr>
            <a:spLocks noChangeArrowheads="1"/>
          </p:cNvSpPr>
          <p:nvPr/>
        </p:nvSpPr>
        <p:spPr bwMode="auto">
          <a:xfrm>
            <a:off x="5651500" y="1052513"/>
            <a:ext cx="2647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buFont typeface="Arial" charset="0"/>
              <a:buNone/>
            </a:pPr>
            <a:r>
              <a:rPr lang="el-GR" u="sng">
                <a:solidFill>
                  <a:srgbClr val="000000"/>
                </a:solidFill>
                <a:hlinkClick r:id="rId2"/>
              </a:rPr>
              <a:t>http://fsdet.dmst.aueb.gr</a:t>
            </a:r>
            <a:endParaRPr lang="el-GR" u="sng">
              <a:solidFill>
                <a:srgbClr val="000000"/>
              </a:solidFill>
            </a:endParaRPr>
          </a:p>
        </p:txBody>
      </p:sp>
      <p:pic>
        <p:nvPicPr>
          <p:cNvPr id="65542" name="Picture 7" descr="12fsdet_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557338"/>
            <a:ext cx="6238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bject 4"/>
          <p:cNvSpPr>
            <a:spLocks noGrp="1" noChangeArrowheads="1"/>
          </p:cNvSpPr>
          <p:nvPr>
            <p:ph type="title" idx="4294967295"/>
          </p:nvPr>
        </p:nvSpPr>
        <p:spPr>
          <a:xfrm>
            <a:off x="395288" y="1052513"/>
            <a:ext cx="8229600" cy="863600"/>
          </a:xfrm>
        </p:spPr>
        <p:txBody>
          <a:bodyPr/>
          <a:lstStyle/>
          <a:p>
            <a:pPr marL="12700" eaLnBrk="1" hangingPunct="1"/>
            <a:r>
              <a:rPr lang="el-GR" sz="2000" dirty="0" smtClean="0">
                <a:latin typeface="Arial" charset="0"/>
                <a:cs typeface="Arial" charset="0"/>
              </a:rPr>
              <a:t>Οι απ</a:t>
            </a:r>
            <a:r>
              <a:rPr lang="el-GR" sz="2000" dirty="0" smtClean="0">
                <a:latin typeface="Arial" charset="0"/>
                <a:cs typeface="Arial" charset="0"/>
              </a:rPr>
              <a:t>όφοιτοί</a:t>
            </a:r>
            <a:r>
              <a:rPr lang="el-GR" sz="2000" dirty="0" smtClean="0">
                <a:latin typeface="Arial" charset="0"/>
                <a:cs typeface="Arial" charset="0"/>
              </a:rPr>
              <a:t> </a:t>
            </a:r>
            <a:r>
              <a:rPr lang="el-GR" sz="2000" dirty="0">
                <a:latin typeface="Arial" charset="0"/>
                <a:cs typeface="Arial" charset="0"/>
              </a:rPr>
              <a:t>μας: </a:t>
            </a:r>
          </a:p>
        </p:txBody>
      </p:sp>
      <p:sp>
        <p:nvSpPr>
          <p:cNvPr id="68611" name="object 91"/>
          <p:cNvSpPr>
            <a:spLocks noGrp="1" noChangeArrowheads="1"/>
          </p:cNvSpPr>
          <p:nvPr>
            <p:ph type="body" idx="4294967295"/>
          </p:nvPr>
        </p:nvSpPr>
        <p:spPr>
          <a:xfrm>
            <a:off x="611188" y="1844675"/>
            <a:ext cx="7618412" cy="4114800"/>
          </a:xfrm>
        </p:spPr>
        <p:txBody>
          <a:bodyPr/>
          <a:lstStyle/>
          <a:p>
            <a:pPr marL="354012">
              <a:tabLst>
                <a:tab pos="468313" algn="l"/>
                <a:tab pos="636588" algn="l"/>
              </a:tabLst>
            </a:pPr>
            <a:r>
              <a:rPr lang="el-GR" sz="2000" dirty="0" smtClean="0">
                <a:latin typeface="Arial" charset="0"/>
                <a:cs typeface="Arial" charset="0"/>
              </a:rPr>
              <a:t>&gt;20 </a:t>
            </a:r>
            <a:r>
              <a:rPr lang="el-GR" sz="2000" dirty="0">
                <a:latin typeface="Arial" charset="0"/>
                <a:cs typeface="Arial" charset="0"/>
              </a:rPr>
              <a:t>απόφοιτοι κάθε χρόνο συνεχίζουν Μεταπτυχιακά σε γνωστά Πανεπιστήμια (Harvard, Columbia University, UCLA, Michigan University, Duke University, Cambridge, LSE, Oxford, Imperial κ.ά.) σε όλες τις ειδικότητες Διοίκησης και της </a:t>
            </a:r>
            <a:r>
              <a:rPr lang="el-GR" sz="2000" dirty="0" smtClean="0">
                <a:latin typeface="Arial" charset="0"/>
                <a:cs typeface="Arial" charset="0"/>
              </a:rPr>
              <a:t>Πληροφορικής – πολλ</a:t>
            </a:r>
            <a:r>
              <a:rPr lang="el-GR" sz="2000" dirty="0" smtClean="0">
                <a:latin typeface="Arial" charset="0"/>
                <a:cs typeface="Arial" charset="0"/>
              </a:rPr>
              <a:t>οί με υποτροφία.</a:t>
            </a:r>
            <a:endParaRPr lang="el-GR" sz="2000" dirty="0">
              <a:latin typeface="Arial" charset="0"/>
              <a:cs typeface="Arial" charset="0"/>
            </a:endParaRPr>
          </a:p>
          <a:p>
            <a:pPr marL="354012">
              <a:lnSpc>
                <a:spcPct val="90000"/>
              </a:lnSpc>
              <a:tabLst>
                <a:tab pos="468313" algn="l"/>
                <a:tab pos="636588" algn="l"/>
              </a:tabLst>
            </a:pPr>
            <a:endParaRPr lang="el-GR" sz="2000" dirty="0" smtClean="0">
              <a:latin typeface="Arial" charset="0"/>
              <a:cs typeface="Arial" charset="0"/>
            </a:endParaRPr>
          </a:p>
          <a:p>
            <a:pPr marL="354012">
              <a:lnSpc>
                <a:spcPct val="90000"/>
              </a:lnSpc>
              <a:tabLst>
                <a:tab pos="468313" algn="l"/>
                <a:tab pos="636588" algn="l"/>
              </a:tabLst>
            </a:pPr>
            <a:endParaRPr lang="el-GR" sz="2000" dirty="0" smtClean="0">
              <a:latin typeface="Arial" charset="0"/>
              <a:cs typeface="Arial" charset="0"/>
            </a:endParaRPr>
          </a:p>
          <a:p>
            <a:pPr marL="354012">
              <a:lnSpc>
                <a:spcPct val="90000"/>
              </a:lnSpc>
              <a:tabLst>
                <a:tab pos="468313" algn="l"/>
                <a:tab pos="636588" algn="l"/>
              </a:tabLst>
            </a:pPr>
            <a:r>
              <a:rPr lang="el-GR" sz="2000" dirty="0" smtClean="0">
                <a:latin typeface="Arial" charset="0"/>
                <a:cs typeface="Arial" charset="0"/>
              </a:rPr>
              <a:t>Στελ</a:t>
            </a:r>
            <a:r>
              <a:rPr lang="el-GR" sz="2000" dirty="0" smtClean="0">
                <a:latin typeface="Arial" charset="0"/>
                <a:cs typeface="Arial" charset="0"/>
              </a:rPr>
              <a:t>έχωση</a:t>
            </a:r>
            <a:r>
              <a:rPr lang="el-GR" sz="2000" dirty="0" smtClean="0">
                <a:latin typeface="Arial" charset="0"/>
                <a:cs typeface="Arial" charset="0"/>
              </a:rPr>
              <a:t> επιχειρ</a:t>
            </a:r>
            <a:r>
              <a:rPr lang="el-GR" sz="2000" dirty="0" smtClean="0">
                <a:latin typeface="Arial" charset="0"/>
                <a:cs typeface="Arial" charset="0"/>
              </a:rPr>
              <a:t>ήσεων και </a:t>
            </a:r>
            <a:r>
              <a:rPr lang="el-GR" sz="2000" dirty="0" smtClean="0">
                <a:latin typeface="Arial" charset="0"/>
                <a:cs typeface="Arial" charset="0"/>
              </a:rPr>
              <a:t>οργανισμ</a:t>
            </a:r>
            <a:r>
              <a:rPr lang="el-GR" sz="2000" dirty="0" smtClean="0">
                <a:latin typeface="Arial" charset="0"/>
                <a:cs typeface="Arial" charset="0"/>
              </a:rPr>
              <a:t>ών στην Ελλάδα και όλο τον κόσμο,</a:t>
            </a:r>
            <a:r>
              <a:rPr lang="el-GR" sz="2000" dirty="0" smtClean="0">
                <a:latin typeface="Arial" charset="0"/>
                <a:cs typeface="Arial" charset="0"/>
              </a:rPr>
              <a:t> </a:t>
            </a:r>
            <a:r>
              <a:rPr lang="el-GR" sz="2000" dirty="0">
                <a:latin typeface="Arial" charset="0"/>
                <a:cs typeface="Arial" charset="0"/>
              </a:rPr>
              <a:t>από τις ΗΠΑ ως τη Μαλαισία (στοιχεία </a:t>
            </a:r>
            <a:r>
              <a:rPr lang="en-US" sz="2000" dirty="0" err="1">
                <a:latin typeface="Arial" charset="0"/>
                <a:cs typeface="Arial" charset="0"/>
              </a:rPr>
              <a:t>dmst</a:t>
            </a:r>
            <a:r>
              <a:rPr lang="en-US" sz="2000" dirty="0">
                <a:latin typeface="Arial" charset="0"/>
                <a:cs typeface="Arial" charset="0"/>
              </a:rPr>
              <a:t> alumni @ LinkedIn)</a:t>
            </a:r>
            <a:endParaRPr lang="el-GR" sz="2000" dirty="0">
              <a:latin typeface="Arial" charset="0"/>
              <a:cs typeface="Arial" charset="0"/>
            </a:endParaRPr>
          </a:p>
          <a:p>
            <a:pPr marL="754062" lvl="1">
              <a:lnSpc>
                <a:spcPct val="90000"/>
              </a:lnSpc>
              <a:tabLst>
                <a:tab pos="468313" algn="l"/>
                <a:tab pos="636588" algn="l"/>
              </a:tabLst>
            </a:pPr>
            <a:r>
              <a:rPr lang="el-GR" sz="1600" dirty="0" smtClean="0">
                <a:latin typeface="Arial" charset="0"/>
                <a:cs typeface="Arial" charset="0"/>
              </a:rPr>
              <a:t>Πρακτική Άσκηση όλων των φοιτητών μας (&gt;150 εταιρίες) – πολλοί συνεχίζουν ως εργαζόμενοι.</a:t>
            </a:r>
            <a:endParaRPr lang="el-GR" sz="1600" dirty="0" smtClean="0">
              <a:latin typeface="Arial" charset="0"/>
              <a:cs typeface="Arial" charset="0"/>
            </a:endParaRPr>
          </a:p>
          <a:p>
            <a:pPr marL="754062" lvl="1">
              <a:lnSpc>
                <a:spcPct val="90000"/>
              </a:lnSpc>
              <a:tabLst>
                <a:tab pos="468313" algn="l"/>
                <a:tab pos="636588" algn="l"/>
              </a:tabLst>
            </a:pPr>
            <a:r>
              <a:rPr lang="el-GR" sz="1600" dirty="0" smtClean="0">
                <a:latin typeface="Arial" charset="0"/>
                <a:cs typeface="Arial" charset="0"/>
              </a:rPr>
              <a:t>Σύλλογος </a:t>
            </a:r>
            <a:r>
              <a:rPr lang="el-GR" sz="1600" dirty="0">
                <a:latin typeface="Arial" charset="0"/>
                <a:cs typeface="Arial" charset="0"/>
              </a:rPr>
              <a:t>Αποφοίτων του Τμήματος</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bject 4"/>
          <p:cNvSpPr>
            <a:spLocks noGrp="1" noChangeArrowheads="1"/>
          </p:cNvSpPr>
          <p:nvPr>
            <p:ph type="title" idx="4294967295"/>
          </p:nvPr>
        </p:nvSpPr>
        <p:spPr/>
        <p:txBody>
          <a:bodyPr/>
          <a:lstStyle/>
          <a:p>
            <a:pPr marL="12700" eaLnBrk="1" hangingPunct="1"/>
            <a:r>
              <a:rPr lang="el-GR" sz="2000" dirty="0">
                <a:latin typeface="Arial" charset="0"/>
                <a:cs typeface="Arial" charset="0"/>
              </a:rPr>
              <a:t>Πρόγραμμα ERASMUS</a:t>
            </a:r>
            <a:r>
              <a:rPr lang="en-US" sz="2000" dirty="0">
                <a:latin typeface="Arial" charset="0"/>
                <a:cs typeface="Arial" charset="0"/>
              </a:rPr>
              <a:t> </a:t>
            </a:r>
            <a:r>
              <a:rPr lang="el-GR" sz="2000" dirty="0" smtClean="0">
                <a:latin typeface="Arial" charset="0"/>
                <a:cs typeface="Arial" charset="0"/>
              </a:rPr>
              <a:t> (συνεργασία </a:t>
            </a:r>
            <a:r>
              <a:rPr lang="el-GR" sz="2000" dirty="0">
                <a:latin typeface="Arial" charset="0"/>
                <a:cs typeface="Arial" charset="0"/>
              </a:rPr>
              <a:t>με </a:t>
            </a:r>
            <a:r>
              <a:rPr lang="el-GR" sz="2000" dirty="0">
                <a:solidFill>
                  <a:srgbClr val="FF0000"/>
                </a:solidFill>
                <a:latin typeface="Arial" charset="0"/>
                <a:cs typeface="Arial" charset="0"/>
              </a:rPr>
              <a:t>&gt;3</a:t>
            </a:r>
            <a:r>
              <a:rPr lang="en-US" sz="2000" dirty="0">
                <a:solidFill>
                  <a:srgbClr val="FF0000"/>
                </a:solidFill>
                <a:latin typeface="Arial" charset="0"/>
                <a:cs typeface="Arial" charset="0"/>
              </a:rPr>
              <a:t>5</a:t>
            </a:r>
            <a:r>
              <a:rPr lang="el-GR" sz="2000" dirty="0">
                <a:latin typeface="Arial" charset="0"/>
                <a:cs typeface="Arial" charset="0"/>
              </a:rPr>
              <a:t> παν/</a:t>
            </a:r>
            <a:r>
              <a:rPr lang="el-GR" sz="2000" dirty="0" smtClean="0">
                <a:latin typeface="Arial" charset="0"/>
                <a:cs typeface="Arial" charset="0"/>
              </a:rPr>
              <a:t>μια):</a:t>
            </a:r>
            <a:endParaRPr lang="el-GR" sz="2000" dirty="0">
              <a:latin typeface="Arial" charset="0"/>
              <a:cs typeface="Arial" charset="0"/>
            </a:endParaRPr>
          </a:p>
        </p:txBody>
      </p:sp>
      <p:sp>
        <p:nvSpPr>
          <p:cNvPr id="69635" name="object 93"/>
          <p:cNvSpPr>
            <a:spLocks noGrp="1" noChangeArrowheads="1"/>
          </p:cNvSpPr>
          <p:nvPr>
            <p:ph type="body" idx="4294967295"/>
          </p:nvPr>
        </p:nvSpPr>
        <p:spPr>
          <a:xfrm>
            <a:off x="323850" y="1628775"/>
            <a:ext cx="8424863" cy="4895850"/>
          </a:xfrm>
        </p:spPr>
        <p:txBody>
          <a:bodyPr/>
          <a:lstStyle/>
          <a:p>
            <a:pPr marL="452438" indent="-277813">
              <a:lnSpc>
                <a:spcPct val="80000"/>
              </a:lnSpc>
            </a:pPr>
            <a:r>
              <a:rPr lang="en-US" sz="1800" b="1">
                <a:latin typeface="Calibri" charset="0"/>
              </a:rPr>
              <a:t>Austria:</a:t>
            </a:r>
            <a:r>
              <a:rPr lang="en-US" sz="1800">
                <a:latin typeface="Calibri" charset="0"/>
              </a:rPr>
              <a:t> Universität Wien</a:t>
            </a:r>
            <a:endParaRPr lang="en-US" sz="1800" b="1">
              <a:latin typeface="Calibri" charset="0"/>
            </a:endParaRPr>
          </a:p>
          <a:p>
            <a:pPr marL="452438" indent="-277813">
              <a:lnSpc>
                <a:spcPct val="80000"/>
              </a:lnSpc>
            </a:pPr>
            <a:r>
              <a:rPr lang="en-US" sz="1800" b="1">
                <a:latin typeface="Calibri" charset="0"/>
              </a:rPr>
              <a:t>Belgium:</a:t>
            </a:r>
            <a:r>
              <a:rPr lang="en-US" sz="1800">
                <a:latin typeface="Calibri" charset="0"/>
              </a:rPr>
              <a:t> Hasselt University, HEC Universiteit Antwerpen UFSIA</a:t>
            </a:r>
            <a:endParaRPr lang="en-US" sz="1800" b="1">
              <a:latin typeface="Calibri" charset="0"/>
            </a:endParaRPr>
          </a:p>
          <a:p>
            <a:pPr marL="452438" indent="-277813">
              <a:lnSpc>
                <a:spcPct val="80000"/>
              </a:lnSpc>
            </a:pPr>
            <a:r>
              <a:rPr lang="en-US" sz="1800" b="1">
                <a:latin typeface="Calibri" charset="0"/>
              </a:rPr>
              <a:t>Cyprus:</a:t>
            </a:r>
            <a:r>
              <a:rPr lang="en-US" sz="1800">
                <a:latin typeface="Calibri" charset="0"/>
              </a:rPr>
              <a:t> Cyprus University of Technology, University of Nicosia, University of Cyprus </a:t>
            </a:r>
            <a:endParaRPr lang="en-US" sz="1800" b="1">
              <a:latin typeface="Calibri" charset="0"/>
            </a:endParaRPr>
          </a:p>
          <a:p>
            <a:pPr marL="452438" indent="-277813">
              <a:lnSpc>
                <a:spcPct val="80000"/>
              </a:lnSpc>
            </a:pPr>
            <a:r>
              <a:rPr lang="en-US" sz="1800" b="1">
                <a:latin typeface="Calibri" charset="0"/>
              </a:rPr>
              <a:t>Denmark</a:t>
            </a:r>
            <a:r>
              <a:rPr lang="en-US" sz="1800">
                <a:latin typeface="Calibri" charset="0"/>
              </a:rPr>
              <a:t>: University of Southern Denmark</a:t>
            </a:r>
            <a:endParaRPr lang="en-US" sz="1800" b="1">
              <a:latin typeface="Calibri" charset="0"/>
            </a:endParaRPr>
          </a:p>
          <a:p>
            <a:pPr marL="452438" indent="-277813">
              <a:lnSpc>
                <a:spcPct val="80000"/>
              </a:lnSpc>
            </a:pPr>
            <a:r>
              <a:rPr lang="en-US" sz="1800" b="1">
                <a:latin typeface="Calibri" charset="0"/>
              </a:rPr>
              <a:t>Finland:</a:t>
            </a:r>
            <a:r>
              <a:rPr lang="en-US" sz="1800">
                <a:latin typeface="Calibri" charset="0"/>
              </a:rPr>
              <a:t> Abo Akademi University, University of Jyvaskyla, Lahti University of Applied Sciences, University of Oulu, University of Vaasa</a:t>
            </a:r>
            <a:endParaRPr lang="en-US" sz="1800" b="1">
              <a:latin typeface="Calibri" charset="0"/>
            </a:endParaRPr>
          </a:p>
          <a:p>
            <a:pPr marL="452438" indent="-277813">
              <a:lnSpc>
                <a:spcPct val="80000"/>
              </a:lnSpc>
            </a:pPr>
            <a:r>
              <a:rPr lang="en-US" sz="1800" b="1">
                <a:latin typeface="Calibri" charset="0"/>
              </a:rPr>
              <a:t>France:</a:t>
            </a:r>
            <a:r>
              <a:rPr lang="en-US" sz="1800">
                <a:latin typeface="Calibri" charset="0"/>
              </a:rPr>
              <a:t> </a:t>
            </a:r>
            <a:r>
              <a:rPr lang="fr-FR" sz="1800">
                <a:latin typeface="Calibri" charset="0"/>
              </a:rPr>
              <a:t>Audencia Nantes Ecole de Management, CCI Dijon Groupe ESC Dijon Burgundy, Grenoble Ecole de Management, Group Groupe ESC Troyes, Université d’Auvergne Clermont-Ferrand, Université François Rabelais, Université Robert Schuman – Ecole de Management, Strasbourg, INSEEC Alpes-Savoie</a:t>
            </a:r>
            <a:endParaRPr lang="fr-FR" sz="1800" b="1">
              <a:latin typeface="Calibri" charset="0"/>
            </a:endParaRPr>
          </a:p>
          <a:p>
            <a:pPr marL="452438" indent="-277813">
              <a:lnSpc>
                <a:spcPct val="80000"/>
              </a:lnSpc>
            </a:pPr>
            <a:r>
              <a:rPr lang="de-DE" sz="1800" b="1">
                <a:latin typeface="Calibri" charset="0"/>
              </a:rPr>
              <a:t>Germany: </a:t>
            </a:r>
            <a:r>
              <a:rPr lang="de-DE" sz="1800">
                <a:latin typeface="Calibri" charset="0"/>
              </a:rPr>
              <a:t>Technische Universität Munchen, Universität Mannheim, Universität Siegen, Universität Ulm, Hamburg University of Technology, Universität Marburg, University of Cologne, SRH Hochschule Berlin, Universität Koblenz-Landau</a:t>
            </a:r>
            <a:endParaRPr lang="it-IT" sz="1800" b="1">
              <a:latin typeface="Calibri" charset="0"/>
            </a:endParaRPr>
          </a:p>
          <a:p>
            <a:pPr marL="452438" indent="-277813">
              <a:lnSpc>
                <a:spcPct val="80000"/>
              </a:lnSpc>
            </a:pPr>
            <a:r>
              <a:rPr lang="it-IT" sz="1800" b="1">
                <a:latin typeface="Calibri" charset="0"/>
              </a:rPr>
              <a:t>Iceland</a:t>
            </a:r>
            <a:r>
              <a:rPr lang="it-IT" sz="1800">
                <a:latin typeface="Calibri" charset="0"/>
              </a:rPr>
              <a:t>: Reykjavik University</a:t>
            </a:r>
            <a:endParaRPr lang="it-IT" sz="1800" b="1">
              <a:latin typeface="Calibri" charset="0"/>
            </a:endParaRPr>
          </a:p>
          <a:p>
            <a:pPr marL="452438" indent="-277813">
              <a:lnSpc>
                <a:spcPct val="80000"/>
              </a:lnSpc>
            </a:pPr>
            <a:r>
              <a:rPr lang="it-IT" sz="1800" b="1">
                <a:latin typeface="Calibri" charset="0"/>
              </a:rPr>
              <a:t>Italy: </a:t>
            </a:r>
            <a:r>
              <a:rPr lang="it-IT" sz="1800">
                <a:latin typeface="Calibri" charset="0"/>
              </a:rPr>
              <a:t>Universita degli studi di Pavia</a:t>
            </a:r>
            <a:endParaRPr lang="en-US" sz="1800" b="1">
              <a:latin typeface="Calibri" charset="0"/>
            </a:endParaRPr>
          </a:p>
          <a:p>
            <a:pPr marL="452438" indent="-277813">
              <a:lnSpc>
                <a:spcPct val="80000"/>
              </a:lnSpc>
            </a:pPr>
            <a:r>
              <a:rPr lang="en-US" sz="1800" b="1">
                <a:latin typeface="Calibri" charset="0"/>
              </a:rPr>
              <a:t>Norway:</a:t>
            </a:r>
            <a:r>
              <a:rPr lang="en-US" sz="1800">
                <a:latin typeface="Calibri" charset="0"/>
              </a:rPr>
              <a:t> The Norwegian School of Economics and Business Administration (Bergen), Norwegian School of Management BI</a:t>
            </a:r>
            <a:endParaRPr lang="en-US" sz="1800" b="1">
              <a:latin typeface="Calibri" charset="0"/>
            </a:endParaRPr>
          </a:p>
          <a:p>
            <a:pPr marL="452438" indent="-277813">
              <a:lnSpc>
                <a:spcPct val="80000"/>
              </a:lnSpc>
            </a:pPr>
            <a:r>
              <a:rPr lang="en-US" sz="1800" b="1">
                <a:latin typeface="Calibri" charset="0"/>
              </a:rPr>
              <a:t>Sweden</a:t>
            </a:r>
            <a:r>
              <a:rPr lang="en-US" sz="1800">
                <a:latin typeface="Calibri" charset="0"/>
              </a:rPr>
              <a:t>: Linnaeus Vaxjo</a:t>
            </a:r>
            <a:endParaRPr lang="en-US" sz="1800" b="1">
              <a:latin typeface="Calibri" charset="0"/>
            </a:endParaRPr>
          </a:p>
          <a:p>
            <a:pPr marL="452438" indent="-277813">
              <a:lnSpc>
                <a:spcPct val="80000"/>
              </a:lnSpc>
            </a:pPr>
            <a:r>
              <a:rPr lang="en-US" sz="1800" b="1">
                <a:latin typeface="Calibri" charset="0"/>
              </a:rPr>
              <a:t>The Netherlands:</a:t>
            </a:r>
            <a:r>
              <a:rPr lang="en-US" sz="1800">
                <a:latin typeface="Calibri" charset="0"/>
              </a:rPr>
              <a:t> The Hague University of Applied Sciences </a:t>
            </a:r>
            <a:endParaRPr lang="en-US" sz="1800" b="1">
              <a:latin typeface="Calibri" charset="0"/>
            </a:endParaRPr>
          </a:p>
          <a:p>
            <a:pPr marL="452438" indent="-277813">
              <a:lnSpc>
                <a:spcPct val="80000"/>
              </a:lnSpc>
            </a:pPr>
            <a:r>
              <a:rPr lang="en-US" sz="1800" b="1">
                <a:latin typeface="Calibri" charset="0"/>
              </a:rPr>
              <a:t>UK</a:t>
            </a:r>
            <a:r>
              <a:rPr lang="en-US" sz="1800">
                <a:latin typeface="Calibri" charset="0"/>
              </a:rPr>
              <a:t>: University College London, University of Southampton</a:t>
            </a:r>
            <a:endParaRPr lang="el-GR" sz="180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68313" y="836613"/>
            <a:ext cx="8218487" cy="576262"/>
          </a:xfrm>
        </p:spPr>
        <p:txBody>
          <a:bodyPr/>
          <a:lstStyle/>
          <a:p>
            <a:r>
              <a:rPr lang="el-GR" sz="3600" dirty="0">
                <a:latin typeface="Arial" charset="0"/>
                <a:cs typeface="Arial" charset="0"/>
              </a:rPr>
              <a:t> </a:t>
            </a:r>
            <a:r>
              <a:rPr lang="el-GR" sz="2000" dirty="0">
                <a:latin typeface="Arial" charset="0"/>
                <a:cs typeface="Arial" charset="0"/>
              </a:rPr>
              <a:t>Το Τμήμα </a:t>
            </a:r>
            <a:r>
              <a:rPr lang="el-GR" sz="2000" dirty="0" smtClean="0">
                <a:latin typeface="Arial" charset="0"/>
                <a:cs typeface="Arial" charset="0"/>
              </a:rPr>
              <a:t>μας: </a:t>
            </a:r>
            <a:endParaRPr lang="el-GR" sz="2000" dirty="0">
              <a:latin typeface="Arial" charset="0"/>
              <a:cs typeface="Arial" charset="0"/>
            </a:endParaRPr>
          </a:p>
        </p:txBody>
      </p:sp>
      <p:sp>
        <p:nvSpPr>
          <p:cNvPr id="45059" name="Rectangle 3"/>
          <p:cNvSpPr>
            <a:spLocks noGrp="1" noChangeArrowheads="1"/>
          </p:cNvSpPr>
          <p:nvPr>
            <p:ph type="body" idx="4294967295"/>
          </p:nvPr>
        </p:nvSpPr>
        <p:spPr>
          <a:xfrm>
            <a:off x="468313" y="1412875"/>
            <a:ext cx="8207375" cy="5111750"/>
          </a:xfrm>
        </p:spPr>
        <p:txBody>
          <a:bodyPr/>
          <a:lstStyle/>
          <a:p>
            <a:pPr eaLnBrk="1" hangingPunct="1">
              <a:lnSpc>
                <a:spcPct val="120000"/>
              </a:lnSpc>
              <a:spcBef>
                <a:spcPct val="0"/>
              </a:spcBef>
            </a:pPr>
            <a:r>
              <a:rPr lang="el-GR" sz="1800" dirty="0" smtClean="0">
                <a:solidFill>
                  <a:srgbClr val="000000"/>
                </a:solidFill>
                <a:latin typeface="Arial" charset="0"/>
                <a:cs typeface="Arial" charset="0"/>
              </a:rPr>
              <a:t>Είναι το </a:t>
            </a:r>
            <a:r>
              <a:rPr lang="el-GR" sz="1800" b="1" dirty="0" smtClean="0">
                <a:solidFill>
                  <a:srgbClr val="000000"/>
                </a:solidFill>
                <a:latin typeface="Arial" charset="0"/>
                <a:cs typeface="Arial" charset="0"/>
              </a:rPr>
              <a:t>μοναδικό</a:t>
            </a:r>
            <a:r>
              <a:rPr lang="el-GR" sz="1800" dirty="0" smtClean="0">
                <a:solidFill>
                  <a:srgbClr val="000000"/>
                </a:solidFill>
                <a:latin typeface="Arial" charset="0"/>
                <a:cs typeface="Arial" charset="0"/>
              </a:rPr>
              <a:t> Πανεπιστημιακό Τμήμα στην ειδίκευσή του στην Ελλάδα </a:t>
            </a:r>
          </a:p>
          <a:p>
            <a:pPr eaLnBrk="1" hangingPunct="1">
              <a:lnSpc>
                <a:spcPct val="120000"/>
              </a:lnSpc>
              <a:spcBef>
                <a:spcPct val="0"/>
              </a:spcBef>
            </a:pPr>
            <a:endParaRPr lang="el-GR" sz="1800" dirty="0" smtClean="0">
              <a:solidFill>
                <a:srgbClr val="000000"/>
              </a:solidFill>
              <a:latin typeface="Arial" charset="0"/>
              <a:cs typeface="Arial" charset="0"/>
            </a:endParaRPr>
          </a:p>
          <a:p>
            <a:pPr eaLnBrk="1" hangingPunct="1">
              <a:lnSpc>
                <a:spcPct val="120000"/>
              </a:lnSpc>
              <a:spcBef>
                <a:spcPct val="0"/>
              </a:spcBef>
            </a:pPr>
            <a:r>
              <a:rPr lang="el-GR" sz="1800" dirty="0" smtClean="0">
                <a:solidFill>
                  <a:srgbClr val="000000"/>
                </a:solidFill>
                <a:latin typeface="Arial" charset="0"/>
                <a:cs typeface="Arial" charset="0"/>
              </a:rPr>
              <a:t>Συνδυάζει </a:t>
            </a:r>
            <a:r>
              <a:rPr lang="el-GR" sz="1800" b="1" dirty="0">
                <a:solidFill>
                  <a:srgbClr val="000000"/>
                </a:solidFill>
                <a:latin typeface="Arial" charset="0"/>
                <a:cs typeface="Arial" charset="0"/>
              </a:rPr>
              <a:t>3 πυλώνες</a:t>
            </a:r>
            <a:r>
              <a:rPr lang="el-GR" sz="1800" dirty="0">
                <a:solidFill>
                  <a:srgbClr val="000000"/>
                </a:solidFill>
                <a:latin typeface="Arial" charset="0"/>
                <a:cs typeface="Arial" charset="0"/>
              </a:rPr>
              <a:t> ακαδημαϊκής γνώσης:</a:t>
            </a:r>
          </a:p>
          <a:p>
            <a:pPr lvl="1" eaLnBrk="1" hangingPunct="1">
              <a:lnSpc>
                <a:spcPct val="120000"/>
              </a:lnSpc>
              <a:spcBef>
                <a:spcPct val="0"/>
              </a:spcBef>
              <a:buFontTx/>
              <a:buChar char="-"/>
            </a:pPr>
            <a:r>
              <a:rPr lang="el-GR" sz="1600" dirty="0">
                <a:solidFill>
                  <a:srgbClr val="000000"/>
                </a:solidFill>
                <a:latin typeface="Arial" charset="0"/>
                <a:cs typeface="Arial" charset="0"/>
              </a:rPr>
              <a:t>Πληροφοριακά Συστήματα &amp; Τεχνολογίες</a:t>
            </a:r>
          </a:p>
          <a:p>
            <a:pPr lvl="1" eaLnBrk="1" hangingPunct="1">
              <a:lnSpc>
                <a:spcPct val="120000"/>
              </a:lnSpc>
              <a:spcBef>
                <a:spcPct val="0"/>
              </a:spcBef>
              <a:buFontTx/>
              <a:buChar char="-"/>
            </a:pPr>
            <a:r>
              <a:rPr lang="el-GR" sz="1600" dirty="0">
                <a:solidFill>
                  <a:srgbClr val="000000"/>
                </a:solidFill>
                <a:latin typeface="Arial" charset="0"/>
                <a:cs typeface="Arial" charset="0"/>
              </a:rPr>
              <a:t>Επιχειρησιακή Έρευνα &amp; Διοικητική Επιστήμη</a:t>
            </a:r>
          </a:p>
          <a:p>
            <a:pPr lvl="1" eaLnBrk="1" hangingPunct="1">
              <a:lnSpc>
                <a:spcPct val="120000"/>
              </a:lnSpc>
              <a:spcBef>
                <a:spcPct val="0"/>
              </a:spcBef>
              <a:buFontTx/>
              <a:buChar char="-"/>
            </a:pPr>
            <a:r>
              <a:rPr lang="el-GR" sz="1600" dirty="0" smtClean="0">
                <a:solidFill>
                  <a:srgbClr val="000000"/>
                </a:solidFill>
                <a:latin typeface="Arial" charset="0"/>
                <a:cs typeface="Arial" charset="0"/>
              </a:rPr>
              <a:t>Διοίκηση Επιχειρ</a:t>
            </a:r>
            <a:r>
              <a:rPr lang="el-GR" sz="1600" dirty="0" smtClean="0">
                <a:solidFill>
                  <a:srgbClr val="000000"/>
                </a:solidFill>
                <a:latin typeface="Arial" charset="0"/>
                <a:cs typeface="Arial" charset="0"/>
              </a:rPr>
              <a:t>ήσεων και Οργανισμών</a:t>
            </a:r>
            <a:endParaRPr lang="el-GR" sz="1600" dirty="0">
              <a:solidFill>
                <a:srgbClr val="000000"/>
              </a:solidFill>
              <a:latin typeface="Arial" charset="0"/>
              <a:cs typeface="Arial" charset="0"/>
            </a:endParaRPr>
          </a:p>
          <a:p>
            <a:pPr eaLnBrk="1" hangingPunct="1">
              <a:spcBef>
                <a:spcPts val="500"/>
              </a:spcBef>
            </a:pPr>
            <a:endParaRPr lang="el-GR" sz="1800" b="1" dirty="0" smtClean="0">
              <a:solidFill>
                <a:srgbClr val="000000"/>
              </a:solidFill>
              <a:latin typeface="Arial" charset="0"/>
              <a:cs typeface="Arial" charset="0"/>
            </a:endParaRPr>
          </a:p>
          <a:p>
            <a:pPr eaLnBrk="1" hangingPunct="1">
              <a:spcBef>
                <a:spcPts val="500"/>
              </a:spcBef>
            </a:pPr>
            <a:r>
              <a:rPr lang="el-GR" sz="1800" b="1" dirty="0" smtClean="0">
                <a:solidFill>
                  <a:srgbClr val="000000"/>
                </a:solidFill>
                <a:latin typeface="Arial" charset="0"/>
                <a:cs typeface="Arial" charset="0"/>
              </a:rPr>
              <a:t>Το 2016, ε</a:t>
            </a:r>
            <a:r>
              <a:rPr lang="el-GR" sz="1800" b="1" dirty="0" smtClean="0">
                <a:solidFill>
                  <a:srgbClr val="000000"/>
                </a:solidFill>
                <a:latin typeface="Arial" charset="0"/>
                <a:cs typeface="Arial" charset="0"/>
              </a:rPr>
              <a:t>ίχε την υψηλότερη </a:t>
            </a:r>
            <a:r>
              <a:rPr lang="el-GR" sz="1800" b="1" dirty="0" smtClean="0">
                <a:solidFill>
                  <a:srgbClr val="000000"/>
                </a:solidFill>
                <a:latin typeface="Arial" charset="0"/>
                <a:cs typeface="Arial" charset="0"/>
              </a:rPr>
              <a:t>β</a:t>
            </a:r>
            <a:r>
              <a:rPr lang="el-GR" sz="1800" b="1" dirty="0" smtClean="0">
                <a:solidFill>
                  <a:srgbClr val="000000"/>
                </a:solidFill>
                <a:latin typeface="Arial" charset="0"/>
                <a:cs typeface="Arial" charset="0"/>
              </a:rPr>
              <a:t>άση εισαγωγής μεταξύ όλων των Τμημάτων του 5</a:t>
            </a:r>
            <a:r>
              <a:rPr lang="el-GR" sz="1800" b="1" baseline="30000" dirty="0" smtClean="0">
                <a:solidFill>
                  <a:srgbClr val="000000"/>
                </a:solidFill>
                <a:latin typeface="Arial" charset="0"/>
                <a:cs typeface="Arial" charset="0"/>
              </a:rPr>
              <a:t>ου</a:t>
            </a:r>
            <a:r>
              <a:rPr lang="el-GR" sz="1800" b="1" dirty="0" smtClean="0">
                <a:solidFill>
                  <a:srgbClr val="000000"/>
                </a:solidFill>
                <a:latin typeface="Arial" charset="0"/>
                <a:cs typeface="Arial" charset="0"/>
              </a:rPr>
              <a:t> Επιστημονικού Πεδίου (Σχολές Οικονομίας και Πληροφορικής)</a:t>
            </a:r>
            <a:endParaRPr lang="el-GR" sz="1800" b="1" dirty="0">
              <a:solidFill>
                <a:srgbClr val="000000"/>
              </a:solidFill>
              <a:latin typeface="Arial" charset="0"/>
              <a:cs typeface="Arial" charset="0"/>
            </a:endParaRPr>
          </a:p>
          <a:p>
            <a:pPr eaLnBrk="1" hangingPunct="1">
              <a:lnSpc>
                <a:spcPct val="120000"/>
              </a:lnSpc>
              <a:spcBef>
                <a:spcPct val="0"/>
              </a:spcBef>
            </a:pPr>
            <a:endParaRPr lang="el-GR" sz="1800" b="1" dirty="0">
              <a:solidFill>
                <a:srgbClr val="000000"/>
              </a:solidFill>
              <a:latin typeface="Arial" charset="0"/>
              <a:cs typeface="Arial" charset="0"/>
            </a:endParaRPr>
          </a:p>
          <a:p>
            <a:pPr eaLnBrk="1" hangingPunct="1">
              <a:lnSpc>
                <a:spcPct val="120000"/>
              </a:lnSpc>
              <a:spcBef>
                <a:spcPct val="0"/>
              </a:spcBef>
            </a:pPr>
            <a:r>
              <a:rPr lang="el-GR" sz="1800" b="1" dirty="0" smtClean="0">
                <a:solidFill>
                  <a:srgbClr val="000000"/>
                </a:solidFill>
                <a:latin typeface="Arial" charset="0"/>
                <a:cs typeface="Arial" charset="0"/>
              </a:rPr>
              <a:t>Προετοιμάζει</a:t>
            </a:r>
            <a:r>
              <a:rPr lang="el-GR" sz="1800" dirty="0" smtClean="0">
                <a:solidFill>
                  <a:srgbClr val="000000"/>
                </a:solidFill>
                <a:latin typeface="Arial" charset="0"/>
                <a:cs typeface="Arial" charset="0"/>
              </a:rPr>
              <a:t> </a:t>
            </a:r>
            <a:r>
              <a:rPr lang="el-GR" sz="1800" b="1" dirty="0">
                <a:solidFill>
                  <a:srgbClr val="000000"/>
                </a:solidFill>
                <a:latin typeface="Arial" charset="0"/>
                <a:cs typeface="Arial" charset="0"/>
              </a:rPr>
              <a:t>υψηλού επιπέδου αποφοίτους</a:t>
            </a:r>
            <a:r>
              <a:rPr lang="el-GR" sz="1800" dirty="0">
                <a:solidFill>
                  <a:srgbClr val="000000"/>
                </a:solidFill>
                <a:latin typeface="Arial" charset="0"/>
                <a:cs typeface="Arial" charset="0"/>
              </a:rPr>
              <a:t> για την τοπική και διεθνή κοινωνία</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bject 19"/>
          <p:cNvSpPr>
            <a:spLocks noGrp="1"/>
          </p:cNvSpPr>
          <p:nvPr>
            <p:ph type="title" idx="4294967295"/>
          </p:nvPr>
        </p:nvSpPr>
        <p:spPr>
          <a:xfrm>
            <a:off x="250825" y="1341438"/>
            <a:ext cx="8229600" cy="863600"/>
          </a:xfrm>
        </p:spPr>
        <p:txBody>
          <a:bodyPr/>
          <a:lstStyle/>
          <a:p>
            <a:pPr marL="627063" indent="-433388" eaLnBrk="1" hangingPunct="1">
              <a:lnSpc>
                <a:spcPct val="109000"/>
              </a:lnSpc>
            </a:pPr>
            <a:r>
              <a:rPr lang="el-GR" sz="2400">
                <a:latin typeface="Arial" charset="0"/>
                <a:cs typeface="Arial" charset="0"/>
              </a:rPr>
              <a:t>Μεταπτυχιακά Προγράμματα Σπουδών</a:t>
            </a:r>
          </a:p>
        </p:txBody>
      </p:sp>
      <p:sp>
        <p:nvSpPr>
          <p:cNvPr id="70659" name="object 93"/>
          <p:cNvSpPr>
            <a:spLocks noGrp="1" noChangeArrowheads="1"/>
          </p:cNvSpPr>
          <p:nvPr>
            <p:ph type="body" idx="4294967295"/>
          </p:nvPr>
        </p:nvSpPr>
        <p:spPr>
          <a:xfrm>
            <a:off x="395288" y="2278063"/>
            <a:ext cx="8291512" cy="4352925"/>
          </a:xfrm>
        </p:spPr>
        <p:txBody>
          <a:bodyPr/>
          <a:lstStyle/>
          <a:p>
            <a:pPr marL="355600">
              <a:tabLst>
                <a:tab pos="468313" algn="l"/>
                <a:tab pos="642938" algn="l"/>
                <a:tab pos="1100138" algn="l"/>
              </a:tabLst>
            </a:pPr>
            <a:r>
              <a:rPr lang="en-US" sz="2000" dirty="0">
                <a:latin typeface="Arial" charset="0"/>
                <a:cs typeface="Arial" charset="0"/>
              </a:rPr>
              <a:t>MSc </a:t>
            </a:r>
            <a:r>
              <a:rPr lang="el-GR" sz="2000" dirty="0">
                <a:latin typeface="Arial" charset="0"/>
                <a:cs typeface="Arial" charset="0"/>
              </a:rPr>
              <a:t>στη Διοικητική Επιστήμη και Τεχνολογία</a:t>
            </a:r>
            <a:endParaRPr lang="en-US" sz="2000" dirty="0">
              <a:latin typeface="Arial" charset="0"/>
              <a:cs typeface="Arial" charset="0"/>
            </a:endParaRPr>
          </a:p>
          <a:p>
            <a:pPr marL="355600">
              <a:tabLst>
                <a:tab pos="468313" algn="l"/>
                <a:tab pos="642938" algn="l"/>
                <a:tab pos="1100138" algn="l"/>
              </a:tabLst>
            </a:pPr>
            <a:r>
              <a:rPr lang="el-GR" sz="2000" dirty="0">
                <a:latin typeface="Arial" charset="0"/>
                <a:cs typeface="Arial" charset="0"/>
              </a:rPr>
              <a:t>Μ</a:t>
            </a:r>
            <a:r>
              <a:rPr lang="en-US" sz="2000" dirty="0" err="1">
                <a:latin typeface="Arial" charset="0"/>
                <a:cs typeface="Arial" charset="0"/>
              </a:rPr>
              <a:t>Sc</a:t>
            </a:r>
            <a:r>
              <a:rPr lang="en-US" sz="2000" dirty="0">
                <a:latin typeface="Arial" charset="0"/>
                <a:cs typeface="Arial" charset="0"/>
              </a:rPr>
              <a:t> in</a:t>
            </a:r>
            <a:r>
              <a:rPr lang="el-GR" sz="2000" dirty="0">
                <a:latin typeface="Arial" charset="0"/>
                <a:cs typeface="Arial" charset="0"/>
              </a:rPr>
              <a:t> </a:t>
            </a:r>
            <a:r>
              <a:rPr lang="en-US" sz="2000" dirty="0">
                <a:latin typeface="Arial" charset="0"/>
                <a:cs typeface="Arial" charset="0"/>
              </a:rPr>
              <a:t>Business Analytics   </a:t>
            </a:r>
          </a:p>
          <a:p>
            <a:pPr marL="355600">
              <a:tabLst>
                <a:tab pos="468313" algn="l"/>
                <a:tab pos="642938" algn="l"/>
                <a:tab pos="1100138" algn="l"/>
              </a:tabLst>
            </a:pPr>
            <a:r>
              <a:rPr lang="el-GR" sz="2000" dirty="0">
                <a:latin typeface="Arial" charset="0"/>
                <a:cs typeface="Arial" charset="0"/>
              </a:rPr>
              <a:t>ΜΒΑ International</a:t>
            </a:r>
            <a:r>
              <a:rPr lang="en-US" sz="2000" dirty="0">
                <a:latin typeface="Arial" charset="0"/>
                <a:cs typeface="Arial" charset="0"/>
              </a:rPr>
              <a:t> (AMBA Accredited)</a:t>
            </a:r>
            <a:endParaRPr lang="el-GR" sz="2000" dirty="0">
              <a:latin typeface="Arial" charset="0"/>
              <a:cs typeface="Arial" charset="0"/>
            </a:endParaRPr>
          </a:p>
          <a:p>
            <a:pPr marL="355600">
              <a:tabLst>
                <a:tab pos="468313" algn="l"/>
                <a:tab pos="642938" algn="l"/>
                <a:tab pos="1100138" algn="l"/>
              </a:tabLst>
            </a:pPr>
            <a:r>
              <a:rPr lang="el-GR" sz="2000" dirty="0">
                <a:latin typeface="Arial" charset="0"/>
                <a:cs typeface="Arial" charset="0"/>
              </a:rPr>
              <a:t>Executive </a:t>
            </a:r>
            <a:r>
              <a:rPr lang="el-GR" sz="2000" dirty="0" smtClean="0">
                <a:latin typeface="Arial" charset="0"/>
                <a:cs typeface="Arial" charset="0"/>
              </a:rPr>
              <a:t>MB</a:t>
            </a:r>
            <a:r>
              <a:rPr lang="en-US" sz="2000" dirty="0" smtClean="0">
                <a:latin typeface="Arial" charset="0"/>
                <a:cs typeface="Arial" charset="0"/>
              </a:rPr>
              <a:t>A</a:t>
            </a:r>
            <a:r>
              <a:rPr lang="el-GR" sz="2000" dirty="0" smtClean="0">
                <a:latin typeface="Arial" charset="0"/>
                <a:cs typeface="Arial" charset="0"/>
              </a:rPr>
              <a:t> </a:t>
            </a:r>
            <a:r>
              <a:rPr lang="en-US" sz="2000" dirty="0" smtClean="0">
                <a:latin typeface="Arial" charset="0"/>
                <a:cs typeface="Arial" charset="0"/>
              </a:rPr>
              <a:t>(AMBA Accredited)</a:t>
            </a:r>
            <a:endParaRPr lang="el-GR" sz="2000" dirty="0">
              <a:latin typeface="Arial" charset="0"/>
              <a:cs typeface="Arial" charset="0"/>
            </a:endParaRPr>
          </a:p>
          <a:p>
            <a:pPr marL="355600">
              <a:tabLst>
                <a:tab pos="468313" algn="l"/>
                <a:tab pos="642938" algn="l"/>
                <a:tab pos="1100138" algn="l"/>
              </a:tabLst>
            </a:pPr>
            <a:r>
              <a:rPr lang="en-US" sz="2000" dirty="0">
                <a:latin typeface="Arial" charset="0"/>
                <a:cs typeface="Arial" charset="0"/>
              </a:rPr>
              <a:t>MSc in International Shipping, Finance and Management </a:t>
            </a:r>
          </a:p>
          <a:p>
            <a:pPr marL="355600">
              <a:tabLst>
                <a:tab pos="468313" algn="l"/>
                <a:tab pos="642938" algn="l"/>
                <a:tab pos="1100138" algn="l"/>
              </a:tabLst>
            </a:pPr>
            <a:r>
              <a:rPr lang="en-US" sz="2000" dirty="0">
                <a:latin typeface="Arial" charset="0"/>
                <a:cs typeface="Arial" charset="0"/>
              </a:rPr>
              <a:t>MSc </a:t>
            </a:r>
            <a:r>
              <a:rPr lang="el-GR" sz="2000" dirty="0">
                <a:latin typeface="Arial" charset="0"/>
                <a:cs typeface="Arial" charset="0"/>
              </a:rPr>
              <a:t>στη Διοίκηση Ανθρώπινου Δυναμικού</a:t>
            </a:r>
            <a:endParaRPr lang="en-US" sz="2000" dirty="0">
              <a:latin typeface="Arial" charset="0"/>
              <a:cs typeface="Arial" charset="0"/>
            </a:endParaRPr>
          </a:p>
          <a:p>
            <a:pPr marL="355600">
              <a:tabLst>
                <a:tab pos="468313" algn="l"/>
                <a:tab pos="642938" algn="l"/>
                <a:tab pos="1100138" algn="l"/>
              </a:tabLst>
            </a:pPr>
            <a:r>
              <a:rPr lang="el-GR" sz="2000" dirty="0">
                <a:latin typeface="Arial" charset="0"/>
                <a:cs typeface="Arial" charset="0"/>
              </a:rPr>
              <a:t>Μ</a:t>
            </a:r>
            <a:r>
              <a:rPr lang="en-US" sz="2000" dirty="0" err="1">
                <a:latin typeface="Arial" charset="0"/>
                <a:cs typeface="Arial" charset="0"/>
              </a:rPr>
              <a:t>Sc</a:t>
            </a:r>
            <a:r>
              <a:rPr lang="en-US" sz="2000" dirty="0">
                <a:latin typeface="Arial" charset="0"/>
                <a:cs typeface="Arial" charset="0"/>
              </a:rPr>
              <a:t> </a:t>
            </a:r>
            <a:r>
              <a:rPr lang="el-GR" sz="2000" dirty="0">
                <a:latin typeface="Arial" charset="0"/>
                <a:cs typeface="Arial" charset="0"/>
              </a:rPr>
              <a:t>στη Δημόσια Πολιτική και Διοίκηση</a:t>
            </a:r>
            <a:endParaRPr lang="en-US" sz="2000" dirty="0">
              <a:latin typeface="Arial" charset="0"/>
              <a:cs typeface="Arial" charset="0"/>
            </a:endParaRPr>
          </a:p>
          <a:p>
            <a:pPr marL="355600">
              <a:tabLst>
                <a:tab pos="468313" algn="l"/>
                <a:tab pos="642938" algn="l"/>
                <a:tab pos="1100138" algn="l"/>
              </a:tabLst>
            </a:pPr>
            <a:r>
              <a:rPr lang="el-GR" sz="2000" dirty="0">
                <a:latin typeface="Arial" charset="0"/>
                <a:cs typeface="Arial" charset="0"/>
              </a:rPr>
              <a:t>MA in</a:t>
            </a:r>
            <a:r>
              <a:rPr lang="en-US" sz="2000" dirty="0">
                <a:latin typeface="Arial" charset="0"/>
                <a:cs typeface="Arial" charset="0"/>
              </a:rPr>
              <a:t> </a:t>
            </a:r>
            <a:r>
              <a:rPr lang="el-GR" sz="2000" dirty="0">
                <a:latin typeface="Arial" charset="0"/>
                <a:cs typeface="Arial" charset="0"/>
              </a:rPr>
              <a:t>Heritage Management</a:t>
            </a:r>
            <a:r>
              <a:rPr lang="en-US" sz="2000" dirty="0">
                <a:latin typeface="Arial" charset="0"/>
                <a:cs typeface="Arial" charset="0"/>
              </a:rPr>
              <a:t> </a:t>
            </a:r>
            <a:r>
              <a:rPr lang="en-US" sz="2000" dirty="0" smtClean="0">
                <a:latin typeface="Arial" charset="0"/>
                <a:cs typeface="Arial" charset="0"/>
              </a:rPr>
              <a:t>(</a:t>
            </a:r>
            <a:r>
              <a:rPr lang="el-GR" sz="2000" dirty="0" smtClean="0">
                <a:latin typeface="Arial" charset="0"/>
                <a:cs typeface="Arial" charset="0"/>
              </a:rPr>
              <a:t>σε συνεργασ</a:t>
            </a:r>
            <a:r>
              <a:rPr lang="el-GR" sz="2000" dirty="0" smtClean="0">
                <a:latin typeface="Arial" charset="0"/>
                <a:cs typeface="Arial" charset="0"/>
              </a:rPr>
              <a:t>ία</a:t>
            </a:r>
            <a:r>
              <a:rPr lang="el-GR" sz="2000" dirty="0" smtClean="0">
                <a:latin typeface="Arial" charset="0"/>
                <a:cs typeface="Arial" charset="0"/>
              </a:rPr>
              <a:t> </a:t>
            </a:r>
            <a:r>
              <a:rPr lang="el-GR" sz="2000" dirty="0">
                <a:latin typeface="Arial" charset="0"/>
                <a:cs typeface="Arial" charset="0"/>
              </a:rPr>
              <a:t>με </a:t>
            </a:r>
            <a:r>
              <a:rPr lang="en-US" sz="2000" dirty="0">
                <a:latin typeface="Arial" charset="0"/>
                <a:cs typeface="Arial" charset="0"/>
              </a:rPr>
              <a:t>Univ. of Kent)</a:t>
            </a:r>
            <a:endParaRPr lang="el-GR" sz="2000" dirty="0">
              <a:latin typeface="Arial" charset="0"/>
              <a:cs typeface="Arial" charset="0"/>
            </a:endParaRPr>
          </a:p>
          <a:p>
            <a:pPr marL="355600" eaLnBrk="1" hangingPunct="1">
              <a:lnSpc>
                <a:spcPts val="2375"/>
              </a:lnSpc>
              <a:spcBef>
                <a:spcPct val="0"/>
              </a:spcBef>
              <a:buFont typeface="Arial" charset="0"/>
              <a:buNone/>
              <a:tabLst>
                <a:tab pos="468313" algn="l"/>
                <a:tab pos="642938" algn="l"/>
                <a:tab pos="1100138" algn="l"/>
              </a:tabLst>
            </a:pPr>
            <a:endParaRPr lang="el-GR" sz="16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p:cNvSpPr>
          <p:nvPr>
            <p:ph type="body" idx="4294967295"/>
          </p:nvPr>
        </p:nvSpPr>
        <p:spPr/>
        <p:txBody>
          <a:bodyPr/>
          <a:lstStyle/>
          <a:p>
            <a:pPr>
              <a:buFont typeface="Arial" charset="0"/>
              <a:buNone/>
            </a:pPr>
            <a:r>
              <a:rPr lang="el-GR">
                <a:latin typeface="Calibri" charset="0"/>
              </a:rPr>
              <a:t>                                 </a:t>
            </a:r>
          </a:p>
          <a:p>
            <a:pPr>
              <a:buFont typeface="Arial" charset="0"/>
              <a:buNone/>
            </a:pPr>
            <a:endParaRPr lang="el-GR">
              <a:latin typeface="Calibri" charset="0"/>
            </a:endParaRPr>
          </a:p>
          <a:p>
            <a:pPr algn="ctr">
              <a:buFont typeface="Arial" charset="0"/>
              <a:buNone/>
            </a:pPr>
            <a:r>
              <a:rPr lang="el-GR" sz="3200" b="1">
                <a:latin typeface="Arial" charset="0"/>
              </a:rPr>
              <a:t>Καλώς ήλθατε!</a:t>
            </a:r>
          </a:p>
          <a:p>
            <a:pPr algn="ctr">
              <a:buFont typeface="Arial" charset="0"/>
              <a:buNone/>
            </a:pPr>
            <a:r>
              <a:rPr lang="el-GR" sz="3200" b="1">
                <a:latin typeface="Arial" charset="0"/>
              </a:rPr>
              <a:t>Καλή Ακαδημαϊκή Χρονιά!</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bject 4"/>
          <p:cNvSpPr>
            <a:spLocks noGrp="1" noChangeArrowheads="1"/>
          </p:cNvSpPr>
          <p:nvPr>
            <p:ph type="title" idx="4294967295"/>
          </p:nvPr>
        </p:nvSpPr>
        <p:spPr/>
        <p:txBody>
          <a:bodyPr/>
          <a:lstStyle/>
          <a:p>
            <a:pPr marL="12700" eaLnBrk="1" hangingPunct="1"/>
            <a:r>
              <a:rPr lang="el-GR" sz="2000" dirty="0">
                <a:latin typeface="Arial" charset="0"/>
                <a:cs typeface="Arial" charset="0"/>
              </a:rPr>
              <a:t>Το </a:t>
            </a:r>
            <a:r>
              <a:rPr lang="el-GR" sz="2000" dirty="0" smtClean="0">
                <a:latin typeface="Arial" charset="0"/>
                <a:cs typeface="Arial" charset="0"/>
              </a:rPr>
              <a:t>ΔΕΤ </a:t>
            </a:r>
            <a:r>
              <a:rPr lang="el-GR" sz="2000" dirty="0">
                <a:latin typeface="Arial" charset="0"/>
                <a:cs typeface="Arial" charset="0"/>
              </a:rPr>
              <a:t>απευθύνεται: </a:t>
            </a:r>
            <a:endParaRPr lang="el-GR" sz="3600" dirty="0">
              <a:latin typeface="Calibri" charset="0"/>
              <a:cs typeface="Arial" charset="0"/>
            </a:endParaRPr>
          </a:p>
        </p:txBody>
      </p:sp>
      <p:sp>
        <p:nvSpPr>
          <p:cNvPr id="50179" name="object 100"/>
          <p:cNvSpPr>
            <a:spLocks noGrp="1" noChangeArrowheads="1"/>
          </p:cNvSpPr>
          <p:nvPr>
            <p:ph type="body" idx="4294967295"/>
          </p:nvPr>
        </p:nvSpPr>
        <p:spPr>
          <a:xfrm>
            <a:off x="827088" y="1555750"/>
            <a:ext cx="7859712" cy="3960813"/>
          </a:xfrm>
        </p:spPr>
        <p:txBody>
          <a:bodyPr lIns="18000" rIns="18000"/>
          <a:lstStyle/>
          <a:p>
            <a:pPr marL="0" indent="12700">
              <a:buFont typeface="Arial" charset="0"/>
              <a:buNone/>
              <a:tabLst>
                <a:tab pos="0" algn="l"/>
                <a:tab pos="468313" algn="l"/>
              </a:tabLst>
            </a:pPr>
            <a:r>
              <a:rPr lang="el-GR" sz="2000" dirty="0">
                <a:latin typeface="Arial" charset="0"/>
                <a:cs typeface="Arial" charset="0"/>
              </a:rPr>
              <a:t>Σε αυτούς που θέλουν να σπουδάσουν </a:t>
            </a:r>
            <a:r>
              <a:rPr lang="el-GR" sz="2000" b="1" dirty="0">
                <a:latin typeface="Arial" charset="0"/>
                <a:cs typeface="Arial" charset="0"/>
              </a:rPr>
              <a:t>διοικητική επιστήμη</a:t>
            </a:r>
            <a:r>
              <a:rPr lang="el-GR" sz="2000" dirty="0">
                <a:latin typeface="Arial" charset="0"/>
                <a:cs typeface="Arial" charset="0"/>
              </a:rPr>
              <a:t> δίνοντας έμφαση σε </a:t>
            </a:r>
            <a:r>
              <a:rPr lang="el-GR" sz="2000" b="1" dirty="0">
                <a:latin typeface="Arial" charset="0"/>
                <a:cs typeface="Arial" charset="0"/>
              </a:rPr>
              <a:t>νέες ειδικεύσεις</a:t>
            </a:r>
            <a:r>
              <a:rPr lang="el-GR" sz="2000" dirty="0">
                <a:latin typeface="Arial" charset="0"/>
                <a:cs typeface="Arial" charset="0"/>
              </a:rPr>
              <a:t> όπου υπάρχει έντονο το στοιχείο της εφαρμογής: </a:t>
            </a:r>
            <a:endParaRPr lang="el-GR" sz="1200" dirty="0">
              <a:latin typeface="Arial" charset="0"/>
              <a:cs typeface="Arial" charset="0"/>
            </a:endParaRPr>
          </a:p>
          <a:p>
            <a:pPr lvl="1">
              <a:buFontTx/>
              <a:buChar char="•"/>
              <a:tabLst>
                <a:tab pos="468313" algn="l"/>
                <a:tab pos="642938" algn="l"/>
              </a:tabLst>
            </a:pPr>
            <a:r>
              <a:rPr lang="el-GR" sz="1800" dirty="0">
                <a:latin typeface="Arial" charset="0"/>
                <a:cs typeface="Arial" charset="0"/>
              </a:rPr>
              <a:t>των νέων τεχνολογιών και των ψηφιακών δεξιοτήτων</a:t>
            </a:r>
            <a:endParaRPr lang="en-US" sz="1800" dirty="0">
              <a:latin typeface="Arial" charset="0"/>
              <a:cs typeface="Arial" charset="0"/>
            </a:endParaRPr>
          </a:p>
          <a:p>
            <a:pPr lvl="1">
              <a:buFontTx/>
              <a:buChar char="•"/>
              <a:tabLst>
                <a:tab pos="468313" algn="l"/>
                <a:tab pos="642938" algn="l"/>
              </a:tabLst>
            </a:pPr>
            <a:r>
              <a:rPr lang="el-GR" sz="1800" dirty="0">
                <a:latin typeface="Arial" charset="0"/>
                <a:cs typeface="Arial" charset="0"/>
              </a:rPr>
              <a:t>των ποσοτικών μεθόδων στη λήψη αποφάσεων </a:t>
            </a:r>
          </a:p>
          <a:p>
            <a:pPr lvl="1">
              <a:buFontTx/>
              <a:buChar char="•"/>
              <a:tabLst>
                <a:tab pos="468313" algn="l"/>
                <a:tab pos="642938" algn="l"/>
              </a:tabLst>
            </a:pPr>
            <a:r>
              <a:rPr lang="el-GR" sz="1800" dirty="0">
                <a:latin typeface="Arial" charset="0"/>
                <a:cs typeface="Arial" charset="0"/>
              </a:rPr>
              <a:t>των logistics και της εφοδιαστικής αλυσίδας</a:t>
            </a:r>
          </a:p>
          <a:p>
            <a:pPr lvl="1">
              <a:buFontTx/>
              <a:buChar char="•"/>
              <a:tabLst>
                <a:tab pos="468313" algn="l"/>
                <a:tab pos="642938" algn="l"/>
              </a:tabLst>
            </a:pPr>
            <a:r>
              <a:rPr lang="el-GR" sz="1800" dirty="0">
                <a:latin typeface="Arial" charset="0"/>
                <a:cs typeface="Arial" charset="0"/>
              </a:rPr>
              <a:t>της παραγωγής και των υπηρεσιών</a:t>
            </a:r>
          </a:p>
          <a:p>
            <a:pPr lvl="1">
              <a:buFontTx/>
              <a:buChar char="•"/>
              <a:tabLst>
                <a:tab pos="468313" algn="l"/>
                <a:tab pos="642938" algn="l"/>
              </a:tabLst>
            </a:pPr>
            <a:r>
              <a:rPr lang="el-GR" sz="1800" dirty="0">
                <a:latin typeface="Arial" charset="0"/>
                <a:cs typeface="Arial" charset="0"/>
              </a:rPr>
              <a:t>της διοίκησης των ανθρωπίνων πόρων </a:t>
            </a:r>
          </a:p>
          <a:p>
            <a:pPr lvl="1">
              <a:buFontTx/>
              <a:buChar char="•"/>
              <a:tabLst>
                <a:tab pos="468313" algn="l"/>
                <a:tab pos="642938" algn="l"/>
              </a:tabLst>
            </a:pPr>
            <a:r>
              <a:rPr lang="el-GR" sz="1800" dirty="0">
                <a:latin typeface="Arial" charset="0"/>
                <a:cs typeface="Arial" charset="0"/>
              </a:rPr>
              <a:t>της επιχειρηματικής στρατηγικής</a:t>
            </a:r>
          </a:p>
          <a:p>
            <a:pPr lvl="1">
              <a:buFontTx/>
              <a:buChar char="•"/>
              <a:tabLst>
                <a:tab pos="468313" algn="l"/>
                <a:tab pos="642938" algn="l"/>
              </a:tabLst>
            </a:pPr>
            <a:r>
              <a:rPr lang="el-GR" sz="1800" dirty="0">
                <a:latin typeface="Arial" charset="0"/>
                <a:cs typeface="Arial" charset="0"/>
              </a:rPr>
              <a:t>της επιχειρηματικότητας και της καινοτομίας</a:t>
            </a:r>
          </a:p>
          <a:p>
            <a:pPr marL="642938" indent="-630238">
              <a:buFont typeface="Arial" charset="0"/>
              <a:buNone/>
              <a:tabLst>
                <a:tab pos="468313" algn="l"/>
                <a:tab pos="642938" algn="l"/>
              </a:tabLst>
            </a:pPr>
            <a:endParaRPr lang="el-GR" sz="1200" dirty="0">
              <a:latin typeface="Arial" charset="0"/>
              <a:cs typeface="Arial" charset="0"/>
            </a:endParaRPr>
          </a:p>
          <a:p>
            <a:pPr marL="0" indent="12700">
              <a:buFont typeface="Arial" charset="0"/>
              <a:buNone/>
              <a:tabLst>
                <a:tab pos="468313" algn="l"/>
              </a:tabLst>
            </a:pPr>
            <a:r>
              <a:rPr lang="el-GR" sz="2000" dirty="0">
                <a:latin typeface="Arial" charset="0"/>
                <a:cs typeface="Arial" charset="0"/>
              </a:rPr>
              <a:t>Σε αυτούς που θέλουν να συνδυάσουν τα </a:t>
            </a:r>
            <a:r>
              <a:rPr lang="el-GR" sz="2000" b="1" dirty="0">
                <a:latin typeface="Arial" charset="0"/>
                <a:cs typeface="Arial" charset="0"/>
              </a:rPr>
              <a:t>πληροφοριακά συστήματα</a:t>
            </a:r>
            <a:r>
              <a:rPr lang="el-GR" sz="2000" dirty="0">
                <a:latin typeface="Arial" charset="0"/>
                <a:cs typeface="Arial" charset="0"/>
              </a:rPr>
              <a:t> και τις </a:t>
            </a:r>
            <a:r>
              <a:rPr lang="el-GR" sz="2000" b="1" dirty="0">
                <a:latin typeface="Arial" charset="0"/>
                <a:cs typeface="Arial" charset="0"/>
              </a:rPr>
              <a:t>τεχνολογίες</a:t>
            </a:r>
            <a:r>
              <a:rPr lang="el-GR" sz="2000" dirty="0">
                <a:latin typeface="Arial" charset="0"/>
                <a:cs typeface="Arial" charset="0"/>
              </a:rPr>
              <a:t> με την εις βάθος κατανόηση των </a:t>
            </a:r>
            <a:r>
              <a:rPr lang="el-GR" sz="2000" b="1" dirty="0">
                <a:latin typeface="Arial" charset="0"/>
                <a:cs typeface="Arial" charset="0"/>
              </a:rPr>
              <a:t>διοικητικών προκλήσεων</a:t>
            </a:r>
            <a:r>
              <a:rPr lang="el-GR" sz="2000" dirty="0">
                <a:latin typeface="Arial" charset="0"/>
                <a:cs typeface="Arial" charset="0"/>
              </a:rPr>
              <a:t> που αναδύονται στους οργανισμούς και</a:t>
            </a:r>
            <a:r>
              <a:rPr lang="en-US" sz="2000" dirty="0">
                <a:latin typeface="Arial" charset="0"/>
                <a:cs typeface="Arial" charset="0"/>
              </a:rPr>
              <a:t> </a:t>
            </a:r>
            <a:r>
              <a:rPr lang="el-GR" sz="2000" dirty="0">
                <a:latin typeface="Arial" charset="0"/>
                <a:cs typeface="Arial" charset="0"/>
              </a:rPr>
              <a:t>στις επιχειρήσεις και των επιδράσεων τους     σε </a:t>
            </a:r>
            <a:r>
              <a:rPr lang="el-GR" sz="2000" dirty="0" err="1">
                <a:latin typeface="Arial" charset="0"/>
                <a:cs typeface="Arial" charset="0"/>
              </a:rPr>
              <a:t>οργανωσιακό</a:t>
            </a:r>
            <a:r>
              <a:rPr lang="el-GR" sz="2000" dirty="0">
                <a:latin typeface="Arial" charset="0"/>
                <a:cs typeface="Arial" charset="0"/>
              </a:rPr>
              <a:t> επίπεδο</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bject 4"/>
          <p:cNvSpPr>
            <a:spLocks noGrp="1" noChangeArrowheads="1"/>
          </p:cNvSpPr>
          <p:nvPr>
            <p:ph type="title" idx="4294967295"/>
          </p:nvPr>
        </p:nvSpPr>
        <p:spPr/>
        <p:txBody>
          <a:bodyPr/>
          <a:lstStyle/>
          <a:p>
            <a:pPr marL="12700" eaLnBrk="1" hangingPunct="1"/>
            <a:r>
              <a:rPr lang="el-GR" sz="2000" dirty="0" smtClean="0">
                <a:latin typeface="Arial" charset="0"/>
                <a:cs typeface="Arial" charset="0"/>
              </a:rPr>
              <a:t>Προοπτικ</a:t>
            </a:r>
            <a:r>
              <a:rPr lang="el-GR" sz="2000" dirty="0" smtClean="0">
                <a:latin typeface="Arial" charset="0"/>
                <a:cs typeface="Arial" charset="0"/>
              </a:rPr>
              <a:t>ές απασχόλησης ως</a:t>
            </a:r>
            <a:r>
              <a:rPr lang="el-GR" sz="2000" dirty="0" smtClean="0">
                <a:latin typeface="Arial" charset="0"/>
                <a:cs typeface="Arial" charset="0"/>
              </a:rPr>
              <a:t> </a:t>
            </a:r>
            <a:r>
              <a:rPr lang="el-GR" sz="2000" dirty="0">
                <a:latin typeface="Arial" charset="0"/>
                <a:cs typeface="Arial" charset="0"/>
              </a:rPr>
              <a:t>Στελέχη και ως Σύμβουλοι </a:t>
            </a:r>
            <a:br>
              <a:rPr lang="el-GR" sz="2000" dirty="0">
                <a:latin typeface="Arial" charset="0"/>
                <a:cs typeface="Arial" charset="0"/>
              </a:rPr>
            </a:br>
            <a:r>
              <a:rPr lang="el-GR" sz="2000" dirty="0">
                <a:latin typeface="Arial" charset="0"/>
                <a:cs typeface="Arial" charset="0"/>
              </a:rPr>
              <a:t>σε ειδικότητες αιχμής:</a:t>
            </a:r>
          </a:p>
        </p:txBody>
      </p:sp>
      <p:sp>
        <p:nvSpPr>
          <p:cNvPr id="51203" name="object 95"/>
          <p:cNvSpPr>
            <a:spLocks noGrp="1" noChangeArrowheads="1"/>
          </p:cNvSpPr>
          <p:nvPr>
            <p:ph type="body" idx="4294967295"/>
          </p:nvPr>
        </p:nvSpPr>
        <p:spPr>
          <a:xfrm>
            <a:off x="684213" y="1700213"/>
            <a:ext cx="8207375" cy="4968875"/>
          </a:xfrm>
        </p:spPr>
        <p:txBody>
          <a:bodyPr/>
          <a:lstStyle/>
          <a:p>
            <a:pPr marL="12700" indent="0">
              <a:tabLst>
                <a:tab pos="468313" algn="l"/>
              </a:tabLst>
            </a:pPr>
            <a:r>
              <a:rPr lang="el-GR" sz="1400">
                <a:latin typeface="Arial" charset="0"/>
                <a:cs typeface="Arial" charset="0"/>
              </a:rPr>
              <a:t> </a:t>
            </a:r>
            <a:r>
              <a:rPr lang="el-GR" sz="1600">
                <a:latin typeface="Arial" charset="0"/>
                <a:cs typeface="Arial" charset="0"/>
              </a:rPr>
              <a:t>Internet και Νέα Ψηφιακά Κανάλια Διανομών και Πωλήσεων</a:t>
            </a:r>
          </a:p>
          <a:p>
            <a:pPr marL="12700" indent="0">
              <a:tabLst>
                <a:tab pos="468313" algn="l"/>
              </a:tabLst>
            </a:pPr>
            <a:r>
              <a:rPr lang="el-GR" sz="1400">
                <a:latin typeface="Arial" charset="0"/>
                <a:cs typeface="Arial" charset="0"/>
              </a:rPr>
              <a:t> </a:t>
            </a:r>
            <a:r>
              <a:rPr lang="el-GR" sz="1600">
                <a:latin typeface="Arial" charset="0"/>
                <a:cs typeface="Arial" charset="0"/>
              </a:rPr>
              <a:t>Διαχείριση Καινοτομίας και Επιχειρηματικότητας</a:t>
            </a:r>
          </a:p>
          <a:p>
            <a:pPr marL="12700" indent="0">
              <a:tabLst>
                <a:tab pos="468313" algn="l"/>
              </a:tabLst>
            </a:pPr>
            <a:r>
              <a:rPr lang="el-GR" sz="1600">
                <a:latin typeface="Arial" charset="0"/>
                <a:cs typeface="Arial" charset="0"/>
              </a:rPr>
              <a:t> Εφοδιαστική Αλυσίδα και Υπηρεσίες</a:t>
            </a:r>
          </a:p>
          <a:p>
            <a:pPr marL="12700" indent="0">
              <a:tabLst>
                <a:tab pos="468313" algn="l"/>
              </a:tabLst>
            </a:pPr>
            <a:r>
              <a:rPr lang="el-GR" sz="1600">
                <a:latin typeface="Arial" charset="0"/>
                <a:cs typeface="Arial" charset="0"/>
              </a:rPr>
              <a:t> Logistics και Μεταφορές</a:t>
            </a:r>
          </a:p>
          <a:p>
            <a:pPr marL="12700" indent="0">
              <a:tabLst>
                <a:tab pos="468313" algn="l"/>
              </a:tabLst>
            </a:pPr>
            <a:r>
              <a:rPr lang="el-GR" sz="1600">
                <a:latin typeface="Arial" charset="0"/>
                <a:cs typeface="Arial" charset="0"/>
              </a:rPr>
              <a:t> Ανάλυση και Σχεδιασμός Πληροφοριακών Συστημάτων</a:t>
            </a:r>
          </a:p>
          <a:p>
            <a:pPr marL="12700" indent="0">
              <a:tabLst>
                <a:tab pos="468313" algn="l"/>
              </a:tabLst>
            </a:pPr>
            <a:r>
              <a:rPr lang="el-GR" sz="1600">
                <a:latin typeface="Arial" charset="0"/>
                <a:cs typeface="Arial" charset="0"/>
              </a:rPr>
              <a:t> Διοίκηση Πληροφοριακών και Τηλεπικοινωνιακών Πόρων / Συστημάτων</a:t>
            </a:r>
          </a:p>
          <a:p>
            <a:pPr marL="12700" indent="0">
              <a:tabLst>
                <a:tab pos="468313" algn="l"/>
              </a:tabLst>
            </a:pPr>
            <a:r>
              <a:rPr lang="el-GR" sz="1600">
                <a:latin typeface="Arial" charset="0"/>
                <a:cs typeface="Arial" charset="0"/>
              </a:rPr>
              <a:t> Ποσοτικές Μέθοδοι στη Διοίκηση των Επιχειρήσεων (Επιχειρησιακή Έρευνα)</a:t>
            </a:r>
          </a:p>
          <a:p>
            <a:pPr marL="12700" indent="0">
              <a:tabLst>
                <a:tab pos="468313" algn="l"/>
              </a:tabLst>
            </a:pPr>
            <a:r>
              <a:rPr lang="el-GR" sz="1600">
                <a:latin typeface="Arial" charset="0"/>
                <a:cs typeface="Arial" charset="0"/>
              </a:rPr>
              <a:t> Χρηματοοικονομική Μηχανική</a:t>
            </a:r>
          </a:p>
          <a:p>
            <a:pPr marL="12700" indent="0">
              <a:tabLst>
                <a:tab pos="468313" algn="l"/>
              </a:tabLst>
            </a:pPr>
            <a:r>
              <a:rPr lang="el-GR" sz="1600">
                <a:latin typeface="Arial" charset="0"/>
                <a:cs typeface="Arial" charset="0"/>
              </a:rPr>
              <a:t> Προγραμματισμός και Διαχείριση Έργων</a:t>
            </a:r>
          </a:p>
          <a:p>
            <a:pPr marL="12700" indent="0">
              <a:tabLst>
                <a:tab pos="468313" algn="l"/>
              </a:tabLst>
            </a:pPr>
            <a:r>
              <a:rPr lang="el-GR" sz="1600">
                <a:latin typeface="Arial" charset="0"/>
                <a:cs typeface="Arial" charset="0"/>
              </a:rPr>
              <a:t> Ανάλυση και Μοντελοποίηση Επιχειρηματικών Διαδικασιών και Συστημάτων</a:t>
            </a:r>
          </a:p>
          <a:p>
            <a:pPr marL="12700" indent="0">
              <a:tabLst>
                <a:tab pos="468313" algn="l"/>
              </a:tabLst>
            </a:pPr>
            <a:r>
              <a:rPr lang="el-GR" sz="1600">
                <a:latin typeface="Arial" charset="0"/>
                <a:cs typeface="Arial" charset="0"/>
              </a:rPr>
              <a:t> Ηλεκτρονικό Εμπόριο και Ψηφιακό Μάρκετινγκ</a:t>
            </a:r>
          </a:p>
          <a:p>
            <a:pPr marL="12700" indent="0">
              <a:tabLst>
                <a:tab pos="468313" algn="l"/>
              </a:tabLst>
            </a:pPr>
            <a:r>
              <a:rPr lang="el-GR" sz="1600">
                <a:latin typeface="Arial" charset="0"/>
                <a:cs typeface="Arial" charset="0"/>
              </a:rPr>
              <a:t> Τεχνολογία Λογισμικού και Βάσεις Δεδομένων</a:t>
            </a:r>
          </a:p>
          <a:p>
            <a:pPr marL="12700" indent="0">
              <a:tabLst>
                <a:tab pos="468313" algn="l"/>
              </a:tabLst>
            </a:pPr>
            <a:r>
              <a:rPr lang="el-GR" sz="1600">
                <a:latin typeface="Arial" charset="0"/>
                <a:cs typeface="Arial" charset="0"/>
              </a:rPr>
              <a:t> Συστήματα Διαχείρισης Επιχειρησιακών Πόρων</a:t>
            </a:r>
          </a:p>
          <a:p>
            <a:pPr marL="12700" indent="0">
              <a:tabLst>
                <a:tab pos="468313" algn="l"/>
              </a:tabLst>
            </a:pPr>
            <a:r>
              <a:rPr lang="el-GR" sz="1600">
                <a:latin typeface="Arial" charset="0"/>
                <a:cs typeface="Arial" charset="0"/>
              </a:rPr>
              <a:t> Διαχείριση Γνώσης και Μάθησης</a:t>
            </a:r>
          </a:p>
          <a:p>
            <a:pPr marL="12700" indent="0">
              <a:tabLst>
                <a:tab pos="468313" algn="l"/>
              </a:tabLst>
            </a:pPr>
            <a:r>
              <a:rPr lang="el-GR" sz="1600">
                <a:latin typeface="Arial" charset="0"/>
                <a:cs typeface="Arial" charset="0"/>
              </a:rPr>
              <a:t> Οργανωσιακή Συμπεριφορά και Ηγεσία</a:t>
            </a:r>
          </a:p>
          <a:p>
            <a:pPr marL="12700" indent="0">
              <a:tabLst>
                <a:tab pos="468313" algn="l"/>
              </a:tabLst>
            </a:pPr>
            <a:r>
              <a:rPr lang="el-GR" sz="1600">
                <a:latin typeface="Arial" charset="0"/>
                <a:cs typeface="Arial" charset="0"/>
              </a:rPr>
              <a:t> Επιχειρηματική Στρατηγική</a:t>
            </a:r>
          </a:p>
        </p:txBody>
      </p:sp>
    </p:spTree>
    <p:extLst>
      <p:ext uri="{BB962C8B-B14F-4D97-AF65-F5344CB8AC3E}">
        <p14:creationId xmlns:p14="http://schemas.microsoft.com/office/powerpoint/2010/main" val="41302527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type="body" idx="4294967295"/>
          </p:nvPr>
        </p:nvSpPr>
        <p:spPr>
          <a:xfrm>
            <a:off x="611188" y="1556792"/>
            <a:ext cx="7705725" cy="5109090"/>
          </a:xfrm>
        </p:spPr>
        <p:txBody>
          <a:bodyPr lIns="0" tIns="0" rIns="0" bIns="0">
            <a:spAutoFit/>
          </a:bodyPr>
          <a:lstStyle/>
          <a:p>
            <a:r>
              <a:rPr lang="el-GR" sz="2000" dirty="0" smtClean="0">
                <a:latin typeface="Arial" charset="0"/>
                <a:cs typeface="Arial" charset="0"/>
              </a:rPr>
              <a:t>21 </a:t>
            </a:r>
            <a:r>
              <a:rPr lang="el-GR" sz="2000" dirty="0">
                <a:latin typeface="Arial" charset="0"/>
                <a:cs typeface="Arial" charset="0"/>
              </a:rPr>
              <a:t>Μέλη ΔΕΠ </a:t>
            </a:r>
            <a:r>
              <a:rPr lang="el-GR" sz="2000" dirty="0" smtClean="0">
                <a:latin typeface="Arial" charset="0"/>
                <a:cs typeface="Arial" charset="0"/>
              </a:rPr>
              <a:t>(Καθηγητ</a:t>
            </a:r>
            <a:r>
              <a:rPr lang="el-GR" sz="2000" dirty="0" smtClean="0">
                <a:latin typeface="Arial" charset="0"/>
                <a:cs typeface="Arial" charset="0"/>
              </a:rPr>
              <a:t>ές</a:t>
            </a:r>
            <a:r>
              <a:rPr lang="el-GR" sz="2000" dirty="0" smtClean="0">
                <a:latin typeface="Arial" charset="0"/>
                <a:cs typeface="Arial" charset="0"/>
              </a:rPr>
              <a:t>)</a:t>
            </a:r>
            <a:endParaRPr lang="el-GR" sz="2000" dirty="0">
              <a:latin typeface="Arial" charset="0"/>
              <a:cs typeface="Arial" charset="0"/>
            </a:endParaRPr>
          </a:p>
          <a:p>
            <a:r>
              <a:rPr lang="el-GR" sz="2000" dirty="0" smtClean="0">
                <a:latin typeface="Arial" charset="0"/>
                <a:cs typeface="Arial" charset="0"/>
              </a:rPr>
              <a:t>3 </a:t>
            </a:r>
            <a:r>
              <a:rPr lang="el-GR" sz="2000" dirty="0">
                <a:latin typeface="Arial" charset="0"/>
                <a:cs typeface="Arial" charset="0"/>
              </a:rPr>
              <a:t>άτομα Διοικητικό Προσωπικό</a:t>
            </a:r>
          </a:p>
          <a:p>
            <a:r>
              <a:rPr lang="en-US" sz="2000" dirty="0" smtClean="0">
                <a:latin typeface="Arial" charset="0"/>
                <a:cs typeface="Arial" charset="0"/>
              </a:rPr>
              <a:t>4 </a:t>
            </a:r>
            <a:r>
              <a:rPr lang="el-GR" sz="2000" dirty="0">
                <a:latin typeface="Arial" charset="0"/>
                <a:cs typeface="Arial" charset="0"/>
              </a:rPr>
              <a:t>άτομα Εργαστηριακό Προσωπικό</a:t>
            </a:r>
            <a:endParaRPr lang="en-US" sz="2000" dirty="0">
              <a:latin typeface="Arial" charset="0"/>
              <a:cs typeface="Arial" charset="0"/>
            </a:endParaRPr>
          </a:p>
          <a:p>
            <a:r>
              <a:rPr lang="el-GR" sz="2000" dirty="0" smtClean="0">
                <a:latin typeface="Arial" charset="0"/>
                <a:cs typeface="Arial" charset="0"/>
              </a:rPr>
              <a:t>&gt; </a:t>
            </a:r>
            <a:r>
              <a:rPr lang="el-GR" sz="2000" dirty="0">
                <a:latin typeface="Arial" charset="0"/>
                <a:cs typeface="Arial" charset="0"/>
              </a:rPr>
              <a:t>800 προπτυχιακοί φοιτητές</a:t>
            </a:r>
          </a:p>
          <a:p>
            <a:r>
              <a:rPr lang="el-GR" sz="2000" dirty="0" smtClean="0">
                <a:latin typeface="Arial" charset="0"/>
                <a:cs typeface="Arial" charset="0"/>
              </a:rPr>
              <a:t>&gt; </a:t>
            </a:r>
            <a:r>
              <a:rPr lang="el-GR" sz="2000" dirty="0">
                <a:latin typeface="Arial" charset="0"/>
                <a:cs typeface="Arial" charset="0"/>
              </a:rPr>
              <a:t>300 μεταπτυχιακοί φοιτητές/έτος</a:t>
            </a:r>
          </a:p>
          <a:p>
            <a:r>
              <a:rPr lang="en-US" sz="2000" dirty="0" smtClean="0">
                <a:latin typeface="Arial" charset="0"/>
                <a:cs typeface="Arial" charset="0"/>
              </a:rPr>
              <a:t>&gt; </a:t>
            </a:r>
            <a:r>
              <a:rPr lang="en-US" sz="2000" dirty="0">
                <a:latin typeface="Arial" charset="0"/>
                <a:cs typeface="Arial" charset="0"/>
              </a:rPr>
              <a:t>60 </a:t>
            </a:r>
            <a:r>
              <a:rPr lang="el-GR" sz="2000" dirty="0">
                <a:latin typeface="Arial" charset="0"/>
                <a:cs typeface="Arial" charset="0"/>
              </a:rPr>
              <a:t>διδακτορικοί φοιτητές</a:t>
            </a:r>
            <a:endParaRPr lang="en-US" sz="2000" dirty="0">
              <a:latin typeface="Arial" charset="0"/>
              <a:cs typeface="Arial" charset="0"/>
            </a:endParaRPr>
          </a:p>
          <a:p>
            <a:r>
              <a:rPr lang="el-GR" sz="2000" dirty="0" smtClean="0">
                <a:latin typeface="Arial" charset="0"/>
                <a:cs typeface="Arial" charset="0"/>
              </a:rPr>
              <a:t>&gt; </a:t>
            </a:r>
            <a:r>
              <a:rPr lang="en-US" sz="2000" dirty="0">
                <a:latin typeface="Arial" charset="0"/>
                <a:cs typeface="Arial" charset="0"/>
              </a:rPr>
              <a:t>9</a:t>
            </a:r>
            <a:r>
              <a:rPr lang="el-GR" sz="2000" dirty="0">
                <a:latin typeface="Arial" charset="0"/>
                <a:cs typeface="Arial" charset="0"/>
              </a:rPr>
              <a:t>0 Διδάκτορες</a:t>
            </a:r>
          </a:p>
          <a:p>
            <a:r>
              <a:rPr lang="el-GR" sz="2000" dirty="0" smtClean="0">
                <a:latin typeface="Arial" charset="0"/>
                <a:cs typeface="Arial" charset="0"/>
              </a:rPr>
              <a:t>6 </a:t>
            </a:r>
            <a:r>
              <a:rPr lang="el-GR" sz="2000" dirty="0">
                <a:latin typeface="Arial" charset="0"/>
                <a:cs typeface="Arial" charset="0"/>
              </a:rPr>
              <a:t>Ερευνητικά εργαστήρια</a:t>
            </a:r>
            <a:r>
              <a:rPr lang="el-GR" sz="2000" dirty="0" smtClean="0">
                <a:latin typeface="Arial" charset="0"/>
                <a:cs typeface="Arial" charset="0"/>
              </a:rPr>
              <a:t>:</a:t>
            </a:r>
            <a:endParaRPr lang="en-US" sz="2000" dirty="0" smtClean="0">
              <a:latin typeface="Arial" charset="0"/>
              <a:cs typeface="Arial" charset="0"/>
            </a:endParaRPr>
          </a:p>
          <a:p>
            <a:pPr lvl="1"/>
            <a:r>
              <a:rPr lang="el-GR" dirty="0" smtClean="0">
                <a:latin typeface="Calibri" charset="0"/>
                <a:cs typeface="Arial" charset="0"/>
              </a:rPr>
              <a:t>Ηλεκτρονικο</a:t>
            </a:r>
            <a:r>
              <a:rPr lang="el-GR" dirty="0" smtClean="0">
                <a:latin typeface="Calibri" charset="0"/>
                <a:cs typeface="Arial" charset="0"/>
              </a:rPr>
              <a:t>ύ Εμπορίου και Ηλεκτρονικού Επιχειρείν </a:t>
            </a:r>
            <a:r>
              <a:rPr lang="en-US" dirty="0" smtClean="0">
                <a:latin typeface="Calibri" charset="0"/>
                <a:cs typeface="Arial" charset="0"/>
              </a:rPr>
              <a:t>(ELTRUN)</a:t>
            </a:r>
            <a:endParaRPr lang="el-GR" dirty="0" smtClean="0">
              <a:latin typeface="Calibri" charset="0"/>
              <a:cs typeface="Arial" charset="0"/>
            </a:endParaRPr>
          </a:p>
          <a:p>
            <a:pPr lvl="1"/>
            <a:r>
              <a:rPr lang="el-GR" dirty="0" smtClean="0">
                <a:latin typeface="Calibri" charset="0"/>
                <a:cs typeface="Arial" charset="0"/>
              </a:rPr>
              <a:t>Διοικητικής Επιστήμης</a:t>
            </a:r>
            <a:r>
              <a:rPr lang="en-US" dirty="0" smtClean="0">
                <a:latin typeface="Calibri" charset="0"/>
                <a:cs typeface="Arial" charset="0"/>
              </a:rPr>
              <a:t> (MSL)</a:t>
            </a:r>
          </a:p>
          <a:p>
            <a:pPr lvl="1"/>
            <a:r>
              <a:rPr lang="el-GR" dirty="0" smtClean="0">
                <a:latin typeface="Calibri" charset="0"/>
                <a:cs typeface="Arial" charset="0"/>
              </a:rPr>
              <a:t>Πληροφοριακών Συστημάτων και Τεχνολογιών (</a:t>
            </a:r>
            <a:r>
              <a:rPr lang="en-US" dirty="0" smtClean="0">
                <a:latin typeface="Calibri" charset="0"/>
                <a:cs typeface="Arial" charset="0"/>
              </a:rPr>
              <a:t>ISTLab)</a:t>
            </a:r>
          </a:p>
          <a:p>
            <a:pPr lvl="1"/>
            <a:r>
              <a:rPr lang="el-GR" dirty="0" smtClean="0">
                <a:latin typeface="Calibri" charset="0"/>
                <a:cs typeface="Arial" charset="0"/>
              </a:rPr>
              <a:t>Μάνατζμεντ, Στρατηγικής και Επιχειρηματικότητας</a:t>
            </a:r>
          </a:p>
          <a:p>
            <a:pPr lvl="1"/>
            <a:r>
              <a:rPr lang="el-GR" dirty="0" smtClean="0">
                <a:latin typeface="Calibri" charset="0"/>
                <a:cs typeface="Arial" charset="0"/>
              </a:rPr>
              <a:t>Επιχειρηματικής Αναλυτικής</a:t>
            </a:r>
          </a:p>
          <a:p>
            <a:pPr lvl="1"/>
            <a:r>
              <a:rPr lang="el-GR" dirty="0" smtClean="0">
                <a:latin typeface="Calibri" charset="0"/>
                <a:cs typeface="Arial" charset="0"/>
              </a:rPr>
              <a:t>Χρηματοοικονομικών Τεχνολογιών (</a:t>
            </a:r>
            <a:r>
              <a:rPr lang="en-US" dirty="0" smtClean="0">
                <a:latin typeface="Calibri" charset="0"/>
                <a:cs typeface="Arial" charset="0"/>
              </a:rPr>
              <a:t>Fintech)</a:t>
            </a:r>
            <a:endParaRPr lang="el-GR" dirty="0">
              <a:latin typeface="Calibri" charset="0"/>
              <a:cs typeface="Arial" charset="0"/>
            </a:endParaRPr>
          </a:p>
        </p:txBody>
      </p:sp>
      <p:sp>
        <p:nvSpPr>
          <p:cNvPr id="47112" name="object 4"/>
          <p:cNvSpPr txBox="1">
            <a:spLocks noChangeArrowheads="1"/>
          </p:cNvSpPr>
          <p:nvPr/>
        </p:nvSpPr>
        <p:spPr bwMode="auto">
          <a:xfrm>
            <a:off x="468313" y="1196975"/>
            <a:ext cx="5900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l-GR" sz="2000" b="1" dirty="0">
                <a:latin typeface="Arial" charset="0"/>
              </a:rPr>
              <a:t>Το </a:t>
            </a:r>
            <a:r>
              <a:rPr lang="el-GR" sz="2000" b="1" dirty="0" smtClean="0">
                <a:latin typeface="Arial" charset="0"/>
              </a:rPr>
              <a:t>ΔΕΤ </a:t>
            </a:r>
            <a:r>
              <a:rPr lang="el-GR" sz="2000" b="1" dirty="0">
                <a:latin typeface="Arial" charset="0"/>
              </a:rPr>
              <a:t>σε αριθμούς:</a:t>
            </a:r>
            <a:endParaRPr lang="el-GR" sz="3200" b="1"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noChangeAspect="1"/>
          </p:cNvGrpSpPr>
          <p:nvPr/>
        </p:nvGrpSpPr>
        <p:grpSpPr bwMode="auto">
          <a:xfrm>
            <a:off x="65088" y="1039813"/>
            <a:ext cx="9043987" cy="5416550"/>
            <a:chOff x="272" y="989"/>
            <a:chExt cx="3794" cy="2498"/>
          </a:xfrm>
        </p:grpSpPr>
        <p:cxnSp>
          <p:nvCxnSpPr>
            <p:cNvPr id="46083" name="_s58372"/>
            <p:cNvCxnSpPr>
              <a:cxnSpLocks noChangeShapeType="1"/>
              <a:stCxn id="46105" idx="1"/>
              <a:endCxn id="46097" idx="2"/>
            </p:cNvCxnSpPr>
            <p:nvPr/>
          </p:nvCxnSpPr>
          <p:spPr bwMode="auto">
            <a:xfrm rot="10800000">
              <a:off x="3048" y="1719"/>
              <a:ext cx="154" cy="16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84" name="_s58373"/>
            <p:cNvCxnSpPr>
              <a:cxnSpLocks noChangeShapeType="1"/>
              <a:stCxn id="46104" idx="1"/>
              <a:endCxn id="46097" idx="2"/>
            </p:cNvCxnSpPr>
            <p:nvPr/>
          </p:nvCxnSpPr>
          <p:spPr bwMode="auto">
            <a:xfrm rot="10800000">
              <a:off x="3048" y="1719"/>
              <a:ext cx="154" cy="118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85" name="_s58374"/>
            <p:cNvCxnSpPr>
              <a:cxnSpLocks noChangeShapeType="1"/>
              <a:stCxn id="46103" idx="1"/>
              <a:endCxn id="46097" idx="2"/>
            </p:cNvCxnSpPr>
            <p:nvPr/>
          </p:nvCxnSpPr>
          <p:spPr bwMode="auto">
            <a:xfrm rot="10800000">
              <a:off x="3048" y="1719"/>
              <a:ext cx="154" cy="74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86" name="_s58375"/>
            <p:cNvCxnSpPr>
              <a:cxnSpLocks noChangeShapeType="1"/>
              <a:stCxn id="46102" idx="1"/>
              <a:endCxn id="46097" idx="2"/>
            </p:cNvCxnSpPr>
            <p:nvPr/>
          </p:nvCxnSpPr>
          <p:spPr bwMode="auto">
            <a:xfrm rot="10800000">
              <a:off x="3048" y="1719"/>
              <a:ext cx="154" cy="29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87" name="_s58376"/>
            <p:cNvCxnSpPr>
              <a:cxnSpLocks noChangeShapeType="1"/>
              <a:stCxn id="46101" idx="1"/>
              <a:endCxn id="46096" idx="2"/>
            </p:cNvCxnSpPr>
            <p:nvPr/>
          </p:nvCxnSpPr>
          <p:spPr bwMode="auto">
            <a:xfrm rot="10800000">
              <a:off x="1876" y="1719"/>
              <a:ext cx="154" cy="74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88" name="_s58377"/>
            <p:cNvCxnSpPr>
              <a:cxnSpLocks noChangeShapeType="1"/>
              <a:stCxn id="46100" idx="1"/>
              <a:endCxn id="46096" idx="2"/>
            </p:cNvCxnSpPr>
            <p:nvPr/>
          </p:nvCxnSpPr>
          <p:spPr bwMode="auto">
            <a:xfrm rot="10800000">
              <a:off x="1876" y="1719"/>
              <a:ext cx="154" cy="29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89" name="_s58378"/>
            <p:cNvCxnSpPr>
              <a:cxnSpLocks noChangeShapeType="1"/>
              <a:stCxn id="46099" idx="1"/>
              <a:endCxn id="46095" idx="2"/>
            </p:cNvCxnSpPr>
            <p:nvPr/>
          </p:nvCxnSpPr>
          <p:spPr bwMode="auto">
            <a:xfrm rot="10800000">
              <a:off x="704" y="1719"/>
              <a:ext cx="154" cy="74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90" name="_s58379"/>
            <p:cNvCxnSpPr>
              <a:cxnSpLocks noChangeShapeType="1"/>
              <a:stCxn id="46098" idx="1"/>
              <a:endCxn id="46095" idx="2"/>
            </p:cNvCxnSpPr>
            <p:nvPr/>
          </p:nvCxnSpPr>
          <p:spPr bwMode="auto">
            <a:xfrm rot="10800000">
              <a:off x="704" y="1719"/>
              <a:ext cx="154" cy="29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91" name="_s58380"/>
            <p:cNvCxnSpPr>
              <a:cxnSpLocks noChangeShapeType="1"/>
              <a:stCxn id="46097" idx="0"/>
              <a:endCxn id="46094" idx="2"/>
            </p:cNvCxnSpPr>
            <p:nvPr/>
          </p:nvCxnSpPr>
          <p:spPr bwMode="auto">
            <a:xfrm rot="5400000" flipH="1">
              <a:off x="2385" y="768"/>
              <a:ext cx="154" cy="1172"/>
            </a:xfrm>
            <a:prstGeom prst="bentConnector3">
              <a:avLst>
                <a:gd name="adj1" fmla="val 361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6092" name="_s58381"/>
            <p:cNvCxnSpPr>
              <a:cxnSpLocks noChangeShapeType="1"/>
              <a:stCxn id="46096" idx="0"/>
              <a:endCxn id="46094" idx="2"/>
            </p:cNvCxnSpPr>
            <p:nvPr/>
          </p:nvCxnSpPr>
          <p:spPr bwMode="auto">
            <a:xfrm rot="-5400000">
              <a:off x="1800" y="1353"/>
              <a:ext cx="15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6093" name="_s58382"/>
            <p:cNvCxnSpPr>
              <a:cxnSpLocks noChangeShapeType="1"/>
              <a:stCxn id="46095" idx="0"/>
              <a:endCxn id="46094" idx="2"/>
            </p:cNvCxnSpPr>
            <p:nvPr/>
          </p:nvCxnSpPr>
          <p:spPr bwMode="auto">
            <a:xfrm rot="-5400000">
              <a:off x="1213" y="768"/>
              <a:ext cx="154" cy="1172"/>
            </a:xfrm>
            <a:prstGeom prst="bentConnector3">
              <a:avLst>
                <a:gd name="adj1" fmla="val 3618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6094" name="_s58383"/>
            <p:cNvSpPr>
              <a:spLocks noChangeArrowheads="1"/>
            </p:cNvSpPr>
            <p:nvPr/>
          </p:nvSpPr>
          <p:spPr bwMode="auto">
            <a:xfrm>
              <a:off x="1444" y="989"/>
              <a:ext cx="864"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200" b="1"/>
                <a:t>  Σχολές ΟΠΑ</a:t>
              </a:r>
              <a:endParaRPr lang="en-US" sz="1200" b="1"/>
            </a:p>
          </p:txBody>
        </p:sp>
        <p:sp>
          <p:nvSpPr>
            <p:cNvPr id="46095" name="_s58384"/>
            <p:cNvSpPr>
              <a:spLocks noChangeArrowheads="1"/>
            </p:cNvSpPr>
            <p:nvPr/>
          </p:nvSpPr>
          <p:spPr bwMode="auto">
            <a:xfrm>
              <a:off x="272" y="1431"/>
              <a:ext cx="864" cy="288"/>
            </a:xfrm>
            <a:prstGeom prst="roundRect">
              <a:avLst>
                <a:gd name="adj" fmla="val 16667"/>
              </a:avLst>
            </a:prstGeom>
            <a:solidFill>
              <a:srgbClr val="A0B0D4"/>
            </a:solidFill>
            <a:ln w="9525">
              <a:solidFill>
                <a:schemeClr val="tx1"/>
              </a:solidFill>
              <a:round/>
              <a:headEnd/>
              <a:tailEnd/>
            </a:ln>
          </p:spPr>
          <p:txBody>
            <a:bodyPr lIns="0" tIns="0" rIns="0" bIns="0" anchor="ctr"/>
            <a:lstStyle/>
            <a:p>
              <a:pPr algn="ctr" eaLnBrk="1" hangingPunct="1"/>
              <a:r>
                <a:rPr lang="el-GR" sz="1100"/>
                <a:t>Επιστημών &amp; Τεχνολογίας της Πληροφορίας</a:t>
              </a:r>
              <a:endParaRPr lang="en-US" sz="1100"/>
            </a:p>
          </p:txBody>
        </p:sp>
        <p:sp>
          <p:nvSpPr>
            <p:cNvPr id="46096" name="_s58385"/>
            <p:cNvSpPr>
              <a:spLocks noChangeArrowheads="1"/>
            </p:cNvSpPr>
            <p:nvPr/>
          </p:nvSpPr>
          <p:spPr bwMode="auto">
            <a:xfrm>
              <a:off x="1444" y="1431"/>
              <a:ext cx="864"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Οικονομικών Επιστημών</a:t>
              </a:r>
              <a:endParaRPr lang="en-US" sz="1100"/>
            </a:p>
          </p:txBody>
        </p:sp>
        <p:sp>
          <p:nvSpPr>
            <p:cNvPr id="46097" name="_s58386"/>
            <p:cNvSpPr>
              <a:spLocks noChangeArrowheads="1"/>
            </p:cNvSpPr>
            <p:nvPr/>
          </p:nvSpPr>
          <p:spPr bwMode="auto">
            <a:xfrm>
              <a:off x="2616" y="1431"/>
              <a:ext cx="864"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b="1"/>
                <a:t>Διοίκησης Επιχειρήσεων</a:t>
              </a:r>
              <a:r>
                <a:rPr lang="el-GR" sz="2200" b="1"/>
                <a:t> </a:t>
              </a:r>
              <a:endParaRPr lang="en-US" sz="2200" b="1"/>
            </a:p>
          </p:txBody>
        </p:sp>
        <p:sp>
          <p:nvSpPr>
            <p:cNvPr id="46098" name="_s58387"/>
            <p:cNvSpPr>
              <a:spLocks noChangeArrowheads="1"/>
            </p:cNvSpPr>
            <p:nvPr/>
          </p:nvSpPr>
          <p:spPr bwMode="auto">
            <a:xfrm>
              <a:off x="858" y="1873"/>
              <a:ext cx="864"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Τμήμα Πληροφορικής</a:t>
              </a:r>
              <a:endParaRPr lang="en-US" sz="1100"/>
            </a:p>
          </p:txBody>
        </p:sp>
        <p:sp>
          <p:nvSpPr>
            <p:cNvPr id="46099" name="_s58388"/>
            <p:cNvSpPr>
              <a:spLocks noChangeArrowheads="1"/>
            </p:cNvSpPr>
            <p:nvPr/>
          </p:nvSpPr>
          <p:spPr bwMode="auto">
            <a:xfrm>
              <a:off x="858" y="2315"/>
              <a:ext cx="864"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Τμήμα Στατιστικής </a:t>
              </a:r>
              <a:endParaRPr lang="en-US" sz="1100"/>
            </a:p>
          </p:txBody>
        </p:sp>
        <p:sp>
          <p:nvSpPr>
            <p:cNvPr id="46100" name="_s58389"/>
            <p:cNvSpPr>
              <a:spLocks noChangeArrowheads="1"/>
            </p:cNvSpPr>
            <p:nvPr/>
          </p:nvSpPr>
          <p:spPr bwMode="auto">
            <a:xfrm>
              <a:off x="2030" y="1873"/>
              <a:ext cx="864"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Τμήμα</a:t>
              </a:r>
              <a:endParaRPr lang="en-US" sz="1100"/>
            </a:p>
            <a:p>
              <a:pPr algn="ctr" eaLnBrk="1" hangingPunct="1"/>
              <a:r>
                <a:rPr lang="el-GR" sz="1100"/>
                <a:t> Οικονομικής Επιστήμης </a:t>
              </a:r>
              <a:endParaRPr lang="en-US" sz="1100"/>
            </a:p>
          </p:txBody>
        </p:sp>
        <p:sp>
          <p:nvSpPr>
            <p:cNvPr id="46101" name="_s58390"/>
            <p:cNvSpPr>
              <a:spLocks noChangeArrowheads="1"/>
            </p:cNvSpPr>
            <p:nvPr/>
          </p:nvSpPr>
          <p:spPr bwMode="auto">
            <a:xfrm>
              <a:off x="2030" y="2315"/>
              <a:ext cx="959"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Τμήμα Διεθνών &amp; </a:t>
              </a:r>
            </a:p>
            <a:p>
              <a:pPr algn="ctr" eaLnBrk="1" hangingPunct="1"/>
              <a:r>
                <a:rPr lang="el-GR" sz="1100"/>
                <a:t>Ευρωπαϊκών Οικονομικών </a:t>
              </a:r>
            </a:p>
            <a:p>
              <a:pPr algn="ctr" eaLnBrk="1" hangingPunct="1"/>
              <a:r>
                <a:rPr lang="el-GR" sz="1100"/>
                <a:t>Σπουδών </a:t>
              </a:r>
              <a:endParaRPr lang="en-US" sz="1100"/>
            </a:p>
          </p:txBody>
        </p:sp>
        <p:sp>
          <p:nvSpPr>
            <p:cNvPr id="46102" name="_s58391"/>
            <p:cNvSpPr>
              <a:spLocks noChangeArrowheads="1"/>
            </p:cNvSpPr>
            <p:nvPr/>
          </p:nvSpPr>
          <p:spPr bwMode="auto">
            <a:xfrm>
              <a:off x="3202" y="1873"/>
              <a:ext cx="863"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Τμήμα Οργάνωσης &amp; </a:t>
              </a:r>
            </a:p>
            <a:p>
              <a:pPr algn="ctr" eaLnBrk="1" hangingPunct="1"/>
              <a:r>
                <a:rPr lang="el-GR" sz="1100"/>
                <a:t>Διοίκησης Επιχειρήσεων</a:t>
              </a:r>
              <a:endParaRPr lang="en-US" sz="1100"/>
            </a:p>
          </p:txBody>
        </p:sp>
        <p:sp>
          <p:nvSpPr>
            <p:cNvPr id="46103" name="_s58392"/>
            <p:cNvSpPr>
              <a:spLocks noChangeArrowheads="1"/>
            </p:cNvSpPr>
            <p:nvPr/>
          </p:nvSpPr>
          <p:spPr bwMode="auto">
            <a:xfrm>
              <a:off x="3202" y="2315"/>
              <a:ext cx="863"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Τμήμα Μάρκετινγκ </a:t>
              </a:r>
              <a:endParaRPr lang="en-US" sz="1100"/>
            </a:p>
            <a:p>
              <a:pPr algn="ctr" eaLnBrk="1" hangingPunct="1"/>
              <a:r>
                <a:rPr lang="el-GR" sz="1100"/>
                <a:t>και Επικοινωνίας</a:t>
              </a:r>
              <a:endParaRPr lang="en-US" sz="1100"/>
            </a:p>
          </p:txBody>
        </p:sp>
        <p:sp>
          <p:nvSpPr>
            <p:cNvPr id="46104" name="_s58393"/>
            <p:cNvSpPr>
              <a:spLocks noChangeArrowheads="1"/>
            </p:cNvSpPr>
            <p:nvPr/>
          </p:nvSpPr>
          <p:spPr bwMode="auto">
            <a:xfrm>
              <a:off x="3202" y="2757"/>
              <a:ext cx="863"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a:t>Λογιστικής και </a:t>
              </a:r>
            </a:p>
            <a:p>
              <a:pPr algn="ctr" eaLnBrk="1" hangingPunct="1"/>
              <a:r>
                <a:rPr lang="el-GR" sz="1100"/>
                <a:t>Χρηματοοικονομικής</a:t>
              </a:r>
              <a:endParaRPr lang="en-US" sz="1100"/>
            </a:p>
          </p:txBody>
        </p:sp>
        <p:sp>
          <p:nvSpPr>
            <p:cNvPr id="46105" name="_s58394"/>
            <p:cNvSpPr>
              <a:spLocks noChangeArrowheads="1"/>
            </p:cNvSpPr>
            <p:nvPr/>
          </p:nvSpPr>
          <p:spPr bwMode="auto">
            <a:xfrm>
              <a:off x="3202" y="3199"/>
              <a:ext cx="864" cy="288"/>
            </a:xfrm>
            <a:prstGeom prst="roundRect">
              <a:avLst>
                <a:gd name="adj" fmla="val 16667"/>
              </a:avLst>
            </a:prstGeom>
            <a:solidFill>
              <a:srgbClr val="A0B0D4"/>
            </a:solidFill>
            <a:ln w="9525">
              <a:solidFill>
                <a:schemeClr val="tx1"/>
              </a:solidFill>
              <a:round/>
              <a:headEnd/>
              <a:tailEnd/>
            </a:ln>
          </p:spPr>
          <p:txBody>
            <a:bodyPr wrap="none" lIns="0" tIns="0" rIns="0" bIns="0" anchor="ctr"/>
            <a:lstStyle/>
            <a:p>
              <a:pPr algn="ctr" eaLnBrk="1" hangingPunct="1"/>
              <a:r>
                <a:rPr lang="el-GR" sz="1100" b="1">
                  <a:solidFill>
                    <a:srgbClr val="000000"/>
                  </a:solidFill>
                </a:rPr>
                <a:t>Διοικητικής Επιστήμης &amp;</a:t>
              </a:r>
            </a:p>
            <a:p>
              <a:pPr algn="ctr" eaLnBrk="1" hangingPunct="1"/>
              <a:r>
                <a:rPr lang="el-GR" sz="1100" b="1">
                  <a:solidFill>
                    <a:srgbClr val="000000"/>
                  </a:solidFill>
                </a:rPr>
                <a:t> Τεχνολογίας</a:t>
              </a:r>
              <a:endParaRPr lang="en-US" sz="1100" b="1">
                <a:solidFill>
                  <a:srgbClr val="000000"/>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9"/>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3863" y="1628800"/>
            <a:ext cx="8810625" cy="4964113"/>
          </a:xfrm>
        </p:spPr>
      </p:pic>
      <p:sp>
        <p:nvSpPr>
          <p:cNvPr id="52227" name="object 23"/>
          <p:cNvSpPr txBox="1">
            <a:spLocks noChangeArrowheads="1"/>
          </p:cNvSpPr>
          <p:nvPr/>
        </p:nvSpPr>
        <p:spPr bwMode="auto">
          <a:xfrm>
            <a:off x="755650" y="1125538"/>
            <a:ext cx="7272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l-GR" b="1"/>
              <a:t>Δομή Προπτυχιακού Προγράμματος</a:t>
            </a:r>
            <a:r>
              <a:rPr lang="el-GR" sz="2500" b="1"/>
              <a:t> Σπουδών</a:t>
            </a:r>
            <a:endParaRPr lang="el-GR" sz="25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bject 23"/>
          <p:cNvSpPr txBox="1">
            <a:spLocks noChangeArrowheads="1"/>
          </p:cNvSpPr>
          <p:nvPr/>
        </p:nvSpPr>
        <p:spPr bwMode="auto">
          <a:xfrm>
            <a:off x="755650" y="1125538"/>
            <a:ext cx="7272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l-GR" b="1"/>
              <a:t>Δομή Προπτυχιακού Προγράμματος</a:t>
            </a:r>
            <a:r>
              <a:rPr lang="el-GR" sz="2500" b="1"/>
              <a:t> Σπουδών</a:t>
            </a:r>
            <a:endParaRPr lang="el-GR" sz="2500"/>
          </a:p>
        </p:txBody>
      </p:sp>
      <p:sp>
        <p:nvSpPr>
          <p:cNvPr id="53251" name="object 48"/>
          <p:cNvSpPr>
            <a:spLocks/>
          </p:cNvSpPr>
          <p:nvPr/>
        </p:nvSpPr>
        <p:spPr bwMode="auto">
          <a:xfrm>
            <a:off x="7616825" y="2316163"/>
            <a:ext cx="0" cy="1865312"/>
          </a:xfrm>
          <a:custGeom>
            <a:avLst/>
            <a:gdLst>
              <a:gd name="T0" fmla="*/ 0 h 2057400"/>
              <a:gd name="T1" fmla="*/ 1035972 h 2057400"/>
              <a:gd name="T2" fmla="*/ 0 60000 65536"/>
              <a:gd name="T3" fmla="*/ 0 60000 65536"/>
              <a:gd name="T4" fmla="*/ 0 h 2057400"/>
              <a:gd name="T5" fmla="*/ 2057400 h 2057400"/>
            </a:gdLst>
            <a:ahLst/>
            <a:cxnLst>
              <a:cxn ang="T2">
                <a:pos x="0" y="T0"/>
              </a:cxn>
              <a:cxn ang="T3">
                <a:pos x="0" y="T1"/>
              </a:cxn>
            </a:cxnLst>
            <a:rect l="0" t="T4" r="0" b="T5"/>
            <a:pathLst>
              <a:path h="2057400">
                <a:moveTo>
                  <a:pt x="0" y="0"/>
                </a:moveTo>
                <a:lnTo>
                  <a:pt x="0" y="2057400"/>
                </a:lnTo>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2" name="object 49"/>
          <p:cNvSpPr>
            <a:spLocks/>
          </p:cNvSpPr>
          <p:nvPr/>
        </p:nvSpPr>
        <p:spPr bwMode="auto">
          <a:xfrm>
            <a:off x="7527925" y="2316163"/>
            <a:ext cx="177800" cy="0"/>
          </a:xfrm>
          <a:custGeom>
            <a:avLst/>
            <a:gdLst>
              <a:gd name="T0" fmla="*/ 0 w 209550"/>
              <a:gd name="T1" fmla="*/ 66343 w 209550"/>
              <a:gd name="T2" fmla="*/ 0 60000 65536"/>
              <a:gd name="T3" fmla="*/ 0 60000 65536"/>
              <a:gd name="T4" fmla="*/ 0 w 209550"/>
              <a:gd name="T5" fmla="*/ 209550 w 209550"/>
            </a:gdLst>
            <a:ahLst/>
            <a:cxnLst>
              <a:cxn ang="T2">
                <a:pos x="T0" y="0"/>
              </a:cxn>
              <a:cxn ang="T3">
                <a:pos x="T1" y="0"/>
              </a:cxn>
            </a:cxnLst>
            <a:rect l="T4" t="0" r="T5" b="0"/>
            <a:pathLst>
              <a:path w="209550">
                <a:moveTo>
                  <a:pt x="0" y="0"/>
                </a:moveTo>
                <a:lnTo>
                  <a:pt x="209550" y="0"/>
                </a:lnTo>
              </a:path>
            </a:pathLst>
          </a:custGeom>
          <a:noFill/>
          <a:ln w="1041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3" name="object 51"/>
          <p:cNvSpPr>
            <a:spLocks/>
          </p:cNvSpPr>
          <p:nvPr/>
        </p:nvSpPr>
        <p:spPr bwMode="auto">
          <a:xfrm>
            <a:off x="4079875" y="1928813"/>
            <a:ext cx="904875" cy="720725"/>
          </a:xfrm>
          <a:custGeom>
            <a:avLst/>
            <a:gdLst>
              <a:gd name="T0" fmla="*/ 351679 w 1059179"/>
              <a:gd name="T1" fmla="*/ 401783 h 794385"/>
              <a:gd name="T2" fmla="*/ 174418 w 1059179"/>
              <a:gd name="T3" fmla="*/ 0 h 794385"/>
              <a:gd name="T4" fmla="*/ 0 w 1059179"/>
              <a:gd name="T5" fmla="*/ 401783 h 794385"/>
              <a:gd name="T6" fmla="*/ 22812 w 1059179"/>
              <a:gd name="T7" fmla="*/ 401783 h 794385"/>
              <a:gd name="T8" fmla="*/ 166826 w 1059179"/>
              <a:gd name="T9" fmla="*/ 70075 h 794385"/>
              <a:gd name="T10" fmla="*/ 166826 w 1059179"/>
              <a:gd name="T11" fmla="*/ 33932 h 794385"/>
              <a:gd name="T12" fmla="*/ 182518 w 1059179"/>
              <a:gd name="T13" fmla="*/ 33932 h 794385"/>
              <a:gd name="T14" fmla="*/ 182518 w 1059179"/>
              <a:gd name="T15" fmla="*/ 69511 h 794385"/>
              <a:gd name="T16" fmla="*/ 329061 w 1059179"/>
              <a:gd name="T17" fmla="*/ 401783 h 794385"/>
              <a:gd name="T18" fmla="*/ 351679 w 1059179"/>
              <a:gd name="T19" fmla="*/ 401783 h 794385"/>
              <a:gd name="T20" fmla="*/ 182518 w 1059179"/>
              <a:gd name="T21" fmla="*/ 33932 h 794385"/>
              <a:gd name="T22" fmla="*/ 166826 w 1059179"/>
              <a:gd name="T23" fmla="*/ 33932 h 794385"/>
              <a:gd name="T24" fmla="*/ 174734 w 1059179"/>
              <a:gd name="T25" fmla="*/ 51863 h 794385"/>
              <a:gd name="T26" fmla="*/ 182518 w 1059179"/>
              <a:gd name="T27" fmla="*/ 33932 h 794385"/>
              <a:gd name="T28" fmla="*/ 174734 w 1059179"/>
              <a:gd name="T29" fmla="*/ 51863 h 794385"/>
              <a:gd name="T30" fmla="*/ 166826 w 1059179"/>
              <a:gd name="T31" fmla="*/ 33932 h 794385"/>
              <a:gd name="T32" fmla="*/ 166826 w 1059179"/>
              <a:gd name="T33" fmla="*/ 70075 h 794385"/>
              <a:gd name="T34" fmla="*/ 174734 w 1059179"/>
              <a:gd name="T35" fmla="*/ 51863 h 794385"/>
              <a:gd name="T36" fmla="*/ 182518 w 1059179"/>
              <a:gd name="T37" fmla="*/ 69511 h 794385"/>
              <a:gd name="T38" fmla="*/ 182518 w 1059179"/>
              <a:gd name="T39" fmla="*/ 33932 h 794385"/>
              <a:gd name="T40" fmla="*/ 174734 w 1059179"/>
              <a:gd name="T41" fmla="*/ 51863 h 794385"/>
              <a:gd name="T42" fmla="*/ 182518 w 1059179"/>
              <a:gd name="T43" fmla="*/ 69511 h 7943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59179"/>
              <a:gd name="T67" fmla="*/ 0 h 794385"/>
              <a:gd name="T68" fmla="*/ 1059179 w 1059179"/>
              <a:gd name="T69" fmla="*/ 794385 h 7943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59179" h="794385">
                <a:moveTo>
                  <a:pt x="1058795" y="794003"/>
                </a:moveTo>
                <a:lnTo>
                  <a:pt x="525121" y="0"/>
                </a:lnTo>
                <a:lnTo>
                  <a:pt x="0" y="794003"/>
                </a:lnTo>
                <a:lnTo>
                  <a:pt x="68680" y="794003"/>
                </a:lnTo>
                <a:lnTo>
                  <a:pt x="502261" y="138483"/>
                </a:lnTo>
                <a:lnTo>
                  <a:pt x="502261" y="67056"/>
                </a:lnTo>
                <a:lnTo>
                  <a:pt x="549505" y="67056"/>
                </a:lnTo>
                <a:lnTo>
                  <a:pt x="549505" y="137369"/>
                </a:lnTo>
                <a:lnTo>
                  <a:pt x="990700" y="794003"/>
                </a:lnTo>
                <a:lnTo>
                  <a:pt x="1058795" y="794003"/>
                </a:lnTo>
                <a:close/>
              </a:path>
              <a:path w="1059179" h="794385">
                <a:moveTo>
                  <a:pt x="549505" y="67056"/>
                </a:moveTo>
                <a:lnTo>
                  <a:pt x="502261" y="67056"/>
                </a:lnTo>
                <a:lnTo>
                  <a:pt x="526068" y="102489"/>
                </a:lnTo>
                <a:lnTo>
                  <a:pt x="549505" y="67056"/>
                </a:lnTo>
                <a:close/>
              </a:path>
              <a:path w="1059179" h="794385">
                <a:moveTo>
                  <a:pt x="526068" y="102489"/>
                </a:moveTo>
                <a:lnTo>
                  <a:pt x="502261" y="67056"/>
                </a:lnTo>
                <a:lnTo>
                  <a:pt x="502261" y="138483"/>
                </a:lnTo>
                <a:lnTo>
                  <a:pt x="526068" y="102489"/>
                </a:lnTo>
                <a:close/>
              </a:path>
              <a:path w="1059179" h="794385">
                <a:moveTo>
                  <a:pt x="549505" y="137369"/>
                </a:moveTo>
                <a:lnTo>
                  <a:pt x="549505" y="67056"/>
                </a:lnTo>
                <a:lnTo>
                  <a:pt x="526068" y="102489"/>
                </a:lnTo>
                <a:lnTo>
                  <a:pt x="549505" y="137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54" name="object 65"/>
          <p:cNvSpPr>
            <a:spLocks/>
          </p:cNvSpPr>
          <p:nvPr/>
        </p:nvSpPr>
        <p:spPr bwMode="auto">
          <a:xfrm>
            <a:off x="3594100" y="2649538"/>
            <a:ext cx="1882775" cy="776287"/>
          </a:xfrm>
          <a:custGeom>
            <a:avLst/>
            <a:gdLst>
              <a:gd name="T0" fmla="*/ 212239 w 2202179"/>
              <a:gd name="T1" fmla="*/ 0 h 857250"/>
              <a:gd name="T2" fmla="*/ 189306 w 2202179"/>
              <a:gd name="T3" fmla="*/ 0 h 857250"/>
              <a:gd name="T4" fmla="*/ 0 w 2202179"/>
              <a:gd name="T5" fmla="*/ 428067 h 857250"/>
              <a:gd name="T6" fmla="*/ 22912 w 2202179"/>
              <a:gd name="T7" fmla="*/ 428067 h 857250"/>
              <a:gd name="T8" fmla="*/ 212239 w 2202179"/>
              <a:gd name="T9" fmla="*/ 0 h 857250"/>
              <a:gd name="T10" fmla="*/ 735232 w 2202179"/>
              <a:gd name="T11" fmla="*/ 428067 h 857250"/>
              <a:gd name="T12" fmla="*/ 542842 w 2202179"/>
              <a:gd name="T13" fmla="*/ 0 h 857250"/>
              <a:gd name="T14" fmla="*/ 520106 w 2202179"/>
              <a:gd name="T15" fmla="*/ 0 h 857250"/>
              <a:gd name="T16" fmla="*/ 712431 w 2202179"/>
              <a:gd name="T17" fmla="*/ 428067 h 857250"/>
              <a:gd name="T18" fmla="*/ 735232 w 2202179"/>
              <a:gd name="T19" fmla="*/ 428067 h 857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2179"/>
              <a:gd name="T31" fmla="*/ 0 h 857250"/>
              <a:gd name="T32" fmla="*/ 2202179 w 2202179"/>
              <a:gd name="T33" fmla="*/ 857250 h 857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2179" h="857250">
                <a:moveTo>
                  <a:pt x="635630" y="0"/>
                </a:moveTo>
                <a:lnTo>
                  <a:pt x="566949" y="0"/>
                </a:lnTo>
                <a:lnTo>
                  <a:pt x="0" y="857250"/>
                </a:lnTo>
                <a:lnTo>
                  <a:pt x="68620" y="857250"/>
                </a:lnTo>
                <a:lnTo>
                  <a:pt x="635630" y="0"/>
                </a:lnTo>
                <a:close/>
              </a:path>
              <a:path w="2202179" h="857250">
                <a:moveTo>
                  <a:pt x="2201929" y="857250"/>
                </a:moveTo>
                <a:lnTo>
                  <a:pt x="1625745" y="0"/>
                </a:lnTo>
                <a:lnTo>
                  <a:pt x="1557650" y="0"/>
                </a:lnTo>
                <a:lnTo>
                  <a:pt x="2133640" y="857250"/>
                </a:lnTo>
                <a:lnTo>
                  <a:pt x="2201929" y="857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55" name="object 66"/>
          <p:cNvSpPr>
            <a:spLocks/>
          </p:cNvSpPr>
          <p:nvPr/>
        </p:nvSpPr>
        <p:spPr bwMode="auto">
          <a:xfrm flipV="1">
            <a:off x="3789363" y="3290888"/>
            <a:ext cx="1565275" cy="41275"/>
          </a:xfrm>
          <a:custGeom>
            <a:avLst/>
            <a:gdLst>
              <a:gd name="T0" fmla="*/ 0 w 1468754"/>
              <a:gd name="T1" fmla="*/ 0 h 45719"/>
              <a:gd name="T2" fmla="*/ 2292596 w 1468754"/>
              <a:gd name="T3" fmla="*/ 0 h 45719"/>
              <a:gd name="T4" fmla="*/ 0 60000 65536"/>
              <a:gd name="T5" fmla="*/ 0 60000 65536"/>
              <a:gd name="T6" fmla="*/ 0 w 1468754"/>
              <a:gd name="T7" fmla="*/ 0 h 45719"/>
              <a:gd name="T8" fmla="*/ 1468754 w 1468754"/>
              <a:gd name="T9" fmla="*/ 45719 h 45719"/>
            </a:gdLst>
            <a:ahLst/>
            <a:cxnLst>
              <a:cxn ang="T4">
                <a:pos x="T0" y="T1"/>
              </a:cxn>
              <a:cxn ang="T5">
                <a:pos x="T2" y="T3"/>
              </a:cxn>
            </a:cxnLst>
            <a:rect l="T6" t="T7" r="T8" b="T9"/>
            <a:pathLst>
              <a:path w="1468754" h="45719">
                <a:moveTo>
                  <a:pt x="0" y="0"/>
                </a:moveTo>
                <a:lnTo>
                  <a:pt x="1468374" y="0"/>
                </a:lnTo>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6" name="object 81"/>
          <p:cNvSpPr>
            <a:spLocks/>
          </p:cNvSpPr>
          <p:nvPr/>
        </p:nvSpPr>
        <p:spPr bwMode="auto">
          <a:xfrm>
            <a:off x="7527925" y="4181475"/>
            <a:ext cx="177800" cy="0"/>
          </a:xfrm>
          <a:custGeom>
            <a:avLst/>
            <a:gdLst>
              <a:gd name="T0" fmla="*/ 0 w 209550"/>
              <a:gd name="T1" fmla="*/ 66343 w 209550"/>
              <a:gd name="T2" fmla="*/ 0 60000 65536"/>
              <a:gd name="T3" fmla="*/ 0 60000 65536"/>
              <a:gd name="T4" fmla="*/ 0 w 209550"/>
              <a:gd name="T5" fmla="*/ 209550 w 209550"/>
            </a:gdLst>
            <a:ahLst/>
            <a:cxnLst>
              <a:cxn ang="T2">
                <a:pos x="T0" y="0"/>
              </a:cxn>
              <a:cxn ang="T3">
                <a:pos x="T1" y="0"/>
              </a:cxn>
            </a:cxnLst>
            <a:rect l="T4" t="0" r="T5" b="0"/>
            <a:pathLst>
              <a:path w="209550">
                <a:moveTo>
                  <a:pt x="0" y="0"/>
                </a:moveTo>
                <a:lnTo>
                  <a:pt x="209550" y="0"/>
                </a:lnTo>
              </a:path>
            </a:pathLst>
          </a:custGeom>
          <a:noFill/>
          <a:ln w="1041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7" name="object 84"/>
          <p:cNvSpPr>
            <a:spLocks/>
          </p:cNvSpPr>
          <p:nvPr/>
        </p:nvSpPr>
        <p:spPr bwMode="auto">
          <a:xfrm>
            <a:off x="3109913" y="3425825"/>
            <a:ext cx="2860675" cy="777875"/>
          </a:xfrm>
          <a:custGeom>
            <a:avLst/>
            <a:gdLst>
              <a:gd name="T0" fmla="*/ 212573 w 3345179"/>
              <a:gd name="T1" fmla="*/ 0 h 857250"/>
              <a:gd name="T2" fmla="*/ 189622 w 3345179"/>
              <a:gd name="T3" fmla="*/ 0 h 857250"/>
              <a:gd name="T4" fmla="*/ 0 w 3345179"/>
              <a:gd name="T5" fmla="*/ 434234 h 857250"/>
              <a:gd name="T6" fmla="*/ 22930 w 3345179"/>
              <a:gd name="T7" fmla="*/ 434234 h 857250"/>
              <a:gd name="T8" fmla="*/ 212573 w 3345179"/>
              <a:gd name="T9" fmla="*/ 0 h 857250"/>
              <a:gd name="T10" fmla="*/ 1118790 w 3345179"/>
              <a:gd name="T11" fmla="*/ 434234 h 857250"/>
              <a:gd name="T12" fmla="*/ 926081 w 3345179"/>
              <a:gd name="T13" fmla="*/ 0 h 857250"/>
              <a:gd name="T14" fmla="*/ 903241 w 3345179"/>
              <a:gd name="T15" fmla="*/ 0 h 857250"/>
              <a:gd name="T16" fmla="*/ 1095885 w 3345179"/>
              <a:gd name="T17" fmla="*/ 434234 h 857250"/>
              <a:gd name="T18" fmla="*/ 1118790 w 3345179"/>
              <a:gd name="T19" fmla="*/ 434234 h 857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5179"/>
              <a:gd name="T31" fmla="*/ 0 h 857250"/>
              <a:gd name="T32" fmla="*/ 3345179 w 3345179"/>
              <a:gd name="T33" fmla="*/ 857250 h 857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5179" h="857250">
                <a:moveTo>
                  <a:pt x="635570" y="0"/>
                </a:moveTo>
                <a:lnTo>
                  <a:pt x="566949" y="0"/>
                </a:lnTo>
                <a:lnTo>
                  <a:pt x="0" y="857250"/>
                </a:lnTo>
                <a:lnTo>
                  <a:pt x="68560" y="857250"/>
                </a:lnTo>
                <a:lnTo>
                  <a:pt x="635570" y="0"/>
                </a:lnTo>
                <a:close/>
              </a:path>
              <a:path w="3345179" h="857250">
                <a:moveTo>
                  <a:pt x="3345063" y="857250"/>
                </a:moveTo>
                <a:lnTo>
                  <a:pt x="2768879" y="0"/>
                </a:lnTo>
                <a:lnTo>
                  <a:pt x="2700590" y="0"/>
                </a:lnTo>
                <a:lnTo>
                  <a:pt x="3276580" y="857250"/>
                </a:lnTo>
                <a:lnTo>
                  <a:pt x="3345063" y="857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58" name="object 87"/>
          <p:cNvSpPr txBox="1">
            <a:spLocks noChangeArrowheads="1"/>
          </p:cNvSpPr>
          <p:nvPr/>
        </p:nvSpPr>
        <p:spPr bwMode="auto">
          <a:xfrm>
            <a:off x="3856038" y="2671763"/>
            <a:ext cx="13017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8263"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algn="ctr" eaLnBrk="1" hangingPunct="1"/>
            <a:r>
              <a:rPr lang="el-GR" sz="1600" b="1">
                <a:solidFill>
                  <a:srgbClr val="000000"/>
                </a:solidFill>
              </a:rPr>
              <a:t>Πρακτική Άσκηση</a:t>
            </a:r>
            <a:endParaRPr lang="el-GR" sz="1600">
              <a:solidFill>
                <a:srgbClr val="000000"/>
              </a:solidFill>
            </a:endParaRPr>
          </a:p>
        </p:txBody>
      </p:sp>
      <p:sp>
        <p:nvSpPr>
          <p:cNvPr id="53259" name="object 88"/>
          <p:cNvSpPr txBox="1">
            <a:spLocks noChangeArrowheads="1"/>
          </p:cNvSpPr>
          <p:nvPr/>
        </p:nvSpPr>
        <p:spPr bwMode="auto">
          <a:xfrm>
            <a:off x="7885113" y="2963863"/>
            <a:ext cx="11493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l-GR" sz="1400" b="1">
                <a:solidFill>
                  <a:srgbClr val="000000"/>
                </a:solidFill>
              </a:rPr>
              <a:t>6</a:t>
            </a:r>
            <a:r>
              <a:rPr lang="el-GR" sz="1000" baseline="30000">
                <a:solidFill>
                  <a:srgbClr val="000000"/>
                </a:solidFill>
                <a:latin typeface="Arial" charset="0"/>
              </a:rPr>
              <a:t>Ο</a:t>
            </a:r>
            <a:r>
              <a:rPr lang="el-GR" sz="1400" b="1">
                <a:solidFill>
                  <a:srgbClr val="000000"/>
                </a:solidFill>
              </a:rPr>
              <a:t>, 7</a:t>
            </a:r>
            <a:r>
              <a:rPr lang="en-US" sz="1400" b="1" baseline="30000">
                <a:solidFill>
                  <a:srgbClr val="000000"/>
                </a:solidFill>
              </a:rPr>
              <a:t>o</a:t>
            </a:r>
            <a:r>
              <a:rPr lang="en-US" sz="1400" b="1">
                <a:solidFill>
                  <a:srgbClr val="000000"/>
                </a:solidFill>
              </a:rPr>
              <a:t>, </a:t>
            </a:r>
            <a:r>
              <a:rPr lang="en-US" sz="800">
                <a:solidFill>
                  <a:srgbClr val="000000"/>
                </a:solidFill>
                <a:latin typeface="Arial" charset="0"/>
              </a:rPr>
              <a:t> </a:t>
            </a:r>
            <a:r>
              <a:rPr lang="el-GR" sz="1400" b="1">
                <a:solidFill>
                  <a:srgbClr val="000000"/>
                </a:solidFill>
              </a:rPr>
              <a:t>8</a:t>
            </a:r>
            <a:r>
              <a:rPr lang="en-US" sz="1400" b="1" baseline="30000">
                <a:solidFill>
                  <a:srgbClr val="000000"/>
                </a:solidFill>
              </a:rPr>
              <a:t>o</a:t>
            </a:r>
            <a:endParaRPr lang="el-GR" sz="1400" b="1" baseline="30000">
              <a:solidFill>
                <a:srgbClr val="000000"/>
              </a:solidFill>
            </a:endParaRPr>
          </a:p>
          <a:p>
            <a:pPr eaLnBrk="1" hangingPunct="1"/>
            <a:r>
              <a:rPr lang="el-GR" sz="1400" b="1">
                <a:solidFill>
                  <a:srgbClr val="000000"/>
                </a:solidFill>
              </a:rPr>
              <a:t>Εξάμηνο</a:t>
            </a:r>
          </a:p>
        </p:txBody>
      </p:sp>
      <p:sp>
        <p:nvSpPr>
          <p:cNvPr id="53260" name="object 89"/>
          <p:cNvSpPr>
            <a:spLocks/>
          </p:cNvSpPr>
          <p:nvPr/>
        </p:nvSpPr>
        <p:spPr bwMode="auto">
          <a:xfrm>
            <a:off x="661988" y="4203700"/>
            <a:ext cx="7820025" cy="777875"/>
          </a:xfrm>
          <a:custGeom>
            <a:avLst/>
            <a:gdLst>
              <a:gd name="T0" fmla="*/ 0 w 9144000"/>
              <a:gd name="T1" fmla="*/ 0 h 857250"/>
              <a:gd name="T2" fmla="*/ 0 w 9144000"/>
              <a:gd name="T3" fmla="*/ 434234 h 857250"/>
              <a:gd name="T4" fmla="*/ 3059422 w 9144000"/>
              <a:gd name="T5" fmla="*/ 434234 h 857250"/>
              <a:gd name="T6" fmla="*/ 3059422 w 9144000"/>
              <a:gd name="T7" fmla="*/ 0 h 857250"/>
              <a:gd name="T8" fmla="*/ 0 w 9144000"/>
              <a:gd name="T9" fmla="*/ 0 h 857250"/>
              <a:gd name="T10" fmla="*/ 0 60000 65536"/>
              <a:gd name="T11" fmla="*/ 0 60000 65536"/>
              <a:gd name="T12" fmla="*/ 0 60000 65536"/>
              <a:gd name="T13" fmla="*/ 0 60000 65536"/>
              <a:gd name="T14" fmla="*/ 0 60000 65536"/>
              <a:gd name="T15" fmla="*/ 0 w 9144000"/>
              <a:gd name="T16" fmla="*/ 0 h 857250"/>
              <a:gd name="T17" fmla="*/ 9144000 w 9144000"/>
              <a:gd name="T18" fmla="*/ 857250 h 857250"/>
            </a:gdLst>
            <a:ahLst/>
            <a:cxnLst>
              <a:cxn ang="T10">
                <a:pos x="T0" y="T1"/>
              </a:cxn>
              <a:cxn ang="T11">
                <a:pos x="T2" y="T3"/>
              </a:cxn>
              <a:cxn ang="T12">
                <a:pos x="T4" y="T5"/>
              </a:cxn>
              <a:cxn ang="T13">
                <a:pos x="T6" y="T7"/>
              </a:cxn>
              <a:cxn ang="T14">
                <a:pos x="T8" y="T9"/>
              </a:cxn>
            </a:cxnLst>
            <a:rect l="T15" t="T16" r="T17" b="T18"/>
            <a:pathLst>
              <a:path w="9144000" h="857250">
                <a:moveTo>
                  <a:pt x="0" y="0"/>
                </a:moveTo>
                <a:lnTo>
                  <a:pt x="0" y="857250"/>
                </a:lnTo>
                <a:lnTo>
                  <a:pt x="9144000" y="857250"/>
                </a:lnTo>
                <a:lnTo>
                  <a:pt x="914400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61" name="object 102"/>
          <p:cNvSpPr>
            <a:spLocks/>
          </p:cNvSpPr>
          <p:nvPr/>
        </p:nvSpPr>
        <p:spPr bwMode="auto">
          <a:xfrm>
            <a:off x="7616825" y="4405313"/>
            <a:ext cx="0" cy="966787"/>
          </a:xfrm>
          <a:custGeom>
            <a:avLst/>
            <a:gdLst>
              <a:gd name="T0" fmla="*/ 0 h 1066800"/>
              <a:gd name="T1" fmla="*/ 535571 h 1066800"/>
              <a:gd name="T2" fmla="*/ 0 60000 65536"/>
              <a:gd name="T3" fmla="*/ 0 60000 65536"/>
              <a:gd name="T4" fmla="*/ 0 h 1066800"/>
              <a:gd name="T5" fmla="*/ 1066800 h 1066800"/>
            </a:gdLst>
            <a:ahLst/>
            <a:cxnLst>
              <a:cxn ang="T2">
                <a:pos x="0" y="T0"/>
              </a:cxn>
              <a:cxn ang="T3">
                <a:pos x="0" y="T1"/>
              </a:cxn>
            </a:cxnLst>
            <a:rect l="0" t="T4" r="0" b="T5"/>
            <a:pathLst>
              <a:path h="1066800">
                <a:moveTo>
                  <a:pt x="0" y="0"/>
                </a:moveTo>
                <a:lnTo>
                  <a:pt x="0" y="1066800"/>
                </a:lnTo>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2" name="object 103"/>
          <p:cNvSpPr>
            <a:spLocks/>
          </p:cNvSpPr>
          <p:nvPr/>
        </p:nvSpPr>
        <p:spPr bwMode="auto">
          <a:xfrm>
            <a:off x="7527925" y="4405313"/>
            <a:ext cx="177800" cy="0"/>
          </a:xfrm>
          <a:custGeom>
            <a:avLst/>
            <a:gdLst>
              <a:gd name="T0" fmla="*/ 0 w 209550"/>
              <a:gd name="T1" fmla="*/ 66343 w 209550"/>
              <a:gd name="T2" fmla="*/ 0 60000 65536"/>
              <a:gd name="T3" fmla="*/ 0 60000 65536"/>
              <a:gd name="T4" fmla="*/ 0 w 209550"/>
              <a:gd name="T5" fmla="*/ 209550 w 209550"/>
            </a:gdLst>
            <a:ahLst/>
            <a:cxnLst>
              <a:cxn ang="T2">
                <a:pos x="T0" y="0"/>
              </a:cxn>
              <a:cxn ang="T3">
                <a:pos x="T1" y="0"/>
              </a:cxn>
            </a:cxnLst>
            <a:rect l="T4" t="0" r="T5" b="0"/>
            <a:pathLst>
              <a:path w="209550">
                <a:moveTo>
                  <a:pt x="0" y="0"/>
                </a:moveTo>
                <a:lnTo>
                  <a:pt x="209550" y="0"/>
                </a:lnTo>
              </a:path>
            </a:pathLst>
          </a:custGeom>
          <a:noFill/>
          <a:ln w="1041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3" name="object 105"/>
          <p:cNvSpPr>
            <a:spLocks/>
          </p:cNvSpPr>
          <p:nvPr/>
        </p:nvSpPr>
        <p:spPr bwMode="auto">
          <a:xfrm>
            <a:off x="2185988" y="4652963"/>
            <a:ext cx="585787" cy="68262"/>
          </a:xfrm>
          <a:custGeom>
            <a:avLst/>
            <a:gdLst>
              <a:gd name="T0" fmla="*/ 206526 w 685800"/>
              <a:gd name="T1" fmla="*/ 20110 h 76200"/>
              <a:gd name="T2" fmla="*/ 206526 w 685800"/>
              <a:gd name="T3" fmla="*/ 15524 h 76200"/>
              <a:gd name="T4" fmla="*/ 0 w 685800"/>
              <a:gd name="T5" fmla="*/ 15524 h 76200"/>
              <a:gd name="T6" fmla="*/ 0 w 685800"/>
              <a:gd name="T7" fmla="*/ 20110 h 76200"/>
              <a:gd name="T8" fmla="*/ 206526 w 685800"/>
              <a:gd name="T9" fmla="*/ 20110 h 76200"/>
              <a:gd name="T10" fmla="*/ 227507 w 685800"/>
              <a:gd name="T11" fmla="*/ 17642 h 76200"/>
              <a:gd name="T12" fmla="*/ 202230 w 685800"/>
              <a:gd name="T13" fmla="*/ 0 h 76200"/>
              <a:gd name="T14" fmla="*/ 202230 w 685800"/>
              <a:gd name="T15" fmla="*/ 15524 h 76200"/>
              <a:gd name="T16" fmla="*/ 206526 w 685800"/>
              <a:gd name="T17" fmla="*/ 15524 h 76200"/>
              <a:gd name="T18" fmla="*/ 206526 w 685800"/>
              <a:gd name="T19" fmla="*/ 32284 h 76200"/>
              <a:gd name="T20" fmla="*/ 227507 w 685800"/>
              <a:gd name="T21" fmla="*/ 17642 h 76200"/>
              <a:gd name="T22" fmla="*/ 206526 w 685800"/>
              <a:gd name="T23" fmla="*/ 32284 h 76200"/>
              <a:gd name="T24" fmla="*/ 206526 w 685800"/>
              <a:gd name="T25" fmla="*/ 20110 h 76200"/>
              <a:gd name="T26" fmla="*/ 202230 w 685800"/>
              <a:gd name="T27" fmla="*/ 20110 h 76200"/>
              <a:gd name="T28" fmla="*/ 202230 w 685800"/>
              <a:gd name="T29" fmla="*/ 35282 h 76200"/>
              <a:gd name="T30" fmla="*/ 206526 w 685800"/>
              <a:gd name="T31" fmla="*/ 32284 h 76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800"/>
              <a:gd name="T49" fmla="*/ 0 h 76200"/>
              <a:gd name="T50" fmla="*/ 685800 w 685800"/>
              <a:gd name="T51" fmla="*/ 76200 h 76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800" h="76200">
                <a:moveTo>
                  <a:pt x="622553" y="43433"/>
                </a:moveTo>
                <a:lnTo>
                  <a:pt x="622553" y="33528"/>
                </a:lnTo>
                <a:lnTo>
                  <a:pt x="0" y="33528"/>
                </a:lnTo>
                <a:lnTo>
                  <a:pt x="0" y="43433"/>
                </a:lnTo>
                <a:lnTo>
                  <a:pt x="622553" y="43433"/>
                </a:lnTo>
                <a:close/>
              </a:path>
              <a:path w="685800" h="76200">
                <a:moveTo>
                  <a:pt x="685799" y="38100"/>
                </a:moveTo>
                <a:lnTo>
                  <a:pt x="609599" y="0"/>
                </a:lnTo>
                <a:lnTo>
                  <a:pt x="609599" y="33528"/>
                </a:lnTo>
                <a:lnTo>
                  <a:pt x="622553" y="33528"/>
                </a:lnTo>
                <a:lnTo>
                  <a:pt x="622553" y="69723"/>
                </a:lnTo>
                <a:lnTo>
                  <a:pt x="685799" y="38100"/>
                </a:lnTo>
                <a:close/>
              </a:path>
              <a:path w="685800" h="76200">
                <a:moveTo>
                  <a:pt x="622553" y="69723"/>
                </a:moveTo>
                <a:lnTo>
                  <a:pt x="622553" y="43433"/>
                </a:lnTo>
                <a:lnTo>
                  <a:pt x="609599" y="43433"/>
                </a:lnTo>
                <a:lnTo>
                  <a:pt x="609599" y="76200"/>
                </a:lnTo>
                <a:lnTo>
                  <a:pt x="622553" y="69723"/>
                </a:lnTo>
                <a:close/>
              </a:path>
            </a:pathLst>
          </a:custGeom>
          <a:solidFill>
            <a:srgbClr val="000000"/>
          </a:solidFill>
          <a:ln w="9525" cmpd="sng">
            <a:solidFill>
              <a:srgbClr val="000000"/>
            </a:solidFill>
            <a:round/>
            <a:headEnd/>
            <a:tailEnd/>
          </a:ln>
        </p:spPr>
        <p:txBody>
          <a:bodyPr lIns="0" tIns="0" rIns="0" bIns="0"/>
          <a:lstStyle/>
          <a:p>
            <a:endParaRPr lang="en-US"/>
          </a:p>
        </p:txBody>
      </p:sp>
      <p:sp>
        <p:nvSpPr>
          <p:cNvPr id="53264" name="object 106"/>
          <p:cNvSpPr txBox="1">
            <a:spLocks noChangeArrowheads="1"/>
          </p:cNvSpPr>
          <p:nvPr/>
        </p:nvSpPr>
        <p:spPr bwMode="auto">
          <a:xfrm>
            <a:off x="3724275" y="3359150"/>
            <a:ext cx="16398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algn="ctr" eaLnBrk="1" hangingPunct="1"/>
            <a:r>
              <a:rPr lang="el-GR" sz="1600" b="1" dirty="0">
                <a:solidFill>
                  <a:srgbClr val="000000"/>
                </a:solidFill>
              </a:rPr>
              <a:t>Εξειδικευμένες</a:t>
            </a:r>
          </a:p>
          <a:p>
            <a:pPr algn="ctr" eaLnBrk="1" hangingPunct="1"/>
            <a:r>
              <a:rPr lang="el-GR" sz="1600" b="1" dirty="0">
                <a:solidFill>
                  <a:srgbClr val="000000"/>
                </a:solidFill>
              </a:rPr>
              <a:t>Γνώσεις σε </a:t>
            </a:r>
            <a:r>
              <a:rPr lang="el-GR" sz="1600" b="1" dirty="0" smtClean="0">
                <a:solidFill>
                  <a:srgbClr val="000000"/>
                </a:solidFill>
              </a:rPr>
              <a:t>π</a:t>
            </a:r>
            <a:r>
              <a:rPr lang="el-GR" sz="1600" b="1" dirty="0" smtClean="0">
                <a:solidFill>
                  <a:srgbClr val="000000"/>
                </a:solidFill>
              </a:rPr>
              <a:t>έντε</a:t>
            </a:r>
            <a:r>
              <a:rPr lang="el-GR" sz="1600" b="1" dirty="0" smtClean="0">
                <a:solidFill>
                  <a:srgbClr val="000000"/>
                </a:solidFill>
              </a:rPr>
              <a:t> </a:t>
            </a:r>
            <a:r>
              <a:rPr lang="el-GR" sz="1600" b="1" dirty="0">
                <a:solidFill>
                  <a:srgbClr val="000000"/>
                </a:solidFill>
              </a:rPr>
              <a:t>κατευθύνσεις (</a:t>
            </a:r>
            <a:r>
              <a:rPr lang="el-GR" sz="1600" b="1" dirty="0" smtClean="0">
                <a:solidFill>
                  <a:srgbClr val="000000"/>
                </a:solidFill>
              </a:rPr>
              <a:t>13)</a:t>
            </a:r>
            <a:endParaRPr lang="el-GR" sz="1600" dirty="0">
              <a:solidFill>
                <a:srgbClr val="000000"/>
              </a:solidFill>
            </a:endParaRPr>
          </a:p>
        </p:txBody>
      </p:sp>
      <p:sp>
        <p:nvSpPr>
          <p:cNvPr id="53265" name="object 107"/>
          <p:cNvSpPr txBox="1">
            <a:spLocks noChangeArrowheads="1"/>
          </p:cNvSpPr>
          <p:nvPr/>
        </p:nvSpPr>
        <p:spPr bwMode="auto">
          <a:xfrm>
            <a:off x="520700" y="3860800"/>
            <a:ext cx="16033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defTabSz="801688">
              <a:tabLst>
                <a:tab pos="411163" algn="l"/>
              </a:tabLst>
              <a:defRPr sz="2400">
                <a:solidFill>
                  <a:schemeClr val="tx1"/>
                </a:solidFill>
                <a:latin typeface="Calibri" charset="0"/>
                <a:ea typeface="ＭＳ Ｐゴシック" charset="0"/>
              </a:defRPr>
            </a:lvl1pPr>
            <a:lvl2pPr defTabSz="801688">
              <a:tabLst>
                <a:tab pos="411163" algn="l"/>
              </a:tabLst>
              <a:defRPr sz="2000">
                <a:solidFill>
                  <a:schemeClr val="tx1"/>
                </a:solidFill>
                <a:latin typeface="Calibri" charset="0"/>
                <a:ea typeface="ＭＳ Ｐゴシック" charset="0"/>
              </a:defRPr>
            </a:lvl2pPr>
            <a:lvl3pPr defTabSz="801688">
              <a:tabLst>
                <a:tab pos="411163" algn="l"/>
              </a:tabLst>
              <a:defRPr sz="2400">
                <a:solidFill>
                  <a:schemeClr val="tx1"/>
                </a:solidFill>
                <a:latin typeface="Calibri" charset="0"/>
                <a:ea typeface="ＭＳ Ｐゴシック" charset="0"/>
              </a:defRPr>
            </a:lvl3pPr>
            <a:lvl4pPr defTabSz="801688">
              <a:tabLst>
                <a:tab pos="411163" algn="l"/>
              </a:tabLst>
              <a:defRPr sz="1600">
                <a:solidFill>
                  <a:schemeClr val="tx1"/>
                </a:solidFill>
                <a:latin typeface="Calibri" charset="0"/>
                <a:ea typeface="ＭＳ Ｐゴシック" charset="0"/>
              </a:defRPr>
            </a:lvl4pPr>
            <a:lvl5pPr defTabSz="801688">
              <a:tabLst>
                <a:tab pos="411163" algn="l"/>
              </a:tabLst>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tabLst>
                <a:tab pos="411163" algn="l"/>
              </a:tabLst>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tabLst>
                <a:tab pos="411163" algn="l"/>
              </a:tabLst>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tabLst>
                <a:tab pos="411163" algn="l"/>
              </a:tabLst>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tabLst>
                <a:tab pos="411163" algn="l"/>
              </a:tabLst>
              <a:defRPr sz="1600">
                <a:solidFill>
                  <a:schemeClr val="tx1"/>
                </a:solidFill>
                <a:latin typeface="Calibri" charset="0"/>
                <a:ea typeface="ＭＳ Ｐゴシック" charset="0"/>
              </a:defRPr>
            </a:lvl9pPr>
          </a:lstStyle>
          <a:p>
            <a:pPr eaLnBrk="1" hangingPunct="1"/>
            <a:r>
              <a:rPr lang="el-GR" sz="1400" b="1">
                <a:solidFill>
                  <a:srgbClr val="000000"/>
                </a:solidFill>
                <a:latin typeface="Arial" charset="0"/>
              </a:rPr>
              <a:t>Ποσοτικές Μέθοδοι</a:t>
            </a:r>
          </a:p>
        </p:txBody>
      </p:sp>
      <p:sp>
        <p:nvSpPr>
          <p:cNvPr id="53266" name="object 110"/>
          <p:cNvSpPr>
            <a:spLocks/>
          </p:cNvSpPr>
          <p:nvPr/>
        </p:nvSpPr>
        <p:spPr bwMode="auto">
          <a:xfrm>
            <a:off x="2625725" y="4203700"/>
            <a:ext cx="3836988" cy="777875"/>
          </a:xfrm>
          <a:custGeom>
            <a:avLst/>
            <a:gdLst>
              <a:gd name="T0" fmla="*/ 211901 w 4488815"/>
              <a:gd name="T1" fmla="*/ 0 h 857250"/>
              <a:gd name="T2" fmla="*/ 189041 w 4488815"/>
              <a:gd name="T3" fmla="*/ 0 h 857250"/>
              <a:gd name="T4" fmla="*/ 0 w 4488815"/>
              <a:gd name="T5" fmla="*/ 434234 h 857250"/>
              <a:gd name="T6" fmla="*/ 22841 w 4488815"/>
              <a:gd name="T7" fmla="*/ 434234 h 857250"/>
              <a:gd name="T8" fmla="*/ 211901 w 4488815"/>
              <a:gd name="T9" fmla="*/ 0 h 857250"/>
              <a:gd name="T10" fmla="*/ 1496525 w 4488815"/>
              <a:gd name="T11" fmla="*/ 434234 h 857250"/>
              <a:gd name="T12" fmla="*/ 1304404 w 4488815"/>
              <a:gd name="T13" fmla="*/ 0 h 857250"/>
              <a:gd name="T14" fmla="*/ 1281569 w 4488815"/>
              <a:gd name="T15" fmla="*/ 0 h 857250"/>
              <a:gd name="T16" fmla="*/ 1473626 w 4488815"/>
              <a:gd name="T17" fmla="*/ 434234 h 857250"/>
              <a:gd name="T18" fmla="*/ 1496525 w 4488815"/>
              <a:gd name="T19" fmla="*/ 434234 h 857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88815"/>
              <a:gd name="T31" fmla="*/ 0 h 857250"/>
              <a:gd name="T32" fmla="*/ 4488815 w 4488815"/>
              <a:gd name="T33" fmla="*/ 857250 h 857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88815" h="857250">
                <a:moveTo>
                  <a:pt x="635509" y="0"/>
                </a:moveTo>
                <a:lnTo>
                  <a:pt x="566949" y="0"/>
                </a:lnTo>
                <a:lnTo>
                  <a:pt x="0" y="857250"/>
                </a:lnTo>
                <a:lnTo>
                  <a:pt x="68500" y="857250"/>
                </a:lnTo>
                <a:lnTo>
                  <a:pt x="635509" y="0"/>
                </a:lnTo>
                <a:close/>
              </a:path>
              <a:path w="4488815" h="857250">
                <a:moveTo>
                  <a:pt x="4488197" y="857250"/>
                </a:moveTo>
                <a:lnTo>
                  <a:pt x="3912013" y="0"/>
                </a:lnTo>
                <a:lnTo>
                  <a:pt x="3843529" y="0"/>
                </a:lnTo>
                <a:lnTo>
                  <a:pt x="4419520" y="857250"/>
                </a:lnTo>
                <a:lnTo>
                  <a:pt x="4488197" y="857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67" name="object 111"/>
          <p:cNvSpPr>
            <a:spLocks/>
          </p:cNvSpPr>
          <p:nvPr/>
        </p:nvSpPr>
        <p:spPr bwMode="auto">
          <a:xfrm>
            <a:off x="3143250" y="4418013"/>
            <a:ext cx="2819400" cy="52387"/>
          </a:xfrm>
          <a:custGeom>
            <a:avLst/>
            <a:gdLst>
              <a:gd name="T0" fmla="*/ 0 w 3297554"/>
              <a:gd name="T1" fmla="*/ 0 h 57150"/>
              <a:gd name="T2" fmla="*/ 0 w 3297554"/>
              <a:gd name="T3" fmla="*/ 31078 h 57150"/>
              <a:gd name="T4" fmla="*/ 1101273 w 3297554"/>
              <a:gd name="T5" fmla="*/ 31078 h 57150"/>
              <a:gd name="T6" fmla="*/ 1101273 w 3297554"/>
              <a:gd name="T7" fmla="*/ 0 h 57150"/>
              <a:gd name="T8" fmla="*/ 0 w 3297554"/>
              <a:gd name="T9" fmla="*/ 0 h 57150"/>
              <a:gd name="T10" fmla="*/ 0 60000 65536"/>
              <a:gd name="T11" fmla="*/ 0 60000 65536"/>
              <a:gd name="T12" fmla="*/ 0 60000 65536"/>
              <a:gd name="T13" fmla="*/ 0 60000 65536"/>
              <a:gd name="T14" fmla="*/ 0 60000 65536"/>
              <a:gd name="T15" fmla="*/ 0 w 3297554"/>
              <a:gd name="T16" fmla="*/ 0 h 57150"/>
              <a:gd name="T17" fmla="*/ 3297554 w 3297554"/>
              <a:gd name="T18" fmla="*/ 57150 h 57150"/>
            </a:gdLst>
            <a:ahLst/>
            <a:cxnLst>
              <a:cxn ang="T10">
                <a:pos x="T0" y="T1"/>
              </a:cxn>
              <a:cxn ang="T11">
                <a:pos x="T2" y="T3"/>
              </a:cxn>
              <a:cxn ang="T12">
                <a:pos x="T4" y="T5"/>
              </a:cxn>
              <a:cxn ang="T13">
                <a:pos x="T6" y="T7"/>
              </a:cxn>
              <a:cxn ang="T14">
                <a:pos x="T8" y="T9"/>
              </a:cxn>
            </a:cxnLst>
            <a:rect l="T15" t="T16" r="T17" b="T18"/>
            <a:pathLst>
              <a:path w="3297554" h="57150">
                <a:moveTo>
                  <a:pt x="0" y="0"/>
                </a:moveTo>
                <a:lnTo>
                  <a:pt x="0" y="57150"/>
                </a:lnTo>
                <a:lnTo>
                  <a:pt x="3297173" y="57150"/>
                </a:lnTo>
                <a:lnTo>
                  <a:pt x="329717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68" name="object 112"/>
          <p:cNvSpPr>
            <a:spLocks/>
          </p:cNvSpPr>
          <p:nvPr/>
        </p:nvSpPr>
        <p:spPr bwMode="auto">
          <a:xfrm>
            <a:off x="3894138" y="4443413"/>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9" name="object 113"/>
          <p:cNvSpPr>
            <a:spLocks/>
          </p:cNvSpPr>
          <p:nvPr/>
        </p:nvSpPr>
        <p:spPr bwMode="auto">
          <a:xfrm>
            <a:off x="3894138" y="4503738"/>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0" name="object 114"/>
          <p:cNvSpPr>
            <a:spLocks/>
          </p:cNvSpPr>
          <p:nvPr/>
        </p:nvSpPr>
        <p:spPr bwMode="auto">
          <a:xfrm>
            <a:off x="3894138" y="4564063"/>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1" name="object 115"/>
          <p:cNvSpPr>
            <a:spLocks/>
          </p:cNvSpPr>
          <p:nvPr/>
        </p:nvSpPr>
        <p:spPr bwMode="auto">
          <a:xfrm>
            <a:off x="3894138" y="4625975"/>
            <a:ext cx="7937" cy="33338"/>
          </a:xfrm>
          <a:custGeom>
            <a:avLst/>
            <a:gdLst>
              <a:gd name="T0" fmla="*/ 0 w 9525"/>
              <a:gd name="T1" fmla="*/ 7482 h 38100"/>
              <a:gd name="T2" fmla="*/ 2551 w 9525"/>
              <a:gd name="T3" fmla="*/ 7482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2" name="object 116"/>
          <p:cNvSpPr>
            <a:spLocks/>
          </p:cNvSpPr>
          <p:nvPr/>
        </p:nvSpPr>
        <p:spPr bwMode="auto">
          <a:xfrm>
            <a:off x="3894138" y="4686300"/>
            <a:ext cx="7937" cy="33338"/>
          </a:xfrm>
          <a:custGeom>
            <a:avLst/>
            <a:gdLst>
              <a:gd name="T0" fmla="*/ 0 w 9525"/>
              <a:gd name="T1" fmla="*/ 7482 h 38100"/>
              <a:gd name="T2" fmla="*/ 2551 w 9525"/>
              <a:gd name="T3" fmla="*/ 7482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3" name="object 117"/>
          <p:cNvSpPr>
            <a:spLocks/>
          </p:cNvSpPr>
          <p:nvPr/>
        </p:nvSpPr>
        <p:spPr bwMode="auto">
          <a:xfrm>
            <a:off x="3894138" y="4746625"/>
            <a:ext cx="7937" cy="33338"/>
          </a:xfrm>
          <a:custGeom>
            <a:avLst/>
            <a:gdLst>
              <a:gd name="T0" fmla="*/ 0 w 9525"/>
              <a:gd name="T1" fmla="*/ 7482 h 38100"/>
              <a:gd name="T2" fmla="*/ 2551 w 9525"/>
              <a:gd name="T3" fmla="*/ 7482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4" name="object 118"/>
          <p:cNvSpPr>
            <a:spLocks/>
          </p:cNvSpPr>
          <p:nvPr/>
        </p:nvSpPr>
        <p:spPr bwMode="auto">
          <a:xfrm>
            <a:off x="3894138" y="4806950"/>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5" name="object 119"/>
          <p:cNvSpPr>
            <a:spLocks/>
          </p:cNvSpPr>
          <p:nvPr/>
        </p:nvSpPr>
        <p:spPr bwMode="auto">
          <a:xfrm>
            <a:off x="3894138" y="4867275"/>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6" name="object 120"/>
          <p:cNvSpPr>
            <a:spLocks/>
          </p:cNvSpPr>
          <p:nvPr/>
        </p:nvSpPr>
        <p:spPr bwMode="auto">
          <a:xfrm>
            <a:off x="3894138" y="4927600"/>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7" name="object 121"/>
          <p:cNvSpPr>
            <a:spLocks/>
          </p:cNvSpPr>
          <p:nvPr/>
        </p:nvSpPr>
        <p:spPr bwMode="auto">
          <a:xfrm>
            <a:off x="5197475" y="4443413"/>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8" name="object 122"/>
          <p:cNvSpPr>
            <a:spLocks/>
          </p:cNvSpPr>
          <p:nvPr/>
        </p:nvSpPr>
        <p:spPr bwMode="auto">
          <a:xfrm>
            <a:off x="5197475" y="4503738"/>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79" name="object 123"/>
          <p:cNvSpPr>
            <a:spLocks/>
          </p:cNvSpPr>
          <p:nvPr/>
        </p:nvSpPr>
        <p:spPr bwMode="auto">
          <a:xfrm>
            <a:off x="5197475" y="4564063"/>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0" name="object 124"/>
          <p:cNvSpPr>
            <a:spLocks/>
          </p:cNvSpPr>
          <p:nvPr/>
        </p:nvSpPr>
        <p:spPr bwMode="auto">
          <a:xfrm>
            <a:off x="5197475" y="4625975"/>
            <a:ext cx="7938" cy="33338"/>
          </a:xfrm>
          <a:custGeom>
            <a:avLst/>
            <a:gdLst>
              <a:gd name="T0" fmla="*/ 0 w 9525"/>
              <a:gd name="T1" fmla="*/ 7482 h 38100"/>
              <a:gd name="T2" fmla="*/ 2553 w 9525"/>
              <a:gd name="T3" fmla="*/ 7482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1" name="object 125"/>
          <p:cNvSpPr>
            <a:spLocks/>
          </p:cNvSpPr>
          <p:nvPr/>
        </p:nvSpPr>
        <p:spPr bwMode="auto">
          <a:xfrm>
            <a:off x="5197475" y="4686300"/>
            <a:ext cx="7938" cy="33338"/>
          </a:xfrm>
          <a:custGeom>
            <a:avLst/>
            <a:gdLst>
              <a:gd name="T0" fmla="*/ 0 w 9525"/>
              <a:gd name="T1" fmla="*/ 7482 h 38100"/>
              <a:gd name="T2" fmla="*/ 2553 w 9525"/>
              <a:gd name="T3" fmla="*/ 7482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2" name="object 126"/>
          <p:cNvSpPr>
            <a:spLocks/>
          </p:cNvSpPr>
          <p:nvPr/>
        </p:nvSpPr>
        <p:spPr bwMode="auto">
          <a:xfrm>
            <a:off x="5197475" y="4746625"/>
            <a:ext cx="7938" cy="33338"/>
          </a:xfrm>
          <a:custGeom>
            <a:avLst/>
            <a:gdLst>
              <a:gd name="T0" fmla="*/ 0 w 9525"/>
              <a:gd name="T1" fmla="*/ 7482 h 38100"/>
              <a:gd name="T2" fmla="*/ 2553 w 9525"/>
              <a:gd name="T3" fmla="*/ 7482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3" name="object 127"/>
          <p:cNvSpPr>
            <a:spLocks/>
          </p:cNvSpPr>
          <p:nvPr/>
        </p:nvSpPr>
        <p:spPr bwMode="auto">
          <a:xfrm>
            <a:off x="5197475" y="4806950"/>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4" name="object 128"/>
          <p:cNvSpPr>
            <a:spLocks/>
          </p:cNvSpPr>
          <p:nvPr/>
        </p:nvSpPr>
        <p:spPr bwMode="auto">
          <a:xfrm>
            <a:off x="5197475" y="4867275"/>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5" name="object 129"/>
          <p:cNvSpPr>
            <a:spLocks/>
          </p:cNvSpPr>
          <p:nvPr/>
        </p:nvSpPr>
        <p:spPr bwMode="auto">
          <a:xfrm>
            <a:off x="5197475" y="4927600"/>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6" name="object 142"/>
          <p:cNvSpPr>
            <a:spLocks/>
          </p:cNvSpPr>
          <p:nvPr/>
        </p:nvSpPr>
        <p:spPr bwMode="auto">
          <a:xfrm>
            <a:off x="7616825" y="5514975"/>
            <a:ext cx="0" cy="828675"/>
          </a:xfrm>
          <a:custGeom>
            <a:avLst/>
            <a:gdLst>
              <a:gd name="T0" fmla="*/ 0 h 914400"/>
              <a:gd name="T1" fmla="*/ 459063 h 914400"/>
              <a:gd name="T2" fmla="*/ 0 60000 65536"/>
              <a:gd name="T3" fmla="*/ 0 60000 65536"/>
              <a:gd name="T4" fmla="*/ 0 h 914400"/>
              <a:gd name="T5" fmla="*/ 914400 h 914400"/>
            </a:gdLst>
            <a:ahLst/>
            <a:cxnLst>
              <a:cxn ang="T2">
                <a:pos x="0" y="T0"/>
              </a:cxn>
              <a:cxn ang="T3">
                <a:pos x="0" y="T1"/>
              </a:cxn>
            </a:cxnLst>
            <a:rect l="0" t="T4" r="0" b="T5"/>
            <a:pathLst>
              <a:path h="914400">
                <a:moveTo>
                  <a:pt x="0" y="0"/>
                </a:moveTo>
                <a:lnTo>
                  <a:pt x="0" y="914400"/>
                </a:lnTo>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7" name="object 143"/>
          <p:cNvSpPr>
            <a:spLocks/>
          </p:cNvSpPr>
          <p:nvPr/>
        </p:nvSpPr>
        <p:spPr bwMode="auto">
          <a:xfrm>
            <a:off x="7527925" y="5514975"/>
            <a:ext cx="177800" cy="0"/>
          </a:xfrm>
          <a:custGeom>
            <a:avLst/>
            <a:gdLst>
              <a:gd name="T0" fmla="*/ 0 w 209550"/>
              <a:gd name="T1" fmla="*/ 66343 w 209550"/>
              <a:gd name="T2" fmla="*/ 0 60000 65536"/>
              <a:gd name="T3" fmla="*/ 0 60000 65536"/>
              <a:gd name="T4" fmla="*/ 0 w 209550"/>
              <a:gd name="T5" fmla="*/ 209550 w 209550"/>
            </a:gdLst>
            <a:ahLst/>
            <a:cxnLst>
              <a:cxn ang="T2">
                <a:pos x="T0" y="0"/>
              </a:cxn>
              <a:cxn ang="T3">
                <a:pos x="T1" y="0"/>
              </a:cxn>
            </a:cxnLst>
            <a:rect l="T4" t="0" r="T5" b="0"/>
            <a:pathLst>
              <a:path w="209550">
                <a:moveTo>
                  <a:pt x="0" y="0"/>
                </a:moveTo>
                <a:lnTo>
                  <a:pt x="209550" y="0"/>
                </a:lnTo>
              </a:path>
            </a:pathLst>
          </a:custGeom>
          <a:noFill/>
          <a:ln w="11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8" name="object 144"/>
          <p:cNvSpPr>
            <a:spLocks/>
          </p:cNvSpPr>
          <p:nvPr/>
        </p:nvSpPr>
        <p:spPr bwMode="auto">
          <a:xfrm>
            <a:off x="7527925" y="5372100"/>
            <a:ext cx="177800" cy="0"/>
          </a:xfrm>
          <a:custGeom>
            <a:avLst/>
            <a:gdLst>
              <a:gd name="T0" fmla="*/ 0 w 209550"/>
              <a:gd name="T1" fmla="*/ 66343 w 209550"/>
              <a:gd name="T2" fmla="*/ 0 60000 65536"/>
              <a:gd name="T3" fmla="*/ 0 60000 65536"/>
              <a:gd name="T4" fmla="*/ 0 w 209550"/>
              <a:gd name="T5" fmla="*/ 209550 w 209550"/>
            </a:gdLst>
            <a:ahLst/>
            <a:cxnLst>
              <a:cxn ang="T2">
                <a:pos x="T0" y="0"/>
              </a:cxn>
              <a:cxn ang="T3">
                <a:pos x="T1" y="0"/>
              </a:cxn>
            </a:cxnLst>
            <a:rect l="T4" t="0" r="T5" b="0"/>
            <a:pathLst>
              <a:path w="209550">
                <a:moveTo>
                  <a:pt x="0" y="0"/>
                </a:moveTo>
                <a:lnTo>
                  <a:pt x="209550" y="0"/>
                </a:lnTo>
              </a:path>
            </a:pathLst>
          </a:custGeom>
          <a:noFill/>
          <a:ln w="1041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89" name="object 145"/>
          <p:cNvSpPr txBox="1">
            <a:spLocks noChangeArrowheads="1"/>
          </p:cNvSpPr>
          <p:nvPr/>
        </p:nvSpPr>
        <p:spPr bwMode="auto">
          <a:xfrm>
            <a:off x="7670800" y="4691063"/>
            <a:ext cx="1004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algn="ctr" eaLnBrk="1" hangingPunct="1"/>
            <a:r>
              <a:rPr lang="en-US" sz="1400" b="1">
                <a:solidFill>
                  <a:srgbClr val="000000"/>
                </a:solidFill>
              </a:rPr>
              <a:t> 3</a:t>
            </a:r>
            <a:r>
              <a:rPr lang="en-US" sz="1400" b="1" baseline="30000">
                <a:solidFill>
                  <a:srgbClr val="000000"/>
                </a:solidFill>
              </a:rPr>
              <a:t>o</a:t>
            </a:r>
            <a:r>
              <a:rPr lang="en-US" sz="1400" b="1">
                <a:solidFill>
                  <a:srgbClr val="000000"/>
                </a:solidFill>
              </a:rPr>
              <a:t>, </a:t>
            </a:r>
            <a:r>
              <a:rPr lang="el-GR" sz="1400" b="1">
                <a:solidFill>
                  <a:srgbClr val="000000"/>
                </a:solidFill>
              </a:rPr>
              <a:t> </a:t>
            </a:r>
            <a:r>
              <a:rPr lang="en-US" sz="1400" b="1">
                <a:solidFill>
                  <a:srgbClr val="000000"/>
                </a:solidFill>
              </a:rPr>
              <a:t>4</a:t>
            </a:r>
            <a:r>
              <a:rPr lang="en-US" sz="1400" b="1" baseline="30000">
                <a:solidFill>
                  <a:srgbClr val="000000"/>
                </a:solidFill>
              </a:rPr>
              <a:t>o</a:t>
            </a:r>
            <a:r>
              <a:rPr lang="en-US" sz="1400" b="1">
                <a:solidFill>
                  <a:srgbClr val="000000"/>
                </a:solidFill>
              </a:rPr>
              <a:t>, 5</a:t>
            </a:r>
            <a:r>
              <a:rPr lang="en-US" sz="1400" b="1" baseline="30000">
                <a:solidFill>
                  <a:srgbClr val="000000"/>
                </a:solidFill>
              </a:rPr>
              <a:t>o </a:t>
            </a:r>
            <a:endParaRPr lang="el-GR" sz="1400" b="1" baseline="30000">
              <a:solidFill>
                <a:srgbClr val="000000"/>
              </a:solidFill>
            </a:endParaRPr>
          </a:p>
          <a:p>
            <a:pPr algn="ctr" eaLnBrk="1" hangingPunct="1"/>
            <a:r>
              <a:rPr lang="el-GR" sz="1400" b="1">
                <a:solidFill>
                  <a:srgbClr val="000000"/>
                </a:solidFill>
              </a:rPr>
              <a:t>Εξάμηνο</a:t>
            </a:r>
          </a:p>
        </p:txBody>
      </p:sp>
      <p:sp>
        <p:nvSpPr>
          <p:cNvPr id="53290" name="object 146"/>
          <p:cNvSpPr txBox="1">
            <a:spLocks noChangeArrowheads="1"/>
          </p:cNvSpPr>
          <p:nvPr/>
        </p:nvSpPr>
        <p:spPr bwMode="auto">
          <a:xfrm>
            <a:off x="520700" y="4516438"/>
            <a:ext cx="16557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30175" indent="-120650"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l-GR" sz="1400" b="1">
                <a:solidFill>
                  <a:srgbClr val="000000"/>
                </a:solidFill>
                <a:latin typeface="Arial" charset="0"/>
              </a:rPr>
              <a:t>Πληροφοριακές</a:t>
            </a:r>
            <a:r>
              <a:rPr lang="el-GR" sz="1400" b="1">
                <a:latin typeface="Arial" charset="0"/>
              </a:rPr>
              <a:t> </a:t>
            </a:r>
            <a:r>
              <a:rPr lang="el-GR" sz="1400" b="1">
                <a:solidFill>
                  <a:srgbClr val="000000"/>
                </a:solidFill>
                <a:latin typeface="Arial" charset="0"/>
              </a:rPr>
              <a:t>Τεχνολογίες</a:t>
            </a:r>
          </a:p>
        </p:txBody>
      </p:sp>
      <p:sp>
        <p:nvSpPr>
          <p:cNvPr id="53291" name="object 149"/>
          <p:cNvSpPr txBox="1">
            <a:spLocks noChangeArrowheads="1"/>
          </p:cNvSpPr>
          <p:nvPr/>
        </p:nvSpPr>
        <p:spPr bwMode="auto">
          <a:xfrm>
            <a:off x="3203575" y="4640263"/>
            <a:ext cx="2663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indent="508000"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algn="ctr" eaLnBrk="1" hangingPunct="1"/>
            <a:r>
              <a:rPr lang="el-GR" sz="1600" b="1">
                <a:solidFill>
                  <a:srgbClr val="000000"/>
                </a:solidFill>
              </a:rPr>
              <a:t>Απαραίτητα Εργαλεία / Τεχνικές (15)</a:t>
            </a:r>
            <a:endParaRPr lang="el-GR" sz="1600">
              <a:solidFill>
                <a:srgbClr val="000000"/>
              </a:solidFill>
            </a:endParaRPr>
          </a:p>
        </p:txBody>
      </p:sp>
      <p:sp>
        <p:nvSpPr>
          <p:cNvPr id="53292" name="object 151"/>
          <p:cNvSpPr>
            <a:spLocks/>
          </p:cNvSpPr>
          <p:nvPr/>
        </p:nvSpPr>
        <p:spPr bwMode="auto">
          <a:xfrm>
            <a:off x="2141538" y="4981575"/>
            <a:ext cx="4814887" cy="776288"/>
          </a:xfrm>
          <a:custGeom>
            <a:avLst/>
            <a:gdLst>
              <a:gd name="T0" fmla="*/ 212152 w 5631815"/>
              <a:gd name="T1" fmla="*/ 0 h 857250"/>
              <a:gd name="T2" fmla="*/ 189281 w 5631815"/>
              <a:gd name="T3" fmla="*/ 0 h 857250"/>
              <a:gd name="T4" fmla="*/ 0 w 5631815"/>
              <a:gd name="T5" fmla="*/ 428071 h 857250"/>
              <a:gd name="T6" fmla="*/ 22849 w 5631815"/>
              <a:gd name="T7" fmla="*/ 428071 h 857250"/>
              <a:gd name="T8" fmla="*/ 212152 w 5631815"/>
              <a:gd name="T9" fmla="*/ 0 h 857250"/>
              <a:gd name="T10" fmla="*/ 1880078 w 5631815"/>
              <a:gd name="T11" fmla="*/ 428071 h 857250"/>
              <a:gd name="T12" fmla="*/ 1687714 w 5631815"/>
              <a:gd name="T13" fmla="*/ 0 h 857250"/>
              <a:gd name="T14" fmla="*/ 1664785 w 5631815"/>
              <a:gd name="T15" fmla="*/ 0 h 857250"/>
              <a:gd name="T16" fmla="*/ 1857085 w 5631815"/>
              <a:gd name="T17" fmla="*/ 428071 h 857250"/>
              <a:gd name="T18" fmla="*/ 1880078 w 5631815"/>
              <a:gd name="T19" fmla="*/ 428071 h 857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31815"/>
              <a:gd name="T31" fmla="*/ 0 h 857250"/>
              <a:gd name="T32" fmla="*/ 5631815 w 5631815"/>
              <a:gd name="T33" fmla="*/ 857250 h 857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31815" h="857250">
                <a:moveTo>
                  <a:pt x="635449" y="0"/>
                </a:moveTo>
                <a:lnTo>
                  <a:pt x="566949" y="0"/>
                </a:lnTo>
                <a:lnTo>
                  <a:pt x="0" y="857250"/>
                </a:lnTo>
                <a:lnTo>
                  <a:pt x="68440" y="857250"/>
                </a:lnTo>
                <a:lnTo>
                  <a:pt x="635449" y="0"/>
                </a:lnTo>
                <a:close/>
              </a:path>
              <a:path w="5631815" h="857250">
                <a:moveTo>
                  <a:pt x="5631331" y="857250"/>
                </a:moveTo>
                <a:lnTo>
                  <a:pt x="5055146" y="0"/>
                </a:lnTo>
                <a:lnTo>
                  <a:pt x="4986469" y="0"/>
                </a:lnTo>
                <a:lnTo>
                  <a:pt x="5562460" y="857250"/>
                </a:lnTo>
                <a:lnTo>
                  <a:pt x="5631331" y="857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93" name="object 152"/>
          <p:cNvSpPr>
            <a:spLocks/>
          </p:cNvSpPr>
          <p:nvPr/>
        </p:nvSpPr>
        <p:spPr bwMode="auto">
          <a:xfrm>
            <a:off x="2527300" y="5403850"/>
            <a:ext cx="4044950" cy="52388"/>
          </a:xfrm>
          <a:custGeom>
            <a:avLst/>
            <a:gdLst>
              <a:gd name="T0" fmla="*/ 0 w 4730750"/>
              <a:gd name="T1" fmla="*/ 0 h 57150"/>
              <a:gd name="T2" fmla="*/ 0 w 4730750"/>
              <a:gd name="T3" fmla="*/ 31084 h 57150"/>
              <a:gd name="T4" fmla="*/ 1580479 w 4730750"/>
              <a:gd name="T5" fmla="*/ 31084 h 57150"/>
              <a:gd name="T6" fmla="*/ 1580479 w 4730750"/>
              <a:gd name="T7" fmla="*/ 0 h 57150"/>
              <a:gd name="T8" fmla="*/ 0 w 4730750"/>
              <a:gd name="T9" fmla="*/ 0 h 57150"/>
              <a:gd name="T10" fmla="*/ 0 60000 65536"/>
              <a:gd name="T11" fmla="*/ 0 60000 65536"/>
              <a:gd name="T12" fmla="*/ 0 60000 65536"/>
              <a:gd name="T13" fmla="*/ 0 60000 65536"/>
              <a:gd name="T14" fmla="*/ 0 60000 65536"/>
              <a:gd name="T15" fmla="*/ 0 w 4730750"/>
              <a:gd name="T16" fmla="*/ 0 h 57150"/>
              <a:gd name="T17" fmla="*/ 4730750 w 4730750"/>
              <a:gd name="T18" fmla="*/ 57150 h 57150"/>
            </a:gdLst>
            <a:ahLst/>
            <a:cxnLst>
              <a:cxn ang="T10">
                <a:pos x="T0" y="T1"/>
              </a:cxn>
              <a:cxn ang="T11">
                <a:pos x="T2" y="T3"/>
              </a:cxn>
              <a:cxn ang="T12">
                <a:pos x="T4" y="T5"/>
              </a:cxn>
              <a:cxn ang="T13">
                <a:pos x="T6" y="T7"/>
              </a:cxn>
              <a:cxn ang="T14">
                <a:pos x="T8" y="T9"/>
              </a:cxn>
            </a:cxnLst>
            <a:rect l="T15" t="T16" r="T17" b="T18"/>
            <a:pathLst>
              <a:path w="4730750" h="57150">
                <a:moveTo>
                  <a:pt x="0" y="0"/>
                </a:moveTo>
                <a:lnTo>
                  <a:pt x="0" y="57150"/>
                </a:lnTo>
                <a:lnTo>
                  <a:pt x="4730495" y="57150"/>
                </a:lnTo>
                <a:lnTo>
                  <a:pt x="473049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294" name="object 153"/>
          <p:cNvSpPr>
            <a:spLocks/>
          </p:cNvSpPr>
          <p:nvPr/>
        </p:nvSpPr>
        <p:spPr bwMode="auto">
          <a:xfrm>
            <a:off x="3894138" y="4987925"/>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95" name="object 154"/>
          <p:cNvSpPr>
            <a:spLocks/>
          </p:cNvSpPr>
          <p:nvPr/>
        </p:nvSpPr>
        <p:spPr bwMode="auto">
          <a:xfrm>
            <a:off x="3894138" y="5048250"/>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96" name="object 155"/>
          <p:cNvSpPr>
            <a:spLocks/>
          </p:cNvSpPr>
          <p:nvPr/>
        </p:nvSpPr>
        <p:spPr bwMode="auto">
          <a:xfrm>
            <a:off x="3894138" y="5108575"/>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97" name="object 156"/>
          <p:cNvSpPr>
            <a:spLocks/>
          </p:cNvSpPr>
          <p:nvPr/>
        </p:nvSpPr>
        <p:spPr bwMode="auto">
          <a:xfrm>
            <a:off x="3894138" y="5168900"/>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98" name="object 157"/>
          <p:cNvSpPr>
            <a:spLocks/>
          </p:cNvSpPr>
          <p:nvPr/>
        </p:nvSpPr>
        <p:spPr bwMode="auto">
          <a:xfrm>
            <a:off x="3894138" y="5229225"/>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99" name="object 158"/>
          <p:cNvSpPr>
            <a:spLocks/>
          </p:cNvSpPr>
          <p:nvPr/>
        </p:nvSpPr>
        <p:spPr bwMode="auto">
          <a:xfrm>
            <a:off x="3894138" y="5289550"/>
            <a:ext cx="7937" cy="34925"/>
          </a:xfrm>
          <a:custGeom>
            <a:avLst/>
            <a:gdLst>
              <a:gd name="T0" fmla="*/ 0 w 9525"/>
              <a:gd name="T1" fmla="*/ 10361 h 38100"/>
              <a:gd name="T2" fmla="*/ 2551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0" name="object 159"/>
          <p:cNvSpPr>
            <a:spLocks/>
          </p:cNvSpPr>
          <p:nvPr/>
        </p:nvSpPr>
        <p:spPr bwMode="auto">
          <a:xfrm>
            <a:off x="3894138" y="5351463"/>
            <a:ext cx="7937" cy="33337"/>
          </a:xfrm>
          <a:custGeom>
            <a:avLst/>
            <a:gdLst>
              <a:gd name="T0" fmla="*/ 0 w 9525"/>
              <a:gd name="T1" fmla="*/ 7480 h 38100"/>
              <a:gd name="T2" fmla="*/ 2551 w 9525"/>
              <a:gd name="T3" fmla="*/ 7480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1" name="object 160"/>
          <p:cNvSpPr>
            <a:spLocks/>
          </p:cNvSpPr>
          <p:nvPr/>
        </p:nvSpPr>
        <p:spPr bwMode="auto">
          <a:xfrm>
            <a:off x="5197475" y="4987925"/>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2" name="object 161"/>
          <p:cNvSpPr>
            <a:spLocks/>
          </p:cNvSpPr>
          <p:nvPr/>
        </p:nvSpPr>
        <p:spPr bwMode="auto">
          <a:xfrm>
            <a:off x="5197475" y="5048250"/>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3" name="object 162"/>
          <p:cNvSpPr>
            <a:spLocks/>
          </p:cNvSpPr>
          <p:nvPr/>
        </p:nvSpPr>
        <p:spPr bwMode="auto">
          <a:xfrm>
            <a:off x="5197475" y="5108575"/>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4" name="object 163"/>
          <p:cNvSpPr>
            <a:spLocks/>
          </p:cNvSpPr>
          <p:nvPr/>
        </p:nvSpPr>
        <p:spPr bwMode="auto">
          <a:xfrm>
            <a:off x="5197475" y="5168900"/>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5" name="object 164"/>
          <p:cNvSpPr>
            <a:spLocks/>
          </p:cNvSpPr>
          <p:nvPr/>
        </p:nvSpPr>
        <p:spPr bwMode="auto">
          <a:xfrm>
            <a:off x="5197475" y="5229225"/>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6" name="object 165"/>
          <p:cNvSpPr>
            <a:spLocks/>
          </p:cNvSpPr>
          <p:nvPr/>
        </p:nvSpPr>
        <p:spPr bwMode="auto">
          <a:xfrm>
            <a:off x="5197475" y="5289550"/>
            <a:ext cx="7938" cy="34925"/>
          </a:xfrm>
          <a:custGeom>
            <a:avLst/>
            <a:gdLst>
              <a:gd name="T0" fmla="*/ 0 w 9525"/>
              <a:gd name="T1" fmla="*/ 10361 h 38100"/>
              <a:gd name="T2" fmla="*/ 2553 w 9525"/>
              <a:gd name="T3" fmla="*/ 10361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7" name="object 166"/>
          <p:cNvSpPr>
            <a:spLocks/>
          </p:cNvSpPr>
          <p:nvPr/>
        </p:nvSpPr>
        <p:spPr bwMode="auto">
          <a:xfrm>
            <a:off x="5197475" y="5351463"/>
            <a:ext cx="7938" cy="33337"/>
          </a:xfrm>
          <a:custGeom>
            <a:avLst/>
            <a:gdLst>
              <a:gd name="T0" fmla="*/ 0 w 9525"/>
              <a:gd name="T1" fmla="*/ 7480 h 38100"/>
              <a:gd name="T2" fmla="*/ 2553 w 9525"/>
              <a:gd name="T3" fmla="*/ 7480 h 38100"/>
              <a:gd name="T4" fmla="*/ 0 60000 65536"/>
              <a:gd name="T5" fmla="*/ 0 60000 65536"/>
              <a:gd name="T6" fmla="*/ 0 w 9525"/>
              <a:gd name="T7" fmla="*/ 0 h 38100"/>
              <a:gd name="T8" fmla="*/ 9525 w 9525"/>
              <a:gd name="T9" fmla="*/ 38100 h 38100"/>
            </a:gdLst>
            <a:ahLst/>
            <a:cxnLst>
              <a:cxn ang="T4">
                <a:pos x="T0" y="T1"/>
              </a:cxn>
              <a:cxn ang="T5">
                <a:pos x="T2" y="T3"/>
              </a:cxn>
            </a:cxnLst>
            <a:rect l="T6" t="T7" r="T8" b="T9"/>
            <a:pathLst>
              <a:path w="9525" h="38100">
                <a:moveTo>
                  <a:pt x="0" y="19050"/>
                </a:moveTo>
                <a:lnTo>
                  <a:pt x="9144" y="19050"/>
                </a:lnTo>
              </a:path>
            </a:pathLst>
          </a:custGeom>
          <a:noFill/>
          <a:ln w="3937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8" name="object 180"/>
          <p:cNvSpPr>
            <a:spLocks/>
          </p:cNvSpPr>
          <p:nvPr/>
        </p:nvSpPr>
        <p:spPr bwMode="auto">
          <a:xfrm>
            <a:off x="7527925" y="6343650"/>
            <a:ext cx="177800" cy="0"/>
          </a:xfrm>
          <a:custGeom>
            <a:avLst/>
            <a:gdLst>
              <a:gd name="T0" fmla="*/ 0 w 209550"/>
              <a:gd name="T1" fmla="*/ 66343 w 209550"/>
              <a:gd name="T2" fmla="*/ 0 60000 65536"/>
              <a:gd name="T3" fmla="*/ 0 60000 65536"/>
              <a:gd name="T4" fmla="*/ 0 w 209550"/>
              <a:gd name="T5" fmla="*/ 209550 w 209550"/>
            </a:gdLst>
            <a:ahLst/>
            <a:cxnLst>
              <a:cxn ang="T2">
                <a:pos x="T0" y="0"/>
              </a:cxn>
              <a:cxn ang="T3">
                <a:pos x="T1" y="0"/>
              </a:cxn>
            </a:cxnLst>
            <a:rect l="T4" t="0" r="T5" b="0"/>
            <a:pathLst>
              <a:path w="209550">
                <a:moveTo>
                  <a:pt x="0" y="0"/>
                </a:moveTo>
                <a:lnTo>
                  <a:pt x="209550" y="0"/>
                </a:lnTo>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309" name="object 181"/>
          <p:cNvSpPr txBox="1">
            <a:spLocks noChangeArrowheads="1"/>
          </p:cNvSpPr>
          <p:nvPr/>
        </p:nvSpPr>
        <p:spPr bwMode="auto">
          <a:xfrm>
            <a:off x="7812088" y="5589588"/>
            <a:ext cx="8636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n-US" sz="1400" b="1">
                <a:solidFill>
                  <a:srgbClr val="000000"/>
                </a:solidFill>
              </a:rPr>
              <a:t>1</a:t>
            </a:r>
            <a:r>
              <a:rPr lang="en-US" sz="1400" b="1" baseline="30000">
                <a:solidFill>
                  <a:srgbClr val="000000"/>
                </a:solidFill>
              </a:rPr>
              <a:t>o</a:t>
            </a:r>
            <a:r>
              <a:rPr lang="en-US" sz="1400" b="1">
                <a:solidFill>
                  <a:srgbClr val="000000"/>
                </a:solidFill>
              </a:rPr>
              <a:t>, 2</a:t>
            </a:r>
            <a:r>
              <a:rPr lang="en-US" sz="1400" b="1" baseline="30000">
                <a:solidFill>
                  <a:srgbClr val="000000"/>
                </a:solidFill>
              </a:rPr>
              <a:t>o</a:t>
            </a:r>
            <a:r>
              <a:rPr lang="en-US" sz="1400" b="1">
                <a:solidFill>
                  <a:srgbClr val="000000"/>
                </a:solidFill>
              </a:rPr>
              <a:t> </a:t>
            </a:r>
            <a:r>
              <a:rPr lang="el-GR" sz="1400" b="1">
                <a:solidFill>
                  <a:srgbClr val="000000"/>
                </a:solidFill>
              </a:rPr>
              <a:t>Εξάμηνο</a:t>
            </a:r>
            <a:endParaRPr lang="el-GR" sz="1400">
              <a:solidFill>
                <a:srgbClr val="000000"/>
              </a:solidFill>
            </a:endParaRPr>
          </a:p>
        </p:txBody>
      </p:sp>
      <p:sp>
        <p:nvSpPr>
          <p:cNvPr id="53310" name="object 182"/>
          <p:cNvSpPr txBox="1">
            <a:spLocks noChangeArrowheads="1"/>
          </p:cNvSpPr>
          <p:nvPr/>
        </p:nvSpPr>
        <p:spPr bwMode="auto">
          <a:xfrm>
            <a:off x="3348038" y="5776913"/>
            <a:ext cx="237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defTabSz="801688">
              <a:defRPr sz="2400">
                <a:solidFill>
                  <a:schemeClr val="tx1"/>
                </a:solidFill>
                <a:latin typeface="Calibri" charset="0"/>
                <a:ea typeface="ＭＳ Ｐゴシック" charset="0"/>
              </a:defRPr>
            </a:lvl1pPr>
            <a:lvl2pPr defTabSz="801688">
              <a:defRPr sz="2000">
                <a:solidFill>
                  <a:schemeClr val="tx1"/>
                </a:solidFill>
                <a:latin typeface="Calibri" charset="0"/>
                <a:ea typeface="ＭＳ Ｐゴシック" charset="0"/>
              </a:defRPr>
            </a:lvl2pPr>
            <a:lvl3pPr defTabSz="801688">
              <a:defRPr sz="2400">
                <a:solidFill>
                  <a:schemeClr val="tx1"/>
                </a:solidFill>
                <a:latin typeface="Calibri" charset="0"/>
                <a:ea typeface="ＭＳ Ｐゴシック" charset="0"/>
              </a:defRPr>
            </a:lvl3pPr>
            <a:lvl4pPr defTabSz="801688">
              <a:defRPr sz="1600">
                <a:solidFill>
                  <a:schemeClr val="tx1"/>
                </a:solidFill>
                <a:latin typeface="Calibri" charset="0"/>
                <a:ea typeface="ＭＳ Ｐゴシック" charset="0"/>
              </a:defRPr>
            </a:lvl4pPr>
            <a:lvl5pPr defTabSz="801688">
              <a:defRPr sz="1600">
                <a:solidFill>
                  <a:schemeClr val="tx1"/>
                </a:solidFill>
                <a:latin typeface="Calibri" charset="0"/>
                <a:ea typeface="ＭＳ Ｐゴシック" charset="0"/>
              </a:defRPr>
            </a:lvl5pPr>
            <a:lvl6pPr defTabSz="801688" eaLnBrk="0" fontAlgn="base" hangingPunct="0">
              <a:spcAft>
                <a:spcPct val="0"/>
              </a:spcAft>
              <a:buFont typeface="Arial" charset="0"/>
              <a:buChar char="»"/>
              <a:defRPr sz="1600">
                <a:solidFill>
                  <a:schemeClr val="tx1"/>
                </a:solidFill>
                <a:latin typeface="Calibri" charset="0"/>
                <a:ea typeface="ＭＳ Ｐゴシック" charset="0"/>
              </a:defRPr>
            </a:lvl6pPr>
            <a:lvl7pPr defTabSz="801688" eaLnBrk="0" fontAlgn="base" hangingPunct="0">
              <a:spcAft>
                <a:spcPct val="0"/>
              </a:spcAft>
              <a:buFont typeface="Arial" charset="0"/>
              <a:buChar char="»"/>
              <a:defRPr sz="1600">
                <a:solidFill>
                  <a:schemeClr val="tx1"/>
                </a:solidFill>
                <a:latin typeface="Calibri" charset="0"/>
                <a:ea typeface="ＭＳ Ｐゴシック" charset="0"/>
              </a:defRPr>
            </a:lvl7pPr>
            <a:lvl8pPr defTabSz="801688" eaLnBrk="0" fontAlgn="base" hangingPunct="0">
              <a:spcAft>
                <a:spcPct val="0"/>
              </a:spcAft>
              <a:buFont typeface="Arial" charset="0"/>
              <a:buChar char="»"/>
              <a:defRPr sz="1600">
                <a:solidFill>
                  <a:schemeClr val="tx1"/>
                </a:solidFill>
                <a:latin typeface="Calibri" charset="0"/>
                <a:ea typeface="ＭＳ Ｐゴシック" charset="0"/>
              </a:defRPr>
            </a:lvl8pPr>
            <a:lvl9pPr defTabSz="801688"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l-GR" sz="1600" b="1">
                <a:solidFill>
                  <a:srgbClr val="000000"/>
                </a:solidFill>
              </a:rPr>
              <a:t>Γνώσεις  Υποδομής (10)</a:t>
            </a:r>
            <a:endParaRPr lang="el-GR" sz="1600">
              <a:solidFill>
                <a:srgbClr val="000000"/>
              </a:solidFill>
            </a:endParaRPr>
          </a:p>
        </p:txBody>
      </p:sp>
      <p:sp>
        <p:nvSpPr>
          <p:cNvPr id="53311" name="object 183"/>
          <p:cNvSpPr>
            <a:spLocks/>
          </p:cNvSpPr>
          <p:nvPr/>
        </p:nvSpPr>
        <p:spPr bwMode="auto">
          <a:xfrm>
            <a:off x="1768475" y="5757863"/>
            <a:ext cx="5565775" cy="596900"/>
          </a:xfrm>
          <a:custGeom>
            <a:avLst/>
            <a:gdLst>
              <a:gd name="T0" fmla="*/ 168295 w 6508750"/>
              <a:gd name="T1" fmla="*/ 0 h 657859"/>
              <a:gd name="T2" fmla="*/ 145413 w 6508750"/>
              <a:gd name="T3" fmla="*/ 0 h 657859"/>
              <a:gd name="T4" fmla="*/ 0 w 6508750"/>
              <a:gd name="T5" fmla="*/ 332925 h 657859"/>
              <a:gd name="T6" fmla="*/ 17834 w 6508750"/>
              <a:gd name="T7" fmla="*/ 332925 h 657859"/>
              <a:gd name="T8" fmla="*/ 17834 w 6508750"/>
              <a:gd name="T9" fmla="*/ 303992 h 657859"/>
              <a:gd name="T10" fmla="*/ 35506 w 6508750"/>
              <a:gd name="T11" fmla="*/ 303992 h 657859"/>
              <a:gd name="T12" fmla="*/ 168295 w 6508750"/>
              <a:gd name="T13" fmla="*/ 0 h 657859"/>
              <a:gd name="T14" fmla="*/ 35506 w 6508750"/>
              <a:gd name="T15" fmla="*/ 303992 h 657859"/>
              <a:gd name="T16" fmla="*/ 17834 w 6508750"/>
              <a:gd name="T17" fmla="*/ 303992 h 657859"/>
              <a:gd name="T18" fmla="*/ 25732 w 6508750"/>
              <a:gd name="T19" fmla="*/ 326367 h 657859"/>
              <a:gd name="T20" fmla="*/ 35506 w 6508750"/>
              <a:gd name="T21" fmla="*/ 303992 h 657859"/>
              <a:gd name="T22" fmla="*/ 2157917 w 6508750"/>
              <a:gd name="T23" fmla="*/ 332925 h 657859"/>
              <a:gd name="T24" fmla="*/ 2157917 w 6508750"/>
              <a:gd name="T25" fmla="*/ 303992 h 657859"/>
              <a:gd name="T26" fmla="*/ 2150019 w 6508750"/>
              <a:gd name="T27" fmla="*/ 326367 h 657859"/>
              <a:gd name="T28" fmla="*/ 2140091 w 6508750"/>
              <a:gd name="T29" fmla="*/ 303992 h 657859"/>
              <a:gd name="T30" fmla="*/ 35506 w 6508750"/>
              <a:gd name="T31" fmla="*/ 303992 h 657859"/>
              <a:gd name="T32" fmla="*/ 25732 w 6508750"/>
              <a:gd name="T33" fmla="*/ 326367 h 657859"/>
              <a:gd name="T34" fmla="*/ 17834 w 6508750"/>
              <a:gd name="T35" fmla="*/ 303992 h 657859"/>
              <a:gd name="T36" fmla="*/ 17834 w 6508750"/>
              <a:gd name="T37" fmla="*/ 332925 h 657859"/>
              <a:gd name="T38" fmla="*/ 2157917 w 6508750"/>
              <a:gd name="T39" fmla="*/ 332925 h 657859"/>
              <a:gd name="T40" fmla="*/ 2176007 w 6508750"/>
              <a:gd name="T41" fmla="*/ 332925 h 657859"/>
              <a:gd name="T42" fmla="*/ 2028228 w 6508750"/>
              <a:gd name="T43" fmla="*/ 0 h 657859"/>
              <a:gd name="T44" fmla="*/ 2005200 w 6508750"/>
              <a:gd name="T45" fmla="*/ 0 h 657859"/>
              <a:gd name="T46" fmla="*/ 2140091 w 6508750"/>
              <a:gd name="T47" fmla="*/ 303992 h 657859"/>
              <a:gd name="T48" fmla="*/ 2157917 w 6508750"/>
              <a:gd name="T49" fmla="*/ 303992 h 657859"/>
              <a:gd name="T50" fmla="*/ 2157917 w 6508750"/>
              <a:gd name="T51" fmla="*/ 332925 h 657859"/>
              <a:gd name="T52" fmla="*/ 2176007 w 6508750"/>
              <a:gd name="T53" fmla="*/ 332925 h 657859"/>
              <a:gd name="T54" fmla="*/ 2157917 w 6508750"/>
              <a:gd name="T55" fmla="*/ 303992 h 657859"/>
              <a:gd name="T56" fmla="*/ 2140091 w 6508750"/>
              <a:gd name="T57" fmla="*/ 303992 h 657859"/>
              <a:gd name="T58" fmla="*/ 2150019 w 6508750"/>
              <a:gd name="T59" fmla="*/ 326367 h 657859"/>
              <a:gd name="T60" fmla="*/ 2157917 w 6508750"/>
              <a:gd name="T61" fmla="*/ 303992 h 6578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08750"/>
              <a:gd name="T94" fmla="*/ 0 h 657859"/>
              <a:gd name="T95" fmla="*/ 6508750 w 6508750"/>
              <a:gd name="T96" fmla="*/ 657859 h 6578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08750" h="657859">
                <a:moveTo>
                  <a:pt x="503353" y="0"/>
                </a:moveTo>
                <a:lnTo>
                  <a:pt x="434913" y="0"/>
                </a:lnTo>
                <a:lnTo>
                  <a:pt x="0" y="657606"/>
                </a:lnTo>
                <a:lnTo>
                  <a:pt x="53340" y="657606"/>
                </a:lnTo>
                <a:lnTo>
                  <a:pt x="53340" y="600456"/>
                </a:lnTo>
                <a:lnTo>
                  <a:pt x="106194" y="600456"/>
                </a:lnTo>
                <a:lnTo>
                  <a:pt x="503353" y="0"/>
                </a:lnTo>
                <a:close/>
              </a:path>
              <a:path w="6508750" h="657859">
                <a:moveTo>
                  <a:pt x="106194" y="600456"/>
                </a:moveTo>
                <a:lnTo>
                  <a:pt x="53340" y="600456"/>
                </a:lnTo>
                <a:lnTo>
                  <a:pt x="76962" y="644652"/>
                </a:lnTo>
                <a:lnTo>
                  <a:pt x="106194" y="600456"/>
                </a:lnTo>
                <a:close/>
              </a:path>
              <a:path w="6508750" h="657859">
                <a:moveTo>
                  <a:pt x="6454139" y="657606"/>
                </a:moveTo>
                <a:lnTo>
                  <a:pt x="6454139" y="600456"/>
                </a:lnTo>
                <a:lnTo>
                  <a:pt x="6430518" y="644652"/>
                </a:lnTo>
                <a:lnTo>
                  <a:pt x="6400822" y="600456"/>
                </a:lnTo>
                <a:lnTo>
                  <a:pt x="106194" y="600456"/>
                </a:lnTo>
                <a:lnTo>
                  <a:pt x="76962" y="644652"/>
                </a:lnTo>
                <a:lnTo>
                  <a:pt x="53340" y="600456"/>
                </a:lnTo>
                <a:lnTo>
                  <a:pt x="53340" y="657606"/>
                </a:lnTo>
                <a:lnTo>
                  <a:pt x="6454139" y="657606"/>
                </a:lnTo>
                <a:close/>
              </a:path>
              <a:path w="6508750" h="657859">
                <a:moveTo>
                  <a:pt x="6508242" y="657606"/>
                </a:moveTo>
                <a:lnTo>
                  <a:pt x="6066244" y="0"/>
                </a:lnTo>
                <a:lnTo>
                  <a:pt x="5997373" y="0"/>
                </a:lnTo>
                <a:lnTo>
                  <a:pt x="6400822" y="600456"/>
                </a:lnTo>
                <a:lnTo>
                  <a:pt x="6454139" y="600456"/>
                </a:lnTo>
                <a:lnTo>
                  <a:pt x="6454139" y="657606"/>
                </a:lnTo>
                <a:lnTo>
                  <a:pt x="6508242" y="657606"/>
                </a:lnTo>
                <a:close/>
              </a:path>
              <a:path w="6508750" h="657859">
                <a:moveTo>
                  <a:pt x="6454139" y="600456"/>
                </a:moveTo>
                <a:lnTo>
                  <a:pt x="6400822" y="600456"/>
                </a:lnTo>
                <a:lnTo>
                  <a:pt x="6430518" y="644652"/>
                </a:lnTo>
                <a:lnTo>
                  <a:pt x="6454139" y="6004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3312" name="Text Box 117"/>
          <p:cNvSpPr txBox="1">
            <a:spLocks noChangeArrowheads="1"/>
          </p:cNvSpPr>
          <p:nvPr/>
        </p:nvSpPr>
        <p:spPr bwMode="auto">
          <a:xfrm>
            <a:off x="468313" y="5056188"/>
            <a:ext cx="16748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defRPr>
            </a:lvl1pPr>
            <a:lvl2pPr>
              <a:defRPr sz="20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1600">
                <a:solidFill>
                  <a:schemeClr val="tx1"/>
                </a:solidFill>
                <a:latin typeface="Calibri" charset="0"/>
                <a:ea typeface="ＭＳ Ｐゴシック" charset="0"/>
              </a:defRPr>
            </a:lvl4pPr>
            <a:lvl5pPr>
              <a:defRPr sz="1600">
                <a:solidFill>
                  <a:schemeClr val="tx1"/>
                </a:solidFill>
                <a:latin typeface="Calibri" charset="0"/>
                <a:ea typeface="ＭＳ Ｐゴシック" charset="0"/>
              </a:defRPr>
            </a:lvl5pPr>
            <a:lvl6pPr eaLnBrk="0" fontAlgn="base" hangingPunct="0">
              <a:spcAft>
                <a:spcPct val="0"/>
              </a:spcAft>
              <a:buFont typeface="Arial" charset="0"/>
              <a:buChar char="»"/>
              <a:defRPr sz="1600">
                <a:solidFill>
                  <a:schemeClr val="tx1"/>
                </a:solidFill>
                <a:latin typeface="Calibri" charset="0"/>
                <a:ea typeface="ＭＳ Ｐゴシック" charset="0"/>
              </a:defRPr>
            </a:lvl6pPr>
            <a:lvl7pPr eaLnBrk="0" fontAlgn="base" hangingPunct="0">
              <a:spcAft>
                <a:spcPct val="0"/>
              </a:spcAft>
              <a:buFont typeface="Arial" charset="0"/>
              <a:buChar char="»"/>
              <a:defRPr sz="1600">
                <a:solidFill>
                  <a:schemeClr val="tx1"/>
                </a:solidFill>
                <a:latin typeface="Calibri" charset="0"/>
                <a:ea typeface="ＭＳ Ｐゴシック" charset="0"/>
              </a:defRPr>
            </a:lvl7pPr>
            <a:lvl8pPr eaLnBrk="0" fontAlgn="base" hangingPunct="0">
              <a:spcAft>
                <a:spcPct val="0"/>
              </a:spcAft>
              <a:buFont typeface="Arial" charset="0"/>
              <a:buChar char="»"/>
              <a:defRPr sz="1600">
                <a:solidFill>
                  <a:schemeClr val="tx1"/>
                </a:solidFill>
                <a:latin typeface="Calibri" charset="0"/>
                <a:ea typeface="ＭＳ Ｐゴシック" charset="0"/>
              </a:defRPr>
            </a:lvl8pPr>
            <a:lvl9pPr eaLnBrk="0" fontAlgn="base" hangingPunct="0">
              <a:spcAft>
                <a:spcPct val="0"/>
              </a:spcAft>
              <a:buFont typeface="Arial" charset="0"/>
              <a:buChar char="»"/>
              <a:defRPr sz="1600">
                <a:solidFill>
                  <a:schemeClr val="tx1"/>
                </a:solidFill>
                <a:latin typeface="Calibri" charset="0"/>
                <a:ea typeface="ＭＳ Ｐゴシック" charset="0"/>
              </a:defRPr>
            </a:lvl9pPr>
          </a:lstStyle>
          <a:p>
            <a:pPr eaLnBrk="1" hangingPunct="1"/>
            <a:r>
              <a:rPr lang="el-GR" sz="1400" b="1">
                <a:latin typeface="Arial" charset="0"/>
              </a:rPr>
              <a:t>Οργανωσιακές σπουδές</a:t>
            </a:r>
            <a:endParaRPr lang="en-US" sz="1400" b="1">
              <a:latin typeface="Arial" charset="0"/>
            </a:endParaRPr>
          </a:p>
        </p:txBody>
      </p:sp>
      <p:sp>
        <p:nvSpPr>
          <p:cNvPr id="53313" name="AutoShape 118"/>
          <p:cNvSpPr>
            <a:spLocks/>
          </p:cNvSpPr>
          <p:nvPr/>
        </p:nvSpPr>
        <p:spPr bwMode="auto">
          <a:xfrm>
            <a:off x="1763713" y="3789363"/>
            <a:ext cx="431800" cy="1800225"/>
          </a:xfrm>
          <a:prstGeom prst="rightBrace">
            <a:avLst>
              <a:gd name="adj1" fmla="val 3474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l-G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l-GR">
                <a:latin typeface="Arial" charset="0"/>
              </a:rPr>
              <a:t>Μαθήματα Α’ εξαμήνου</a:t>
            </a:r>
            <a:endParaRPr lang="en-US">
              <a:latin typeface="Arial" charset="0"/>
            </a:endParaRPr>
          </a:p>
        </p:txBody>
      </p:sp>
      <p:sp>
        <p:nvSpPr>
          <p:cNvPr id="55299" name="Rectangle 3"/>
          <p:cNvSpPr>
            <a:spLocks noGrp="1"/>
          </p:cNvSpPr>
          <p:nvPr>
            <p:ph type="body" idx="4294967295"/>
          </p:nvPr>
        </p:nvSpPr>
        <p:spPr/>
        <p:txBody>
          <a:bodyPr/>
          <a:lstStyle/>
          <a:p>
            <a:r>
              <a:rPr lang="el-GR" dirty="0">
                <a:latin typeface="Calibri" charset="0"/>
              </a:rPr>
              <a:t>Μαθηματικά Ι (Ε. Κρητικός)</a:t>
            </a:r>
          </a:p>
          <a:p>
            <a:r>
              <a:rPr lang="el-GR" dirty="0">
                <a:latin typeface="Calibri" charset="0"/>
              </a:rPr>
              <a:t>Εισαγωγή στη Διοίκηση Επιχειρήσεων (Γ. Σπανός)</a:t>
            </a:r>
          </a:p>
          <a:p>
            <a:r>
              <a:rPr lang="el-GR" dirty="0">
                <a:latin typeface="Calibri" charset="0"/>
              </a:rPr>
              <a:t>Εισαγωγή στην Πληροφορική </a:t>
            </a:r>
            <a:r>
              <a:rPr lang="el-GR" dirty="0" smtClean="0">
                <a:latin typeface="Calibri" charset="0"/>
              </a:rPr>
              <a:t>(Γ. Γιαγλ</a:t>
            </a:r>
            <a:r>
              <a:rPr lang="el-GR" dirty="0" smtClean="0">
                <a:latin typeface="Calibri" charset="0"/>
              </a:rPr>
              <a:t>ής</a:t>
            </a:r>
            <a:r>
              <a:rPr lang="el-GR" dirty="0" smtClean="0">
                <a:latin typeface="Calibri" charset="0"/>
              </a:rPr>
              <a:t>)</a:t>
            </a:r>
            <a:endParaRPr lang="el-GR" dirty="0">
              <a:latin typeface="Calibri" charset="0"/>
            </a:endParaRPr>
          </a:p>
          <a:p>
            <a:r>
              <a:rPr lang="el-GR" dirty="0">
                <a:latin typeface="Calibri" charset="0"/>
              </a:rPr>
              <a:t>Εισαγωγή στο Μάρκετινγκ (Α. </a:t>
            </a:r>
            <a:r>
              <a:rPr lang="el-GR" dirty="0" err="1">
                <a:latin typeface="Calibri" charset="0"/>
              </a:rPr>
              <a:t>Βρεχόπουλος</a:t>
            </a:r>
            <a:r>
              <a:rPr lang="el-GR" dirty="0">
                <a:latin typeface="Calibri" charset="0"/>
              </a:rPr>
              <a:t>)</a:t>
            </a:r>
          </a:p>
          <a:p>
            <a:r>
              <a:rPr lang="el-GR" dirty="0">
                <a:latin typeface="Calibri" charset="0"/>
              </a:rPr>
              <a:t>Λογιστική Ι</a:t>
            </a:r>
            <a:r>
              <a:rPr lang="en-US" dirty="0">
                <a:latin typeface="Calibri" charset="0"/>
              </a:rPr>
              <a:t> </a:t>
            </a:r>
            <a:r>
              <a:rPr lang="el-GR" dirty="0" smtClean="0">
                <a:latin typeface="Calibri" charset="0"/>
              </a:rPr>
              <a:t>(Α. Παπαδ</a:t>
            </a:r>
            <a:r>
              <a:rPr lang="el-GR" dirty="0" smtClean="0">
                <a:latin typeface="Calibri" charset="0"/>
              </a:rPr>
              <a:t>άκη – ΛΟΧΡΗ</a:t>
            </a:r>
            <a:r>
              <a:rPr lang="el-GR" dirty="0" smtClean="0">
                <a:latin typeface="Calibri" charset="0"/>
              </a:rPr>
              <a:t>)</a:t>
            </a:r>
          </a:p>
          <a:p>
            <a:endParaRPr lang="el-GR" dirty="0">
              <a:latin typeface="Calibri" charset="0"/>
            </a:endParaRPr>
          </a:p>
          <a:p>
            <a:r>
              <a:rPr lang="el-GR" dirty="0" smtClean="0">
                <a:latin typeface="Calibri" charset="0"/>
              </a:rPr>
              <a:t>... και μια ξ</a:t>
            </a:r>
            <a:r>
              <a:rPr lang="el-GR" dirty="0" smtClean="0">
                <a:latin typeface="Calibri" charset="0"/>
              </a:rPr>
              <a:t>ένη γλώσσα (Αγγλικά, Γαλλικά, Γερμανικά)</a:t>
            </a:r>
            <a:endParaRPr lang="el-GR" dirty="0">
              <a:latin typeface="Calibri" charset="0"/>
            </a:endParaRPr>
          </a:p>
          <a:p>
            <a:endParaRPr lang="en-US"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GreenWave_Bus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1168</Words>
  <Application>Microsoft Macintosh PowerPoint</Application>
  <PresentationFormat>On-screen Show (4:3)</PresentationFormat>
  <Paragraphs>195</Paragraphs>
  <Slides>21</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Century Schoolbook</vt:lpstr>
      <vt:lpstr>Verdana</vt:lpstr>
      <vt:lpstr>Myriad Pro</vt:lpstr>
      <vt:lpstr>Kozuka Gothic Pro R</vt:lpstr>
      <vt:lpstr>Times New Roman</vt:lpstr>
      <vt:lpstr>GreenWave_BusPresentation</vt:lpstr>
      <vt:lpstr>Custom Design</vt:lpstr>
      <vt:lpstr>ClassicPhotoAlbum</vt:lpstr>
      <vt:lpstr>PowerPoint Presentation</vt:lpstr>
      <vt:lpstr> Το Τμήμα μας: </vt:lpstr>
      <vt:lpstr>Το ΔΕΤ απευθύνεται: </vt:lpstr>
      <vt:lpstr>Προοπτικές απασχόλησης ως Στελέχη και ως Σύμβουλοι  σε ειδικότητες αιχμής:</vt:lpstr>
      <vt:lpstr>PowerPoint Presentation</vt:lpstr>
      <vt:lpstr>PowerPoint Presentation</vt:lpstr>
      <vt:lpstr>PowerPoint Presentation</vt:lpstr>
      <vt:lpstr>PowerPoint Presentation</vt:lpstr>
      <vt:lpstr>Μαθήματα Α’ εξαμήνου</vt:lpstr>
      <vt:lpstr>Μαθήματα Β’ εξαμήνου</vt:lpstr>
      <vt:lpstr>Κατευθύνσεις (επιλογή στο 6ο εξάμηνο)</vt:lpstr>
      <vt:lpstr>Ποιότητα των Σπουδών στο ΔΕΤ</vt:lpstr>
      <vt:lpstr>PowerPoint Presentation</vt:lpstr>
      <vt:lpstr>PowerPoint Presentation</vt:lpstr>
      <vt:lpstr>Tα ΑΕΙ/ΤΕΙ του Δικτύου Ennovation</vt:lpstr>
      <vt:lpstr>PowerPoint Presentation</vt:lpstr>
      <vt:lpstr>PowerPoint Presentation</vt:lpstr>
      <vt:lpstr>Οι απόφοιτοί μας: </vt:lpstr>
      <vt:lpstr>Πρόγραμμα ERASMUS  (συνεργασία με &gt;35 παν/μια):</vt:lpstr>
      <vt:lpstr>Μεταπτυχιακά Προγράμματα Σπουδών</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Windows7</dc:creator>
  <cp:lastModifiedBy>George Giaglis</cp:lastModifiedBy>
  <cp:revision>25</cp:revision>
  <dcterms:modified xsi:type="dcterms:W3CDTF">2016-10-05T13:08:58Z</dcterms:modified>
</cp:coreProperties>
</file>