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845" r:id="rId3"/>
  </p:sldMasterIdLst>
  <p:notesMasterIdLst>
    <p:notesMasterId r:id="rId13"/>
  </p:notesMasterIdLst>
  <p:handoutMasterIdLst>
    <p:handoutMasterId r:id="rId14"/>
  </p:handoutMasterIdLst>
  <p:sldIdLst>
    <p:sldId id="316" r:id="rId4"/>
    <p:sldId id="414" r:id="rId5"/>
    <p:sldId id="411" r:id="rId6"/>
    <p:sldId id="406" r:id="rId7"/>
    <p:sldId id="410" r:id="rId8"/>
    <p:sldId id="407" r:id="rId9"/>
    <p:sldId id="408" r:id="rId10"/>
    <p:sldId id="415" r:id="rId11"/>
    <p:sldId id="409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B0D4"/>
    <a:srgbClr val="000000"/>
    <a:srgbClr val="8D309C"/>
    <a:srgbClr val="637EB9"/>
    <a:srgbClr val="63BD65"/>
    <a:srgbClr val="98A9D0"/>
    <a:srgbClr val="8EA1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6" autoAdjust="0"/>
    <p:restoredTop sz="92512" autoAdjust="0"/>
  </p:normalViewPr>
  <p:slideViewPr>
    <p:cSldViewPr>
      <p:cViewPr varScale="1">
        <p:scale>
          <a:sx n="70" d="100"/>
          <a:sy n="70" d="100"/>
        </p:scale>
        <p:origin x="124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8"/>
    </p:cViewPr>
  </p:sorterViewPr>
  <p:notesViewPr>
    <p:cSldViewPr>
      <p:cViewPr varScale="1">
        <p:scale>
          <a:sx n="68" d="100"/>
          <a:sy n="68" d="100"/>
        </p:scale>
        <p:origin x="-28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4FB7BA-69B1-4ABF-B0B1-0B6DD45434E2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128A7E6-5375-4517-8186-7805C508DF73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66289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2AE88A-7C28-400A-B7CE-592A373DE056}" type="datetimeFigureOut">
              <a:rPr lang="el-GR"/>
              <a:pPr>
                <a:defRPr/>
              </a:pPr>
              <a:t>15/3/2017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l-G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5DF22B-DC13-483E-93E8-44B4451BD62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80432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2596B9-78CF-4A8F-BB11-CCC7AE5918F1}" type="slidenum">
              <a:rPr lang="el-GR" altLang="el-GR"/>
              <a:pPr>
                <a:spcBef>
                  <a:spcPct val="0"/>
                </a:spcBef>
              </a:pPr>
              <a:t>1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4901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1" descr="C:\Documents and Settings\vasotag.ELOI\Desktop\new_logos\Dep.DET_HEAD_head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8913"/>
            <a:ext cx="67691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55168"/>
            <a:ext cx="7772400" cy="646331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7772400" cy="4616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24F28-A4BA-419F-B82B-24CAE97F535A}" type="datetime1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172997-4A60-4A4C-850B-05A14FA12093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471689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7E51A-103B-4EE2-8C2C-0866FFBAB6AC}" type="datetime1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4F9E5-A317-4CF5-9053-5E5C23E22BC6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54043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A4510-789D-4870-A7DA-DD7C350E6690}" type="datetime1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F2E30-B535-4486-A0A7-A8FF66BB899F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521665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E5270-F3C4-4359-BE75-C94D933910BA}" type="datetime1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8D3CF-BADD-4F36-A4CB-6C2A6E1F96A6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660284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B0826-CC98-467D-AB2C-AAC3FA855F74}" type="datetime1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1BEC4-6E5A-4838-B603-F890B3DC9205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284350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394D8-8FB9-4890-9009-52FAA01F92F5}" type="datetime1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5C115-AF92-4442-B37A-8CFF60B99043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260953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D101F-93DF-4BA6-8E07-9B58173C8DBF}" type="datetime1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A81E9-FD94-4B85-8E86-2F00B17401D0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929403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E8F02-95AD-4D4D-9458-A9CB6EAD6635}" type="datetime1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9995A-E1DD-4725-B5C8-335969B72943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072722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35781-CB54-4465-B033-0621FAAF45B6}" type="datetime1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FB80C-09EC-4D17-901D-6136E45A897B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980236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D5916-960F-4434-9296-0BC04EB06800}" type="datetime1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621FD-0688-413B-B3F8-AC5DD1C75852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08504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8A035-9B6B-4E01-A7A8-F8E038161811}" type="datetime1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1080D-ED16-4CFD-AA16-2C85C0B5465A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30130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vasotag.ELOI\Desktop\new_logos\Dep.DET_HEAD_head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6268714"/>
            <a:ext cx="24479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80920" cy="72008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4644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58B32-9A34-4778-95A3-06DE142757C5}" type="datetime1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C6E46F-2796-4D3E-B97D-883A2D29ADC9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726326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B7CED-9EBD-403C-8C21-A3485C908406}" type="datetime1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2AA0D-EB76-42DC-85F1-3A38AC27F2B2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73330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962EC-FFAF-4C80-A45C-866314ECE0F9}" type="datetime1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D8AB4-8C80-46BB-9076-401178112A0D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628608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/>
          </p:cNvSpPr>
          <p:nvPr/>
        </p:nvSpPr>
        <p:spPr bwMode="auto">
          <a:xfrm>
            <a:off x="454025" y="5181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l-GR" altLang="el-GR" sz="3200" i="1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Rectangle 5"/>
          <p:cNvSpPr/>
          <p:nvPr userDrawn="1"/>
        </p:nvSpPr>
        <p:spPr>
          <a:xfrm>
            <a:off x="176213" y="187325"/>
            <a:ext cx="8763000" cy="6213475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10"/>
          <p:cNvSpPr/>
          <p:nvPr userDrawn="1"/>
        </p:nvSpPr>
        <p:spPr>
          <a:xfrm>
            <a:off x="895350" y="1009650"/>
            <a:ext cx="7469188" cy="5075238"/>
          </a:xfrm>
          <a:prstGeom prst="rect">
            <a:avLst/>
          </a:prstGeom>
          <a:solidFill>
            <a:schemeClr val="tx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 userDrawn="1"/>
        </p:nvSpPr>
        <p:spPr>
          <a:xfrm>
            <a:off x="900113" y="1044575"/>
            <a:ext cx="7488237" cy="5121275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46125" y="78263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953375" y="849313"/>
            <a:ext cx="56673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15418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/>
          </p:cNvSpPr>
          <p:nvPr>
            <p:ph type="body" sz="quarter" idx="11"/>
          </p:nvPr>
        </p:nvSpPr>
        <p:spPr>
          <a:xfrm>
            <a:off x="914400" y="6019800"/>
            <a:ext cx="7467600" cy="381000"/>
          </a:xfrm>
          <a:prstGeom prst="rect">
            <a:avLst/>
          </a:prstGeo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2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BA5F0AFA-EA68-4E40-9F9F-672B9D5C7BD5}" type="datetime1">
              <a:rPr lang="en-US"/>
              <a:pPr>
                <a:defRPr/>
              </a:pPr>
              <a:t>3/15/2017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4D2D0"/>
                </a:solidFill>
                <a:latin typeface="Century Schoolbook" panose="02040604050505020304" pitchFamily="18" charset="0"/>
              </a:defRPr>
            </a:lvl1pPr>
          </a:lstStyle>
          <a:p>
            <a:pPr>
              <a:defRPr/>
            </a:pPr>
            <a:fld id="{B2593EA8-6285-4953-8A2E-1F88EAB5253D}" type="slidenum">
              <a:rPr lang="en-US" altLang="el-GR"/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4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5730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9E6E08DA-1BB6-4D02-9781-C07DC8B4DF57}" type="datetime1">
              <a:rPr lang="en-US"/>
              <a:pPr>
                <a:defRPr/>
              </a:pPr>
              <a:t>3/15/2017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4D2D0"/>
                </a:solidFill>
                <a:latin typeface="Century Schoolbook" panose="02040604050505020304" pitchFamily="18" charset="0"/>
              </a:defRPr>
            </a:lvl1pPr>
          </a:lstStyle>
          <a:p>
            <a:pPr>
              <a:defRPr/>
            </a:pPr>
            <a:fld id="{82F5E536-B4DE-45F6-AC0B-B80E191F26C8}" type="slidenum">
              <a:rPr lang="en-US" altLang="el-GR"/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9482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8797100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/>
          </p:nvPr>
        </p:nvSpPr>
        <p:spPr>
          <a:xfrm>
            <a:off x="752670" y="4572000"/>
            <a:ext cx="7781730" cy="990600"/>
          </a:xfrm>
          <a:prstGeom prst="rect">
            <a:avLst/>
          </a:prstGeo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752670" y="5600700"/>
            <a:ext cx="7772400" cy="838200"/>
          </a:xfrm>
          <a:prstGeom prst="rect">
            <a:avLst/>
          </a:prstGeo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7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48AA93B8-0DBE-4D4B-890B-3A86099DD054}" type="datetime1">
              <a:rPr lang="en-US"/>
              <a:pPr>
                <a:defRPr/>
              </a:pPr>
              <a:t>3/15/2017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4D2D0"/>
                </a:solidFill>
                <a:latin typeface="Century Schoolbook" panose="02040604050505020304" pitchFamily="18" charset="0"/>
              </a:defRPr>
            </a:lvl1pPr>
          </a:lstStyle>
          <a:p>
            <a:pPr>
              <a:defRPr/>
            </a:pPr>
            <a:fld id="{B01B8DE5-7B3E-4E40-97BF-2E0C76B78FAE}" type="slidenum">
              <a:rPr lang="en-US" altLang="el-GR"/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9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0753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/>
          </p:nvPr>
        </p:nvSpPr>
        <p:spPr>
          <a:xfrm>
            <a:off x="1066800" y="5334000"/>
            <a:ext cx="3429000" cy="1066800"/>
          </a:xfrm>
          <a:prstGeom prst="rect">
            <a:avLst/>
          </a:prstGeo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/>
          </p:nvPr>
        </p:nvSpPr>
        <p:spPr>
          <a:xfrm>
            <a:off x="4724400" y="5334000"/>
            <a:ext cx="3429000" cy="1066800"/>
          </a:xfrm>
          <a:prstGeom prst="rect">
            <a:avLst/>
          </a:prstGeo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1BAC8D3F-A364-48E4-B904-4F4E542F69EE}" type="datetime1">
              <a:rPr lang="en-US"/>
              <a:pPr>
                <a:defRPr/>
              </a:pPr>
              <a:t>3/15/2017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4D2D0"/>
                </a:solidFill>
                <a:latin typeface="Century Schoolbook" panose="02040604050505020304" pitchFamily="18" charset="0"/>
              </a:defRPr>
            </a:lvl1pPr>
          </a:lstStyle>
          <a:p>
            <a:pPr>
              <a:defRPr/>
            </a:pPr>
            <a:fld id="{973505D2-89F1-4EA9-9FA7-F7880A384EBF}" type="slidenum">
              <a:rPr lang="en-US" altLang="el-GR"/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8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6828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57200" y="4857750"/>
            <a:ext cx="4038600" cy="1238250"/>
          </a:xfrm>
          <a:prstGeom prst="rect">
            <a:avLst/>
          </a:prstGeo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/>
          </p:nvPr>
        </p:nvSpPr>
        <p:spPr>
          <a:xfrm>
            <a:off x="4648200" y="4857750"/>
            <a:ext cx="4038600" cy="1238250"/>
          </a:xfrm>
          <a:prstGeom prst="rect">
            <a:avLst/>
          </a:prstGeo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46C0F201-F275-4FDD-9D22-650F2F45EB3F}" type="datetime1">
              <a:rPr lang="en-US"/>
              <a:pPr>
                <a:defRPr/>
              </a:pPr>
              <a:t>3/15/2017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4D2D0"/>
                </a:solidFill>
                <a:latin typeface="Century Schoolbook" panose="02040604050505020304" pitchFamily="18" charset="0"/>
              </a:defRPr>
            </a:lvl1pPr>
          </a:lstStyle>
          <a:p>
            <a:pPr>
              <a:defRPr/>
            </a:pPr>
            <a:fld id="{EE9D556A-2B6B-4AC0-829E-F54E2B305A6C}" type="slidenum">
              <a:rPr lang="en-US" altLang="el-GR"/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0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8244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/>
          </p:nvPr>
        </p:nvSpPr>
        <p:spPr>
          <a:xfrm>
            <a:off x="5141976" y="3352800"/>
            <a:ext cx="3773425" cy="2971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D5F984B4-B845-4A76-8BC2-9D3ED989A586}" type="datetime1">
              <a:rPr lang="en-US"/>
              <a:pPr>
                <a:defRPr/>
              </a:pPr>
              <a:t>3/15/2017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4D2D0"/>
                </a:solidFill>
                <a:latin typeface="Century Schoolbook" panose="02040604050505020304" pitchFamily="18" charset="0"/>
              </a:defRPr>
            </a:lvl1pPr>
          </a:lstStyle>
          <a:p>
            <a:pPr>
              <a:defRPr/>
            </a:pPr>
            <a:fld id="{9B4907B1-8F29-4702-87AD-025A89C1F34D}" type="slidenum">
              <a:rPr lang="en-US" altLang="el-GR"/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9205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vasotag.ELOI\Desktop\new_logos\Dep.DET_HEAD_head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4450"/>
            <a:ext cx="48958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6953B-AAEB-47BF-941A-3CCA40ACC837}" type="datetime1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299846-FEF9-4C38-A08A-A27E5CDC9981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6754283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28600" y="4876800"/>
            <a:ext cx="2743200" cy="1447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/>
          </p:nvPr>
        </p:nvSpPr>
        <p:spPr>
          <a:xfrm>
            <a:off x="3200400" y="4876800"/>
            <a:ext cx="2743200" cy="1447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/>
          </p:nvPr>
        </p:nvSpPr>
        <p:spPr>
          <a:xfrm>
            <a:off x="6172200" y="4876800"/>
            <a:ext cx="2743200" cy="1447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E0046C6F-993C-4198-8299-FD5B26C39B74}" type="datetime1">
              <a:rPr lang="en-US"/>
              <a:pPr>
                <a:defRPr/>
              </a:pPr>
              <a:t>3/15/2017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4D2D0"/>
                </a:solidFill>
                <a:latin typeface="Century Schoolbook" panose="02040604050505020304" pitchFamily="18" charset="0"/>
              </a:defRPr>
            </a:lvl1pPr>
          </a:lstStyle>
          <a:p>
            <a:pPr>
              <a:defRPr/>
            </a:pPr>
            <a:fld id="{F9811F88-EEEF-481C-8951-A84CE9EE3DFC}" type="slidenum">
              <a:rPr lang="en-US" altLang="el-GR"/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5939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457200" y="228600"/>
            <a:ext cx="4023360" cy="3017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E13BED63-2874-416A-8315-AB4DDBBE9274}" type="datetime1">
              <a:rPr lang="en-US"/>
              <a:pPr>
                <a:defRPr/>
              </a:pPr>
              <a:t>3/15/2017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4D2D0"/>
                </a:solidFill>
                <a:latin typeface="Century Schoolbook" panose="02040604050505020304" pitchFamily="18" charset="0"/>
              </a:defRPr>
            </a:lvl1pPr>
          </a:lstStyle>
          <a:p>
            <a:pPr>
              <a:defRPr/>
            </a:pPr>
            <a:fld id="{7AB99224-B6E2-4C4A-A75C-9BF37A32E773}" type="slidenum">
              <a:rPr lang="en-US" altLang="el-GR"/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2417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A44F0B8C-113F-42A0-9924-958085DE8726}" type="datetime1">
              <a:rPr lang="en-US"/>
              <a:pPr>
                <a:defRPr/>
              </a:pPr>
              <a:t>3/15/2017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4D2D0"/>
                </a:solidFill>
                <a:latin typeface="Century Schoolbook" panose="02040604050505020304" pitchFamily="18" charset="0"/>
              </a:defRPr>
            </a:lvl1pPr>
          </a:lstStyle>
          <a:p>
            <a:pPr>
              <a:defRPr/>
            </a:pPr>
            <a:fld id="{C8D67947-3FE0-4E2E-995D-63753AC4AB97}" type="slidenum">
              <a:rPr lang="en-US" altLang="el-GR"/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1849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/>
          </p:nvPr>
        </p:nvSpPr>
        <p:spPr>
          <a:xfrm>
            <a:off x="400497" y="1295400"/>
            <a:ext cx="1676400" cy="1905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/>
          </p:nvPr>
        </p:nvSpPr>
        <p:spPr>
          <a:xfrm>
            <a:off x="7086600" y="1295400"/>
            <a:ext cx="1676400" cy="1905000"/>
          </a:xfrm>
          <a:prstGeom prst="rect">
            <a:avLst/>
          </a:prstGeo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/>
          </p:nvPr>
        </p:nvSpPr>
        <p:spPr>
          <a:xfrm>
            <a:off x="400497" y="3352800"/>
            <a:ext cx="1676400" cy="1905000"/>
          </a:xfrm>
          <a:prstGeom prst="rect">
            <a:avLst/>
          </a:prstGeo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/>
          </p:nvPr>
        </p:nvSpPr>
        <p:spPr>
          <a:xfrm>
            <a:off x="7086600" y="3352800"/>
            <a:ext cx="1676400" cy="1905000"/>
          </a:xfrm>
          <a:prstGeom prst="rect">
            <a:avLst/>
          </a:prstGeo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31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E906E44A-79B4-4C50-A90A-454DE64146C5}" type="datetime1">
              <a:rPr lang="en-US"/>
              <a:pPr>
                <a:defRPr/>
              </a:pPr>
              <a:t>3/15/2017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32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4D2D0"/>
                </a:solidFill>
                <a:latin typeface="Century Schoolbook" panose="02040604050505020304" pitchFamily="18" charset="0"/>
              </a:defRPr>
            </a:lvl1pPr>
          </a:lstStyle>
          <a:p>
            <a:pPr>
              <a:defRPr/>
            </a:pPr>
            <a:fld id="{2C1A8C25-1995-4B33-BBFF-591FF380B75A}" type="slidenum">
              <a:rPr lang="en-US" altLang="el-GR"/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3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4005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926821" y="6172200"/>
            <a:ext cx="3657600" cy="304800"/>
          </a:xfrm>
          <a:prstGeom prst="rect">
            <a:avLst/>
          </a:prstGeo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/>
          </p:nvPr>
        </p:nvSpPr>
        <p:spPr>
          <a:xfrm>
            <a:off x="926821" y="152400"/>
            <a:ext cx="3657600" cy="304800"/>
          </a:xfrm>
          <a:prstGeom prst="rect">
            <a:avLst/>
          </a:prstGeo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/>
          </p:nvPr>
        </p:nvSpPr>
        <p:spPr>
          <a:xfrm>
            <a:off x="4660621" y="6172200"/>
            <a:ext cx="3657600" cy="304800"/>
          </a:xfrm>
          <a:prstGeom prst="rect">
            <a:avLst/>
          </a:prstGeo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/>
          </p:nvPr>
        </p:nvSpPr>
        <p:spPr>
          <a:xfrm>
            <a:off x="4660621" y="152400"/>
            <a:ext cx="3657600" cy="304800"/>
          </a:xfrm>
          <a:prstGeom prst="rect">
            <a:avLst/>
          </a:prstGeo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5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0F1FACBB-269A-4901-B55F-0EE80D8B2D0F}" type="datetime1">
              <a:rPr lang="en-US"/>
              <a:pPr>
                <a:defRPr/>
              </a:pPr>
              <a:t>3/15/2017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6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4D2D0"/>
                </a:solidFill>
                <a:latin typeface="Century Schoolbook" panose="02040604050505020304" pitchFamily="18" charset="0"/>
              </a:defRPr>
            </a:lvl1pPr>
          </a:lstStyle>
          <a:p>
            <a:pPr>
              <a:defRPr/>
            </a:pPr>
            <a:fld id="{BEE2F45A-06E7-4FF6-B85D-31A209E9D3D8}" type="slidenum">
              <a:rPr lang="en-US" altLang="el-GR"/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7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5503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/>
          </p:nvPr>
        </p:nvSpPr>
        <p:spPr>
          <a:xfrm>
            <a:off x="152400" y="4495800"/>
            <a:ext cx="8763000" cy="1905000"/>
          </a:xfrm>
          <a:prstGeom prst="rect">
            <a:avLst/>
          </a:prstGeo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33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EEDE3745-6DBD-4B93-BCCE-9DB83AD2F602}" type="datetime1">
              <a:rPr lang="en-US"/>
              <a:pPr>
                <a:defRPr/>
              </a:pPr>
              <a:t>3/15/2017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4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4D2D0"/>
                </a:solidFill>
                <a:latin typeface="Century Schoolbook" panose="02040604050505020304" pitchFamily="18" charset="0"/>
              </a:defRPr>
            </a:lvl1pPr>
          </a:lstStyle>
          <a:p>
            <a:pPr>
              <a:defRPr/>
            </a:pPr>
            <a:fld id="{9001B072-99DC-4BFB-A957-9F129CC5BB31}" type="slidenum">
              <a:rPr lang="en-US" altLang="el-GR"/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5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4625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4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1648C0DF-A519-4166-ADF9-219049896E47}" type="datetime1">
              <a:rPr lang="en-US"/>
              <a:pPr>
                <a:defRPr/>
              </a:pPr>
              <a:t>3/15/2017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5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4D2D0"/>
                </a:solidFill>
                <a:latin typeface="Century Schoolbook" panose="02040604050505020304" pitchFamily="18" charset="0"/>
              </a:defRPr>
            </a:lvl1pPr>
          </a:lstStyle>
          <a:p>
            <a:pPr>
              <a:defRPr/>
            </a:pPr>
            <a:fld id="{AD723697-5B7A-4E37-BDEE-06B71404BEA1}" type="slidenum">
              <a:rPr lang="en-US" altLang="el-GR"/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6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7005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9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63BFCC22-C7A4-4629-9B71-BEE9BEAC7DB2}" type="datetime1">
              <a:rPr lang="en-US"/>
              <a:pPr>
                <a:defRPr/>
              </a:pPr>
              <a:t>3/15/2017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0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4D2D0"/>
                </a:solidFill>
                <a:latin typeface="Century Schoolbook" panose="02040604050505020304" pitchFamily="18" charset="0"/>
              </a:defRPr>
            </a:lvl1pPr>
          </a:lstStyle>
          <a:p>
            <a:pPr>
              <a:defRPr/>
            </a:pPr>
            <a:fld id="{EA7164F8-3BE3-41EF-BA85-128E17601A3A}" type="slidenum">
              <a:rPr lang="en-US" altLang="el-GR"/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1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1686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31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755CF678-6C44-4D76-AE9A-4976CDF7488C}" type="datetime1">
              <a:rPr lang="en-US"/>
              <a:pPr>
                <a:defRPr/>
              </a:pPr>
              <a:t>3/15/2017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2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4D2D0"/>
                </a:solidFill>
                <a:latin typeface="Century Schoolbook" panose="02040604050505020304" pitchFamily="18" charset="0"/>
              </a:defRPr>
            </a:lvl1pPr>
          </a:lstStyle>
          <a:p>
            <a:pPr>
              <a:defRPr/>
            </a:pPr>
            <a:fld id="{2444E58A-4156-49D4-B47B-B8B35A0BCB6A}" type="slidenum">
              <a:rPr lang="en-US" altLang="el-GR"/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3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06663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/>
          </p:nvPr>
        </p:nvSpPr>
        <p:spPr>
          <a:xfrm>
            <a:off x="3048000" y="4876800"/>
            <a:ext cx="3200400" cy="1295400"/>
          </a:xfrm>
          <a:prstGeom prst="rect">
            <a:avLst/>
          </a:prstGeo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56FFDC69-CC39-4044-ACEF-A3EE9B3C5BC0}" type="datetime1">
              <a:rPr lang="en-US"/>
              <a:pPr>
                <a:defRPr/>
              </a:pPr>
              <a:t>3/15/2017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4D2D0"/>
                </a:solidFill>
                <a:latin typeface="Century Schoolbook" panose="02040604050505020304" pitchFamily="18" charset="0"/>
              </a:defRPr>
            </a:lvl1pPr>
          </a:lstStyle>
          <a:p>
            <a:pPr>
              <a:defRPr/>
            </a:pPr>
            <a:fld id="{C60CEE1C-4295-4CDF-B15E-7CBE1DEC9E58}" type="slidenum">
              <a:rPr lang="en-US" altLang="el-GR"/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8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625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:\Documents and Settings\vasotag.ELOI\Desktop\new_logos\Dep.DET_HEAD_head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4450"/>
            <a:ext cx="48958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7"/>
            <a:ext cx="8229600" cy="7194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831DA-7D49-464F-9D7B-4095846169C3}" type="datetime1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B2A944-CF75-4335-BDC6-8DB38A3D6062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3320518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/>
          </p:nvPr>
        </p:nvSpPr>
        <p:spPr>
          <a:xfrm>
            <a:off x="4953000" y="4648200"/>
            <a:ext cx="3200400" cy="1295400"/>
          </a:xfrm>
          <a:prstGeom prst="rect">
            <a:avLst/>
          </a:prstGeo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/>
          </p:nvPr>
        </p:nvSpPr>
        <p:spPr>
          <a:xfrm>
            <a:off x="1143000" y="4648200"/>
            <a:ext cx="3200400" cy="1295400"/>
          </a:xfrm>
          <a:prstGeom prst="rect">
            <a:avLst/>
          </a:prstGeo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7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175CF2E3-026A-478F-8C17-196815161D86}" type="datetime1">
              <a:rPr lang="en-US"/>
              <a:pPr>
                <a:defRPr/>
              </a:pPr>
              <a:t>3/15/2017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4D2D0"/>
                </a:solidFill>
                <a:latin typeface="Century Schoolbook" panose="02040604050505020304" pitchFamily="18" charset="0"/>
              </a:defRPr>
            </a:lvl1pPr>
          </a:lstStyle>
          <a:p>
            <a:pPr>
              <a:defRPr/>
            </a:pPr>
            <a:fld id="{2A2D13D3-612F-461E-B610-0544EA9A2D57}" type="slidenum">
              <a:rPr lang="en-US" altLang="el-GR"/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9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8103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/>
          </p:nvPr>
        </p:nvSpPr>
        <p:spPr>
          <a:xfrm>
            <a:off x="457200" y="4876800"/>
            <a:ext cx="8229600" cy="1447800"/>
          </a:xfrm>
          <a:prstGeom prst="rect">
            <a:avLst/>
          </a:prstGeo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1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61720407-CC69-4D72-89C3-BE530AFFA4D1}" type="datetime1">
              <a:rPr lang="en-US"/>
              <a:pPr>
                <a:defRPr/>
              </a:pPr>
              <a:t>3/15/2017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2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4D2D0"/>
                </a:solidFill>
                <a:latin typeface="Century Schoolbook" panose="02040604050505020304" pitchFamily="18" charset="0"/>
              </a:defRPr>
            </a:lvl1pPr>
          </a:lstStyle>
          <a:p>
            <a:pPr>
              <a:defRPr/>
            </a:pPr>
            <a:fld id="{5C36846C-8F74-40D7-A052-66A32CF979D9}" type="slidenum">
              <a:rPr lang="en-US" altLang="el-GR"/>
              <a:pPr>
                <a:defRPr/>
              </a:pPr>
              <a:t>‹#›</a:t>
            </a:fld>
            <a:endParaRPr lang="en-US" altLang="el-GR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3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8264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249362"/>
          </a:xfrm>
          <a:prstGeom prst="rect">
            <a:avLst/>
          </a:prstGeom>
        </p:spPr>
        <p:txBody>
          <a:bodyPr anchor="ctr"/>
          <a:lstStyle/>
          <a:p>
            <a:r>
              <a:rPr lang="en-US" noProof="1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/>
          </p:cNvSpPr>
          <p:nvPr>
            <p:ph type="dt" sz="half" idx="10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B385A755-0A8A-47D5-8F49-33F32A58B6D3}" type="datetime1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5" name="Rectangle 19"/>
          <p:cNvSpPr>
            <a:spLocks noGrp="1"/>
          </p:cNvSpPr>
          <p:nvPr>
            <p:ph type="ftr" sz="quarter" idx="11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/>
          </p:cNvSpPr>
          <p:nvPr>
            <p:ph type="sldNum" sz="quarter" idx="12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pPr>
              <a:defRPr/>
            </a:pPr>
            <a:fld id="{77CCBD87-4DD4-4F6D-80E2-45F17C7604D2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9696921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073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27584" y="122238"/>
            <a:ext cx="7848872" cy="12954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  <a:prstGeom prst="rect">
            <a:avLst/>
          </a:prstGeom>
        </p:spPr>
        <p:txBody>
          <a:bodyPr/>
          <a:lstStyle/>
          <a:p>
            <a:pPr lvl="0"/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8420071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>
            <a:lvl1pPr>
              <a:buClr>
                <a:srgbClr val="800080"/>
              </a:buClr>
              <a:defRPr/>
            </a:lvl1pPr>
            <a:lvl2pPr>
              <a:buClr>
                <a:srgbClr val="92D050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14950" y="6381750"/>
            <a:ext cx="35052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eaLnBrk="1" hangingPunct="1">
              <a:defRPr sz="1400">
                <a:solidFill>
                  <a:srgbClr val="464653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2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>
            <a:lvl1pPr>
              <a:buClr>
                <a:srgbClr val="800080"/>
              </a:buClr>
              <a:defRPr/>
            </a:lvl1pPr>
            <a:lvl2pPr>
              <a:buClr>
                <a:srgbClr val="92D050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14950" y="6381750"/>
            <a:ext cx="35052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eaLnBrk="1" hangingPunct="1">
              <a:defRPr sz="1400">
                <a:solidFill>
                  <a:srgbClr val="464653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846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>
            <a:lvl1pPr>
              <a:buClr>
                <a:srgbClr val="800080"/>
              </a:buClr>
              <a:defRPr/>
            </a:lvl1pPr>
            <a:lvl2pPr>
              <a:buClr>
                <a:srgbClr val="92D050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14950" y="6381750"/>
            <a:ext cx="35052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eaLnBrk="1" hangingPunct="1">
              <a:defRPr sz="1400">
                <a:solidFill>
                  <a:srgbClr val="464653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312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/>
          <a:lstStyle>
            <a:lvl1pPr eaLnBrk="1" hangingPunct="1">
              <a:defRPr sz="14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115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6011863" y="6381750"/>
            <a:ext cx="2881312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12684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1417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vasotag.ELOI\Desktop\new_logos\Dep.DET_HEAD_head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4450"/>
            <a:ext cx="48958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5"/>
            <a:ext cx="8229600" cy="57606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4040188" cy="5040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2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00808"/>
            <a:ext cx="4041775" cy="5040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2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6FCA1-B9E4-46EC-810C-4B54A3D2F975}" type="datetime1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FCCACA-4733-4A9E-A6D9-F9A16F84D5ED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2963587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>
            <a:lvl1pPr>
              <a:buClr>
                <a:srgbClr val="800080"/>
              </a:buClr>
              <a:defRPr/>
            </a:lvl1pPr>
            <a:lvl2pPr>
              <a:buClr>
                <a:srgbClr val="92D050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14950" y="6381750"/>
            <a:ext cx="35052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eaLnBrk="1" hangingPunct="1">
              <a:defRPr sz="1400">
                <a:solidFill>
                  <a:srgbClr val="464653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608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>
            <a:lvl1pPr>
              <a:buClr>
                <a:srgbClr val="800080"/>
              </a:buClr>
              <a:defRPr/>
            </a:lvl1pPr>
            <a:lvl2pPr>
              <a:buClr>
                <a:srgbClr val="92D050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14950" y="6381750"/>
            <a:ext cx="35052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eaLnBrk="1" hangingPunct="1">
              <a:defRPr sz="1400">
                <a:solidFill>
                  <a:srgbClr val="464653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540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>
            <a:lvl1pPr>
              <a:buClr>
                <a:srgbClr val="800080"/>
              </a:buClr>
              <a:defRPr/>
            </a:lvl1pPr>
            <a:lvl2pPr>
              <a:buClr>
                <a:srgbClr val="92D050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14950" y="6381750"/>
            <a:ext cx="35052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eaLnBrk="1" hangingPunct="1">
              <a:defRPr sz="1400">
                <a:solidFill>
                  <a:srgbClr val="464653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835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67"/>
          <p:cNvGrpSpPr>
            <a:grpSpLocks noChangeAspect="1"/>
          </p:cNvGrpSpPr>
          <p:nvPr userDrawn="1"/>
        </p:nvGrpSpPr>
        <p:grpSpPr bwMode="auto">
          <a:xfrm flipH="1" flipV="1">
            <a:off x="152398" y="152400"/>
            <a:ext cx="1600202" cy="1033671"/>
            <a:chOff x="2497" y="1995"/>
            <a:chExt cx="805" cy="52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Rectangle 69"/>
            <p:cNvSpPr>
              <a:spLocks noChangeArrowheads="1"/>
            </p:cNvSpPr>
            <p:nvPr/>
          </p:nvSpPr>
          <p:spPr bwMode="auto">
            <a:xfrm>
              <a:off x="3043" y="2467"/>
              <a:ext cx="46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7" name="Rectangle 70"/>
            <p:cNvSpPr>
              <a:spLocks noChangeArrowheads="1"/>
            </p:cNvSpPr>
            <p:nvPr/>
          </p:nvSpPr>
          <p:spPr bwMode="auto">
            <a:xfrm>
              <a:off x="2699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8" name="Rectangle 71"/>
            <p:cNvSpPr>
              <a:spLocks noChangeArrowheads="1"/>
            </p:cNvSpPr>
            <p:nvPr/>
          </p:nvSpPr>
          <p:spPr bwMode="auto">
            <a:xfrm>
              <a:off x="2598" y="2467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9" name="Rectangle 72"/>
            <p:cNvSpPr>
              <a:spLocks noChangeArrowheads="1"/>
            </p:cNvSpPr>
            <p:nvPr/>
          </p:nvSpPr>
          <p:spPr bwMode="auto">
            <a:xfrm>
              <a:off x="2497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10" name="Rectangle 73"/>
            <p:cNvSpPr>
              <a:spLocks noChangeArrowheads="1"/>
            </p:cNvSpPr>
            <p:nvPr/>
          </p:nvSpPr>
          <p:spPr bwMode="auto">
            <a:xfrm>
              <a:off x="3148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11" name="Rectangle 74"/>
            <p:cNvSpPr>
              <a:spLocks noChangeArrowheads="1"/>
            </p:cNvSpPr>
            <p:nvPr/>
          </p:nvSpPr>
          <p:spPr bwMode="auto">
            <a:xfrm>
              <a:off x="3254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14" name="Rectangle 75"/>
            <p:cNvSpPr>
              <a:spLocks noChangeArrowheads="1"/>
            </p:cNvSpPr>
            <p:nvPr/>
          </p:nvSpPr>
          <p:spPr bwMode="auto">
            <a:xfrm>
              <a:off x="3148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15" name="Rectangle 76"/>
            <p:cNvSpPr>
              <a:spLocks noChangeArrowheads="1"/>
            </p:cNvSpPr>
            <p:nvPr/>
          </p:nvSpPr>
          <p:spPr bwMode="auto">
            <a:xfrm>
              <a:off x="3254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16" name="Rectangle 77"/>
            <p:cNvSpPr>
              <a:spLocks noChangeArrowheads="1"/>
            </p:cNvSpPr>
            <p:nvPr/>
          </p:nvSpPr>
          <p:spPr bwMode="auto">
            <a:xfrm>
              <a:off x="3148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17" name="Rectangle 78"/>
            <p:cNvSpPr>
              <a:spLocks noChangeArrowheads="1"/>
            </p:cNvSpPr>
            <p:nvPr/>
          </p:nvSpPr>
          <p:spPr bwMode="auto">
            <a:xfrm>
              <a:off x="3254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18" name="Rectangle 79"/>
            <p:cNvSpPr>
              <a:spLocks noChangeArrowheads="1"/>
            </p:cNvSpPr>
            <p:nvPr/>
          </p:nvSpPr>
          <p:spPr bwMode="auto">
            <a:xfrm>
              <a:off x="2940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19" name="Rectangle 80"/>
            <p:cNvSpPr>
              <a:spLocks noChangeArrowheads="1"/>
            </p:cNvSpPr>
            <p:nvPr/>
          </p:nvSpPr>
          <p:spPr bwMode="auto">
            <a:xfrm>
              <a:off x="3046" y="2206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20" name="Rectangle 81"/>
            <p:cNvSpPr>
              <a:spLocks noChangeArrowheads="1"/>
            </p:cNvSpPr>
            <p:nvPr/>
          </p:nvSpPr>
          <p:spPr bwMode="auto">
            <a:xfrm>
              <a:off x="2839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21" name="Rectangle 82"/>
            <p:cNvSpPr>
              <a:spLocks noChangeArrowheads="1"/>
            </p:cNvSpPr>
            <p:nvPr/>
          </p:nvSpPr>
          <p:spPr bwMode="auto">
            <a:xfrm>
              <a:off x="3148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22" name="Rectangle 83"/>
            <p:cNvSpPr>
              <a:spLocks noChangeArrowheads="1"/>
            </p:cNvSpPr>
            <p:nvPr/>
          </p:nvSpPr>
          <p:spPr bwMode="auto">
            <a:xfrm>
              <a:off x="3254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23" name="Rectangle 84"/>
            <p:cNvSpPr>
              <a:spLocks noChangeArrowheads="1"/>
            </p:cNvSpPr>
            <p:nvPr/>
          </p:nvSpPr>
          <p:spPr bwMode="auto">
            <a:xfrm>
              <a:off x="2940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24" name="Rectangle 85"/>
            <p:cNvSpPr>
              <a:spLocks noChangeArrowheads="1"/>
            </p:cNvSpPr>
            <p:nvPr/>
          </p:nvSpPr>
          <p:spPr bwMode="auto">
            <a:xfrm>
              <a:off x="3046" y="2305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25" name="Rectangle 86"/>
            <p:cNvSpPr>
              <a:spLocks noChangeArrowheads="1"/>
            </p:cNvSpPr>
            <p:nvPr/>
          </p:nvSpPr>
          <p:spPr bwMode="auto">
            <a:xfrm>
              <a:off x="2839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26" name="Rectangle 87"/>
            <p:cNvSpPr>
              <a:spLocks noChangeArrowheads="1"/>
            </p:cNvSpPr>
            <p:nvPr/>
          </p:nvSpPr>
          <p:spPr bwMode="auto">
            <a:xfrm>
              <a:off x="3148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27" name="Rectangle 88"/>
            <p:cNvSpPr>
              <a:spLocks noChangeArrowheads="1"/>
            </p:cNvSpPr>
            <p:nvPr/>
          </p:nvSpPr>
          <p:spPr bwMode="auto">
            <a:xfrm>
              <a:off x="3254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</p:grpSp>
      <p:sp>
        <p:nvSpPr>
          <p:cNvPr id="28" name="Freeform 7"/>
          <p:cNvSpPr>
            <a:spLocks/>
          </p:cNvSpPr>
          <p:nvPr userDrawn="1"/>
        </p:nvSpPr>
        <p:spPr bwMode="auto">
          <a:xfrm>
            <a:off x="1295400" y="5715000"/>
            <a:ext cx="6858000" cy="9144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30000"/>
                </a:schemeClr>
              </a:gs>
              <a:gs pos="50000">
                <a:schemeClr val="accent2"/>
              </a:gs>
              <a:gs pos="100000">
                <a:schemeClr val="bg1">
                  <a:alpha val="30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+mn-cs"/>
            </a:endParaRPr>
          </a:p>
        </p:txBody>
      </p:sp>
      <p:sp>
        <p:nvSpPr>
          <p:cNvPr id="29" name="Subtitle 2"/>
          <p:cNvSpPr txBox="1">
            <a:spLocks/>
          </p:cNvSpPr>
          <p:nvPr userDrawn="1"/>
        </p:nvSpPr>
        <p:spPr bwMode="auto">
          <a:xfrm>
            <a:off x="1785938" y="428625"/>
            <a:ext cx="592931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l-GR" sz="2400" b="1">
                <a:solidFill>
                  <a:srgbClr val="FFFFFF"/>
                </a:solidFill>
                <a:latin typeface="Calibri" panose="020F0502020204030204" pitchFamily="34" charset="0"/>
              </a:rPr>
              <a:t>OIKO</a:t>
            </a:r>
            <a:r>
              <a:rPr lang="el-GR" altLang="el-GR" sz="2400" b="1">
                <a:solidFill>
                  <a:srgbClr val="FFFFFF"/>
                </a:solidFill>
                <a:latin typeface="Calibri" panose="020F0502020204030204" pitchFamily="34" charset="0"/>
              </a:rPr>
              <a:t>Ν</a:t>
            </a:r>
            <a:r>
              <a:rPr lang="en-US" altLang="el-GR" sz="2400" b="1">
                <a:solidFill>
                  <a:srgbClr val="FFFFFF"/>
                </a:solidFill>
                <a:latin typeface="Calibri" panose="020F0502020204030204" pitchFamily="34" charset="0"/>
              </a:rPr>
              <a:t>OMI</a:t>
            </a:r>
            <a:r>
              <a:rPr lang="el-GR" altLang="el-GR" sz="2400" b="1">
                <a:solidFill>
                  <a:srgbClr val="FFFFFF"/>
                </a:solidFill>
                <a:latin typeface="Calibri" panose="020F0502020204030204" pitchFamily="34" charset="0"/>
              </a:rPr>
              <a:t>ΚΟ ΠΑΝΕΠΙΣΤΗΜΙΟ ΑΘΗΝΩΝ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l-GR" altLang="el-GR" sz="2000">
                <a:solidFill>
                  <a:srgbClr val="FFFFFF"/>
                </a:solidFill>
                <a:latin typeface="Calibri" panose="020F0502020204030204" pitchFamily="34" charset="0"/>
              </a:rPr>
              <a:t>ΤΜΗΜΑ ΔΙΟΙΚΗΤΙΚΗΣ ΕΠΙΣΤΗΜΗΣ ΚΑΙ ΤΕΧΝΟΛΟΓΙΑΣ</a:t>
            </a:r>
            <a:endParaRPr lang="en-US" altLang="el-GR" sz="20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2214554"/>
            <a:ext cx="7772400" cy="64633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5F71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85800" y="2900354"/>
            <a:ext cx="7772400" cy="4616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6039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vasotag.ELOI\Desktop\new_logos\Dep.DET_HEAD_head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4450"/>
            <a:ext cx="48958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88FB-12C3-4466-8A8D-A17AE06A9CE3}" type="datetime1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BBB402-A5EB-4CED-B638-DCE5A614E74C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404980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5F9CA-0129-49F0-9F27-CF622B02687B}" type="datetime1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A7694-8A35-46E7-B11D-86E1810A5311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00331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AF0D5-9D11-41AB-8CD8-8BE1B5F51724}" type="datetime1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BA714-4B1A-45CA-B75A-5ECA888489ED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37252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E621D-BC10-40A8-B05A-BD190601EFD4}" type="datetime1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3A5ED-F1F1-45CF-8312-67FE4247E0EF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66808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34" Type="http://schemas.openxmlformats.org/officeDocument/2006/relationships/image" Target="../media/image6.jpeg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5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35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3B1A0E-0732-4D35-8F7E-CC447C4B5E6C}" type="datetime1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5A73CEC-E9CC-4F13-88CC-8A3DBC73DC70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  <p:pic>
        <p:nvPicPr>
          <p:cNvPr id="1029" name="Picture 74" descr="hermes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464300"/>
            <a:ext cx="328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75"/>
          <p:cNvSpPr txBox="1">
            <a:spLocks noChangeArrowheads="1"/>
          </p:cNvSpPr>
          <p:nvPr userDrawn="1"/>
        </p:nvSpPr>
        <p:spPr bwMode="auto">
          <a:xfrm>
            <a:off x="6629400" y="6475413"/>
            <a:ext cx="2565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l-GR" altLang="el-GR" sz="1100"/>
              <a:t>Κ</a:t>
            </a:r>
            <a:r>
              <a:rPr lang="el-GR" altLang="el-GR" sz="1100">
                <a:latin typeface="Verdana" panose="020B0604030504040204" pitchFamily="34" charset="0"/>
              </a:rPr>
              <a:t>. Π</a:t>
            </a:r>
            <a:r>
              <a:rPr lang="el-GR" altLang="el-GR" sz="1100"/>
              <a:t>ραματάρη</a:t>
            </a:r>
            <a:r>
              <a:rPr lang="en-US" altLang="el-GR" sz="1100">
                <a:latin typeface="Verdana" panose="020B0604030504040204" pitchFamily="34" charset="0"/>
              </a:rPr>
              <a:t>, </a:t>
            </a:r>
            <a:r>
              <a:rPr lang="el-GR" altLang="el-GR" sz="1100">
                <a:latin typeface="Verdana" panose="020B0604030504040204" pitchFamily="34" charset="0"/>
              </a:rPr>
              <a:t>Δ.Ε.Τ. / Ο.Π.Α.</a:t>
            </a:r>
            <a:endParaRPr lang="en-US" altLang="el-GR" sz="1100">
              <a:latin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95288" y="809625"/>
            <a:ext cx="8353425" cy="604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6613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title style</a:t>
            </a:r>
          </a:p>
        </p:txBody>
      </p:sp>
      <p:sp>
        <p:nvSpPr>
          <p:cNvPr id="10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773238"/>
            <a:ext cx="8291512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62" r:id="rId7"/>
    <p:sldLayoutId id="2147484063" r:id="rId8"/>
    <p:sldLayoutId id="2147484064" r:id="rId9"/>
    <p:sldLayoutId id="2147484065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768D5A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768D5A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768D5A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768D5A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243021-D0BD-47BA-A2EF-E5C00C329C6D}" type="datetime1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9D75179-D730-4F62-A2A6-A28CCFB316B4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 userDrawn="1"/>
        </p:nvSpPr>
        <p:spPr>
          <a:xfrm>
            <a:off x="611188" y="765175"/>
            <a:ext cx="7921625" cy="5472113"/>
          </a:xfrm>
          <a:prstGeom prst="rect">
            <a:avLst/>
          </a:prstGeom>
          <a:solidFill>
            <a:schemeClr val="tx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1"/>
          <p:cNvSpPr/>
          <p:nvPr userDrawn="1"/>
        </p:nvSpPr>
        <p:spPr>
          <a:xfrm>
            <a:off x="611188" y="765175"/>
            <a:ext cx="7921625" cy="5472113"/>
          </a:xfrm>
          <a:prstGeom prst="rect">
            <a:avLst/>
          </a:prstGeom>
          <a:blipFill dpi="0" rotWithShape="1">
            <a:blip r:embed="rId3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76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01675" y="639763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969250" y="7048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77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  <p:sldLayoutId id="2147484097" r:id="rId13"/>
    <p:sldLayoutId id="2147484098" r:id="rId14"/>
    <p:sldLayoutId id="2147484099" r:id="rId15"/>
    <p:sldLayoutId id="2147484100" r:id="rId16"/>
    <p:sldLayoutId id="2147484101" r:id="rId17"/>
    <p:sldLayoutId id="2147484102" r:id="rId18"/>
    <p:sldLayoutId id="2147484103" r:id="rId19"/>
    <p:sldLayoutId id="2147484104" r:id="rId20"/>
    <p:sldLayoutId id="2147484105" r:id="rId21"/>
    <p:sldLayoutId id="2147484078" r:id="rId22"/>
    <p:sldLayoutId id="2147484106" r:id="rId23"/>
    <p:sldLayoutId id="2147484107" r:id="rId24"/>
    <p:sldLayoutId id="2147484108" r:id="rId25"/>
    <p:sldLayoutId id="2147484109" r:id="rId26"/>
    <p:sldLayoutId id="2147484110" r:id="rId27"/>
    <p:sldLayoutId id="2147484111" r:id="rId28"/>
    <p:sldLayoutId id="2147484112" r:id="rId29"/>
    <p:sldLayoutId id="2147484113" r:id="rId30"/>
    <p:sldLayoutId id="2147484114" r:id="rId31"/>
    <p:sldLayoutId id="2147484115" r:id="rId32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cap="all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kp@aueb.g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mst.aueb.gr/index.php/el/undergraduate/program/courses/383-8146n" TargetMode="External"/><Relationship Id="rId2" Type="http://schemas.openxmlformats.org/officeDocument/2006/relationships/hyperlink" Target="http://www.dmst.aueb.gr/index.php/el/undergraduate/program/courses/378-8126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mst.aueb.gr/index.php/el/undergraduate/program/courses/293-8164n" TargetMode="External"/><Relationship Id="rId5" Type="http://schemas.openxmlformats.org/officeDocument/2006/relationships/hyperlink" Target="http://www.dmst.aueb.gr/index.php/el/undergraduate/program/courses/388-8139n" TargetMode="External"/><Relationship Id="rId4" Type="http://schemas.openxmlformats.org/officeDocument/2006/relationships/hyperlink" Target="http://www.dmst.aueb.gr/index.php/el/undergraduate/program/courses/384-8150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mst.aueb.gr/index.php/el/undergraduate/program/courses/379-8138n" TargetMode="External"/><Relationship Id="rId2" Type="http://schemas.openxmlformats.org/officeDocument/2006/relationships/hyperlink" Target="http://www.dmst.aueb.gr/index.php/el/undergraduate/program/courses/503-8166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mst.aueb.gr/index.php/el/undergraduate/program/courses/389-8137n" TargetMode="External"/><Relationship Id="rId4" Type="http://schemas.openxmlformats.org/officeDocument/2006/relationships/hyperlink" Target="http://www.dmst.aueb.gr/index.php/el/undergraduate/program/courses/392-8169n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B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/>
          <p:cNvSpPr>
            <a:spLocks noChangeArrowheads="1"/>
          </p:cNvSpPr>
          <p:nvPr/>
        </p:nvSpPr>
        <p:spPr bwMode="auto">
          <a:xfrm>
            <a:off x="827088" y="2133600"/>
            <a:ext cx="7272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b="1" dirty="0">
                <a:solidFill>
                  <a:srgbClr val="000000"/>
                </a:solidFill>
                <a:latin typeface="Myriad Pro" pitchFamily="34" charset="0"/>
                <a:ea typeface="Kozuka Gothic Pro R" pitchFamily="34" charset="-128"/>
              </a:rPr>
              <a:t>ΠΑΡΟΥΣΙΑΣΗ ΚΑΤΕΥΘΥΝΣΕΩΝ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871588" y="3120063"/>
            <a:ext cx="71993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l-GR" sz="2800" b="1" kern="0" dirty="0">
                <a:solidFill>
                  <a:prstClr val="black"/>
                </a:solidFill>
              </a:rPr>
              <a:t>Πληροφοριακά Συστήματα και </a:t>
            </a:r>
            <a:br>
              <a:rPr lang="el-GR" sz="2800" b="1" kern="0" dirty="0">
                <a:solidFill>
                  <a:prstClr val="black"/>
                </a:solidFill>
              </a:rPr>
            </a:br>
            <a:r>
              <a:rPr lang="el-GR" sz="2800" b="1" kern="0" dirty="0">
                <a:solidFill>
                  <a:prstClr val="black"/>
                </a:solidFill>
              </a:rPr>
              <a:t>Ηλεκτρονικό </a:t>
            </a:r>
            <a:r>
              <a:rPr lang="el-GR" sz="2800" b="1" kern="0" dirty="0" err="1">
                <a:solidFill>
                  <a:prstClr val="black"/>
                </a:solidFill>
              </a:rPr>
              <a:t>Επιχειρείν</a:t>
            </a:r>
            <a:endParaRPr lang="el-GR" altLang="el-GR" sz="1800" i="1" dirty="0">
              <a:solidFill>
                <a:srgbClr val="000000"/>
              </a:solidFill>
              <a:latin typeface="Myriad Pro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800" i="1" dirty="0">
              <a:solidFill>
                <a:srgbClr val="000000"/>
              </a:solidFill>
              <a:latin typeface="Myriad Pro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l-GR" altLang="el-GR" sz="1800" b="1" dirty="0">
                <a:solidFill>
                  <a:srgbClr val="000000"/>
                </a:solidFill>
                <a:latin typeface="+mn-lt"/>
              </a:rPr>
              <a:t>Αν. Καθ</a:t>
            </a:r>
            <a:r>
              <a:rPr lang="en-US" altLang="el-GR" sz="1800" b="1" dirty="0">
                <a:solidFill>
                  <a:srgbClr val="000000"/>
                </a:solidFill>
                <a:latin typeface="+mn-lt"/>
              </a:rPr>
              <a:t>.</a:t>
            </a:r>
            <a:r>
              <a:rPr lang="el-GR" altLang="el-GR" sz="1800" b="1" dirty="0">
                <a:solidFill>
                  <a:srgbClr val="000000"/>
                </a:solidFill>
                <a:latin typeface="+mn-lt"/>
              </a:rPr>
              <a:t> Αγγελική Πουλυμενάκου</a:t>
            </a:r>
            <a:r>
              <a:rPr lang="el-GR" altLang="el-GR" sz="1600" dirty="0">
                <a:solidFill>
                  <a:srgbClr val="000000"/>
                </a:solidFill>
                <a:latin typeface="Myriad Pro" pitchFamily="34" charset="0"/>
              </a:rPr>
              <a:t/>
            </a:r>
            <a:br>
              <a:rPr lang="el-GR" altLang="el-GR" sz="1600" dirty="0">
                <a:solidFill>
                  <a:srgbClr val="000000"/>
                </a:solidFill>
                <a:latin typeface="Myriad Pro" pitchFamily="34" charset="0"/>
              </a:rPr>
            </a:br>
            <a:endParaRPr lang="el-GR" altLang="el-GR" sz="1600" dirty="0">
              <a:solidFill>
                <a:srgbClr val="000000"/>
              </a:solidFill>
              <a:latin typeface="Myriad Pro" pitchFamily="34" charset="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altLang="el-GR" sz="1600" dirty="0">
                <a:solidFill>
                  <a:srgbClr val="000000"/>
                </a:solidFill>
                <a:latin typeface="Myriad Pro" pitchFamily="34" charset="0"/>
                <a:hlinkClick r:id="rId3"/>
              </a:rPr>
              <a:t>akp@aueb.gr</a:t>
            </a:r>
            <a:r>
              <a:rPr lang="en-US" altLang="el-GR" sz="1600" dirty="0">
                <a:solidFill>
                  <a:srgbClr val="000000"/>
                </a:solidFill>
                <a:latin typeface="Myriad Pro" pitchFamily="34" charset="0"/>
              </a:rPr>
              <a:t> </a:t>
            </a:r>
            <a:endParaRPr lang="el-GR" altLang="el-GR" sz="1600" dirty="0">
              <a:solidFill>
                <a:srgbClr val="000000"/>
              </a:solidFill>
              <a:latin typeface="Myriad Pro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59" y="548680"/>
            <a:ext cx="8280920" cy="720080"/>
          </a:xfrm>
        </p:spPr>
        <p:txBody>
          <a:bodyPr/>
          <a:lstStyle/>
          <a:p>
            <a:r>
              <a:rPr lang="el-GR" b="0" dirty="0"/>
              <a:t>Απαιτούμενες Δεξιότητες</a:t>
            </a:r>
          </a:p>
        </p:txBody>
      </p:sp>
      <p:pic>
        <p:nvPicPr>
          <p:cNvPr id="37890" name="Picture 2" descr="http://t2.gstatic.com/images?q=tbn:ANd9GcRoTXs2jsbA15xBNdazbTMa7eJZu6nzV4ZcpW8hEwTaeA2U8J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6587" y="2276872"/>
            <a:ext cx="2419350" cy="1885951"/>
          </a:xfrm>
          <a:prstGeom prst="rect">
            <a:avLst/>
          </a:prstGeom>
          <a:noFill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542" y="2211735"/>
            <a:ext cx="519496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38115" y="454105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Strong IT skills</a:t>
            </a:r>
            <a:endParaRPr lang="el-GR"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9673" y="458112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+mn-lt"/>
              </a:rPr>
              <a:t>Επιχειρηματικό πνεύμα</a:t>
            </a:r>
          </a:p>
        </p:txBody>
      </p:sp>
    </p:spTree>
    <p:extLst>
      <p:ext uri="{BB962C8B-B14F-4D97-AF65-F5344CB8AC3E}">
        <p14:creationId xmlns:p14="http://schemas.microsoft.com/office/powerpoint/2010/main" val="1479911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003"/>
            <a:ext cx="8229600" cy="862012"/>
          </a:xfrm>
        </p:spPr>
        <p:txBody>
          <a:bodyPr/>
          <a:lstStyle/>
          <a:p>
            <a:r>
              <a:rPr lang="el-GR" sz="3200" dirty="0"/>
              <a:t>ΠΑΡΑΔΕΙΓΜΑ: Νέα Επαγγέλματα στο Χώρο του Ηλεκτρονικού Επιχειρείν</a:t>
            </a:r>
          </a:p>
        </p:txBody>
      </p:sp>
      <p:pic>
        <p:nvPicPr>
          <p:cNvPr id="4" name="Picture 3" descr="eroles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0" t="12735" r="11374" b="12264"/>
          <a:stretch/>
        </p:blipFill>
        <p:spPr>
          <a:xfrm>
            <a:off x="469155" y="1448239"/>
            <a:ext cx="8217645" cy="457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35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80920" cy="720080"/>
          </a:xfrm>
        </p:spPr>
        <p:txBody>
          <a:bodyPr/>
          <a:lstStyle/>
          <a:p>
            <a:r>
              <a:rPr lang="el-GR" dirty="0"/>
              <a:t>Στόχοι Κατεύθυνσης</a:t>
            </a:r>
            <a:r>
              <a:rPr lang="en-US" dirty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72" y="1268760"/>
            <a:ext cx="8229600" cy="4464496"/>
          </a:xfrm>
        </p:spPr>
        <p:txBody>
          <a:bodyPr/>
          <a:lstStyle/>
          <a:p>
            <a:r>
              <a:rPr lang="el-GR" dirty="0"/>
              <a:t>να παρέχει μέσω των μαθημάτων που προσφέρονται εξειδικευμένη γνώση τόσο στην θεωρία όσο και (σημαντικότερα) στην </a:t>
            </a:r>
            <a:r>
              <a:rPr lang="el-GR" b="1" dirty="0"/>
              <a:t>πρακτική εφαρμογή</a:t>
            </a:r>
            <a:r>
              <a:rPr lang="el-GR" dirty="0"/>
              <a:t>, για τις κύριες κατηγορίες πληροφοριακών τεχνολογιών που εφαρμόζονται στο επιχειρηματικό και οργανωσιακό περιβάλλον, σε όλες τις φάσεις ανάπτυξης και διοίκησής τους, με </a:t>
            </a:r>
            <a:r>
              <a:rPr lang="el-GR" b="1" dirty="0"/>
              <a:t>έμφαση στο ηλεκτρονικό </a:t>
            </a:r>
            <a:r>
              <a:rPr lang="el-GR" b="1" dirty="0" err="1"/>
              <a:t>επιχειρείν</a:t>
            </a:r>
            <a:endParaRPr lang="en-US" b="1" dirty="0"/>
          </a:p>
          <a:p>
            <a:r>
              <a:rPr lang="el-GR" dirty="0"/>
              <a:t>να κεφαλαιοποιεί και να </a:t>
            </a:r>
            <a:r>
              <a:rPr lang="el-GR" b="1" dirty="0"/>
              <a:t>εξειδικεύει</a:t>
            </a:r>
            <a:r>
              <a:rPr lang="el-GR" dirty="0"/>
              <a:t> τις σημαντικές βασικές γνώσεις και δεξιότητες πληροφορικής (computing) που έχει αποκτήσει ο σπουδαστής του τμήματος στα πρώτα έτη σπουδών του μέσω των υποχρεωτικών μαθημάτων πληροφορικής που έχει παρακολουθήσει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0273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720080"/>
          </a:xfrm>
        </p:spPr>
        <p:txBody>
          <a:bodyPr/>
          <a:lstStyle/>
          <a:p>
            <a:r>
              <a:rPr lang="el-GR" dirty="0"/>
              <a:t>Στόχοι Κατεύθυνσης</a:t>
            </a:r>
            <a:r>
              <a:rPr lang="en-US" dirty="0"/>
              <a:t> (2/2)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5112568"/>
          </a:xfrm>
        </p:spPr>
        <p:txBody>
          <a:bodyPr/>
          <a:lstStyle/>
          <a:p>
            <a:r>
              <a:rPr lang="el-GR" dirty="0"/>
              <a:t>Να δημιουργεί το απαιτούμενο υπόβαθρο </a:t>
            </a:r>
            <a:r>
              <a:rPr lang="el-GR" b="1" dirty="0"/>
              <a:t>σύγχρονων και επίκαιρων</a:t>
            </a:r>
            <a:r>
              <a:rPr lang="el-GR" dirty="0"/>
              <a:t> γνώσεων και δεξιοτήτων </a:t>
            </a:r>
            <a:r>
              <a:rPr lang="el-GR" b="1" dirty="0"/>
              <a:t>ανάπτυξης πληροφοριακής τεχνολογίας</a:t>
            </a:r>
            <a:r>
              <a:rPr lang="el-GR" dirty="0"/>
              <a:t>:</a:t>
            </a:r>
          </a:p>
          <a:p>
            <a:pPr lvl="1"/>
            <a:r>
              <a:rPr lang="en-US" dirty="0"/>
              <a:t>Apps and software re-use, </a:t>
            </a:r>
            <a:endParaRPr lang="el-GR" dirty="0"/>
          </a:p>
          <a:p>
            <a:pPr lvl="1"/>
            <a:r>
              <a:rPr lang="en-US" dirty="0"/>
              <a:t>Business Analytics, </a:t>
            </a:r>
            <a:endParaRPr lang="el-GR" dirty="0"/>
          </a:p>
          <a:p>
            <a:pPr lvl="1"/>
            <a:r>
              <a:rPr lang="en-US" dirty="0"/>
              <a:t>User experience (UX), </a:t>
            </a:r>
            <a:endParaRPr lang="el-GR" dirty="0"/>
          </a:p>
          <a:p>
            <a:pPr lvl="1"/>
            <a:r>
              <a:rPr lang="en-US" dirty="0"/>
              <a:t>Business Process Modelling</a:t>
            </a:r>
            <a:r>
              <a:rPr lang="el-GR" dirty="0"/>
              <a:t> </a:t>
            </a:r>
            <a:r>
              <a:rPr lang="en-US" dirty="0"/>
              <a:t>and ERP, </a:t>
            </a:r>
            <a:endParaRPr lang="el-GR" dirty="0"/>
          </a:p>
          <a:p>
            <a:pPr lvl="1"/>
            <a:r>
              <a:rPr lang="en-US" dirty="0"/>
              <a:t>Information Resource Management</a:t>
            </a:r>
            <a:endParaRPr lang="el-GR" dirty="0"/>
          </a:p>
          <a:p>
            <a:r>
              <a:rPr lang="el-GR" dirty="0"/>
              <a:t>Η πρακτική εφαρμογή των παραπάνω </a:t>
            </a:r>
            <a:r>
              <a:rPr lang="el-GR" b="1" dirty="0"/>
              <a:t>στη δημιουργία καινοτόμων επιχειρηματικών μοντέλων/ υπηρεσιών / επιχειρήσεων </a:t>
            </a:r>
            <a:r>
              <a:rPr lang="el-GR" dirty="0"/>
              <a:t>σε πραγματικό περιβάλλον με έμφαση στην αξιοποίηση των νέων τεχνολογιών</a:t>
            </a:r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6E46F-2796-4D3E-B97D-883A2D29ADC9}" type="slidenum">
              <a:rPr lang="en-US" altLang="el-GR" smtClean="0"/>
              <a:pPr>
                <a:defRPr/>
              </a:pPr>
              <a:t>5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440154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80920" cy="720080"/>
          </a:xfrm>
        </p:spPr>
        <p:txBody>
          <a:bodyPr/>
          <a:lstStyle/>
          <a:p>
            <a:r>
              <a:rPr lang="el-GR" sz="2800" dirty="0"/>
              <a:t>Οι απόφοιτοι της κατεύθυνσης </a:t>
            </a:r>
            <a:br>
              <a:rPr lang="el-GR" sz="2800" dirty="0"/>
            </a:br>
            <a:r>
              <a:rPr lang="el-GR" sz="2800" dirty="0"/>
              <a:t>μπορούν να απασχοληθούν: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424936" cy="4464496"/>
          </a:xfrm>
        </p:spPr>
        <p:txBody>
          <a:bodyPr/>
          <a:lstStyle/>
          <a:p>
            <a:r>
              <a:rPr lang="el-GR" dirty="0"/>
              <a:t>Ως στελέχη ειδίκευσης στο ηλεκτρονικό εμπόριο, ψηφιακό μάρκετινγκ, διαδικτυακές εφαρμογές/ υπηρεσίες κλπ.</a:t>
            </a:r>
          </a:p>
          <a:p>
            <a:r>
              <a:rPr lang="el-GR" dirty="0"/>
              <a:t>Ως στελέχη σε θέσεις αναλυτών, προγραμματιστών ή υπευθύνων έργων (</a:t>
            </a:r>
            <a:r>
              <a:rPr lang="el-GR" dirty="0" err="1"/>
              <a:t>project</a:t>
            </a:r>
            <a:r>
              <a:rPr lang="el-GR" dirty="0"/>
              <a:t> </a:t>
            </a:r>
            <a:r>
              <a:rPr lang="el-GR" dirty="0" err="1"/>
              <a:t>managers</a:t>
            </a:r>
            <a:r>
              <a:rPr lang="el-GR" dirty="0"/>
              <a:t>) πληροφοριακών συστημάτων</a:t>
            </a:r>
          </a:p>
          <a:p>
            <a:r>
              <a:rPr lang="el-GR" dirty="0"/>
              <a:t>Ως ειδικοί σε νέες ειδικότητες που σχετίζονται με: κοινωνικά δίκτυα, ανάπτυξη κινητών εφαρμογών, ηλεκτρονική μάθηση, επιχειρήσεις του διαδικτύου, διαχείριση γνώσης, ψηφιακά μέσα και το ψηφιακό μάρκετινγκ</a:t>
            </a:r>
          </a:p>
          <a:p>
            <a:r>
              <a:rPr lang="el-GR" dirty="0"/>
              <a:t>Ως στελέχη (αλλά και ιδρυτές) καινοτόμων νέων επιχειρήσεων που αξιοποιούν τις νέες τεχνολογίες με έμφαση το διαδίκτυο, τις κινητές συσκευές και άλλα ψηφιακά μέσα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1730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55" y="548680"/>
            <a:ext cx="8280920" cy="720080"/>
          </a:xfrm>
        </p:spPr>
        <p:txBody>
          <a:bodyPr/>
          <a:lstStyle/>
          <a:p>
            <a:r>
              <a:rPr lang="el-GR" dirty="0"/>
              <a:t>Υποχρεωτικά Μαθήματα Κατεύθυνσης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00807"/>
            <a:ext cx="8290675" cy="4176465"/>
          </a:xfrm>
        </p:spPr>
        <p:txBody>
          <a:bodyPr/>
          <a:lstStyle/>
          <a:p>
            <a:r>
              <a:rPr lang="el-GR" dirty="0">
                <a:hlinkClick r:id="rId2"/>
              </a:rPr>
              <a:t>Ανάλυση και </a:t>
            </a:r>
            <a:r>
              <a:rPr lang="el-GR" dirty="0" err="1">
                <a:hlinkClick r:id="rId2"/>
              </a:rPr>
              <a:t>Μοντελοποίηση</a:t>
            </a:r>
            <a:r>
              <a:rPr lang="el-GR" dirty="0">
                <a:hlinkClick r:id="rId2"/>
              </a:rPr>
              <a:t> Διαδικασιών και Συστημάτων</a:t>
            </a:r>
            <a:r>
              <a:rPr lang="el-GR" dirty="0"/>
              <a:t> (6ο Εξάμηνο)</a:t>
            </a:r>
          </a:p>
          <a:p>
            <a:r>
              <a:rPr lang="el-GR" dirty="0">
                <a:solidFill>
                  <a:schemeClr val="accent5"/>
                </a:solidFill>
                <a:hlinkClick r:id="rId3"/>
              </a:rPr>
              <a:t>Ηλεκτρονικό</a:t>
            </a:r>
            <a:r>
              <a:rPr lang="el-GR" dirty="0">
                <a:hlinkClick r:id="rId3"/>
              </a:rPr>
              <a:t> Εμπόριο και Εφαρμογές Διαδικτύου</a:t>
            </a:r>
            <a:r>
              <a:rPr lang="el-GR" dirty="0"/>
              <a:t> (6ο Εξάμηνο</a:t>
            </a:r>
            <a:r>
              <a:rPr lang="el-GR" dirty="0" smtClean="0"/>
              <a:t>)</a:t>
            </a:r>
            <a:endParaRPr lang="en-US" dirty="0" smtClean="0"/>
          </a:p>
          <a:p>
            <a:r>
              <a:rPr lang="el-GR" u="sng" dirty="0" smtClean="0">
                <a:solidFill>
                  <a:schemeClr val="accent5">
                    <a:lumMod val="75000"/>
                  </a:schemeClr>
                </a:solidFill>
              </a:rPr>
              <a:t>Διαχείριση Ψηφιακού Περιεχομένου και επικοινωνία </a:t>
            </a:r>
            <a:r>
              <a:rPr lang="el-GR" dirty="0" smtClean="0"/>
              <a:t>Ανθρώπου Υπολογιστή (6</a:t>
            </a:r>
            <a:r>
              <a:rPr lang="el-GR" baseline="30000" dirty="0" smtClean="0"/>
              <a:t>ο</a:t>
            </a:r>
            <a:r>
              <a:rPr lang="el-GR" dirty="0" smtClean="0"/>
              <a:t> εξάμηνο)</a:t>
            </a:r>
            <a:endParaRPr lang="el-GR" dirty="0"/>
          </a:p>
          <a:p>
            <a:r>
              <a:rPr lang="el-GR" dirty="0">
                <a:hlinkClick r:id="rId4"/>
              </a:rPr>
              <a:t>Ψηφιακό Μάρκετινγκ</a:t>
            </a:r>
            <a:r>
              <a:rPr lang="el-GR" dirty="0"/>
              <a:t> (7ο Εξάμηνο)</a:t>
            </a:r>
          </a:p>
          <a:p>
            <a:r>
              <a:rPr lang="el-GR" dirty="0">
                <a:hlinkClick r:id="rId5"/>
              </a:rPr>
              <a:t>Διαχείριση Πληροφοριακών Πόρων</a:t>
            </a:r>
            <a:r>
              <a:rPr lang="el-GR" dirty="0"/>
              <a:t>  (7ο Εξάμηνο)</a:t>
            </a:r>
          </a:p>
          <a:p>
            <a:r>
              <a:rPr lang="el-GR" dirty="0">
                <a:hlinkClick r:id="rId6"/>
              </a:rPr>
              <a:t>Ψηφιακή Καινοτομία και Επιχειρηματικότητα</a:t>
            </a:r>
            <a:r>
              <a:rPr lang="el-GR" dirty="0"/>
              <a:t> (8ο Εξάμηνο)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6350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Προτεινόμενα Μαθήματα Επιλογής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hlinkClick r:id="rId2"/>
              </a:rPr>
              <a:t>Σχεδιασμός και Ανάπτυξη Προϊόντων</a:t>
            </a:r>
            <a:r>
              <a:rPr lang="el-GR" dirty="0"/>
              <a:t> (6ο Εξάμηνο)</a:t>
            </a:r>
          </a:p>
          <a:p>
            <a:r>
              <a:rPr lang="el-GR" dirty="0" smtClean="0">
                <a:hlinkClick r:id="rId3"/>
              </a:rPr>
              <a:t>Ειδικά </a:t>
            </a:r>
            <a:r>
              <a:rPr lang="el-GR" dirty="0">
                <a:hlinkClick r:id="rId3"/>
              </a:rPr>
              <a:t>Θέματα Τεχνολογίας Λογισμικού</a:t>
            </a:r>
            <a:r>
              <a:rPr lang="el-GR" dirty="0"/>
              <a:t> (6ο Εξάμηνο)</a:t>
            </a:r>
          </a:p>
          <a:p>
            <a:r>
              <a:rPr lang="el-GR" dirty="0">
                <a:hlinkClick r:id="rId4"/>
              </a:rPr>
              <a:t>Θέματα Στρατηγικής και Καινοτομίας</a:t>
            </a:r>
            <a:r>
              <a:rPr lang="el-GR" dirty="0"/>
              <a:t> (7ο Εξάμηνο)</a:t>
            </a:r>
          </a:p>
          <a:p>
            <a:r>
              <a:rPr lang="el-GR" dirty="0">
                <a:hlinkClick r:id="rId5"/>
              </a:rPr>
              <a:t>Επιχειρηματική Ευφυΐα και Ανάλυση Μεγάλων Δεδομένων</a:t>
            </a:r>
            <a:r>
              <a:rPr lang="el-GR" dirty="0"/>
              <a:t> (7ο Εξάμηνο)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6E46F-2796-4D3E-B97D-883A2D29ADC9}" type="slidenum">
              <a:rPr lang="en-US" altLang="el-GR" smtClean="0"/>
              <a:pPr>
                <a:defRPr/>
              </a:pPr>
              <a:t>8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128429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80920" cy="720080"/>
          </a:xfrm>
        </p:spPr>
        <p:txBody>
          <a:bodyPr/>
          <a:lstStyle/>
          <a:p>
            <a:r>
              <a:rPr lang="el-GR" dirty="0"/>
              <a:t>Προτεινόμενα Μαθήματα Επιλογής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786" y="764704"/>
            <a:ext cx="8390694" cy="6093296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Ερώτηση: «Τι παραπανω θα ήθελα να ξέρω μέχρι να πάρω πτυχίο;»</a:t>
            </a:r>
          </a:p>
          <a:p>
            <a:pPr marL="0" indent="0">
              <a:buNone/>
            </a:pPr>
            <a:r>
              <a:rPr lang="el-GR" dirty="0"/>
              <a:t>Πιθανές Απαντήσεις:</a:t>
            </a:r>
          </a:p>
          <a:p>
            <a:pPr marL="0" indent="0">
              <a:buNone/>
            </a:pPr>
            <a:r>
              <a:rPr lang="el-GR" dirty="0"/>
              <a:t>... Περισσότερα για το πώς φθάνω </a:t>
            </a:r>
            <a:r>
              <a:rPr lang="el-GR" b="1" dirty="0"/>
              <a:t>απο τον μαθηματικό αλγόριθμο, στην υπολογιστική λύση και την ανάλυση</a:t>
            </a:r>
            <a:r>
              <a:rPr lang="el-GR" dirty="0"/>
              <a:t>. Αρα, μαθήματα κατεύθυνσης Επιχειρησιακή Έρευνα και Επιχειρηματική Αναλυτική</a:t>
            </a:r>
            <a:endParaRPr lang="el-GR" altLang="el-GR" dirty="0"/>
          </a:p>
          <a:p>
            <a:pPr marL="0" indent="0">
              <a:buNone/>
            </a:pPr>
            <a:r>
              <a:rPr lang="el-GR" altLang="el-GR" dirty="0"/>
              <a:t>...Περισσότερα για την </a:t>
            </a:r>
            <a:r>
              <a:rPr lang="el-GR" altLang="el-GR" b="1" dirty="0"/>
              <a:t>εφαρμογή επιχειρηματικής πληροφορικής σε τομείς αιχμής</a:t>
            </a:r>
            <a:r>
              <a:rPr lang="el-GR" altLang="el-GR" dirty="0"/>
              <a:t>, και την </a:t>
            </a:r>
            <a:r>
              <a:rPr lang="el-GR" altLang="el-GR" b="1" dirty="0"/>
              <a:t>επιχειρηματικότητα</a:t>
            </a:r>
            <a:r>
              <a:rPr lang="el-GR" altLang="el-GR" dirty="0"/>
              <a:t>. Άρα, μαθήματα κατεύθυνσης Στρατηγική, Επιχειρηματικότητα και Ανθρώπινοι Πόροι</a:t>
            </a:r>
          </a:p>
          <a:p>
            <a:pPr marL="0" indent="0">
              <a:buNone/>
            </a:pPr>
            <a:r>
              <a:rPr lang="el-GR" altLang="el-GR" dirty="0"/>
              <a:t>...Περισσότερο </a:t>
            </a:r>
            <a:r>
              <a:rPr lang="el-GR" altLang="el-GR" b="1" dirty="0"/>
              <a:t>εξειδικευμένο μάνατζμεντ</a:t>
            </a:r>
            <a:r>
              <a:rPr lang="el-GR" altLang="el-GR" dirty="0"/>
              <a:t>. Άρα, μαθήματα κατεύθυνσης </a:t>
            </a:r>
            <a:r>
              <a:rPr lang="en-US" dirty="0" err="1"/>
              <a:t>Διοίκηση</a:t>
            </a:r>
            <a:r>
              <a:rPr lang="en-US" dirty="0"/>
              <a:t> </a:t>
            </a:r>
            <a:r>
              <a:rPr lang="en-US" dirty="0" err="1"/>
              <a:t>Λειτουργιών</a:t>
            </a:r>
            <a:r>
              <a:rPr lang="en-US" dirty="0"/>
              <a:t> και </a:t>
            </a:r>
            <a:r>
              <a:rPr lang="en-US" dirty="0" err="1"/>
              <a:t>Εφοδι</a:t>
            </a:r>
            <a:r>
              <a:rPr lang="en-US" dirty="0"/>
              <a:t>αστικής Αλυσίδας</a:t>
            </a:r>
            <a:endParaRPr lang="el-GR" altLang="el-GR" dirty="0"/>
          </a:p>
          <a:p>
            <a:pPr marL="0" indent="0">
              <a:buNone/>
            </a:pPr>
            <a:r>
              <a:rPr lang="el-GR" altLang="el-GR" dirty="0"/>
              <a:t>...Δεν είμαι σίγουρη/ος. Άρα, λίγο απ’ όλα!</a:t>
            </a:r>
          </a:p>
          <a:p>
            <a:pPr marL="0" indent="0">
              <a:buNone/>
            </a:pPr>
            <a:endParaRPr lang="el-GR" altLang="el-GR" dirty="0"/>
          </a:p>
          <a:p>
            <a:pPr marL="0" indent="0">
              <a:buNone/>
            </a:pPr>
            <a:endParaRPr lang="el-GR" altLang="el-GR" dirty="0"/>
          </a:p>
          <a:p>
            <a:pPr marL="0" indent="0">
              <a:buNone/>
            </a:pPr>
            <a:endParaRPr lang="el-GR" altLang="el-GR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259331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GreenWave_BusPresentat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388</Words>
  <Application>Microsoft Office PowerPoint</Application>
  <PresentationFormat>On-screen Show (4:3)</PresentationFormat>
  <Paragraphs>50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Kozuka Gothic Pro R</vt:lpstr>
      <vt:lpstr>Arial</vt:lpstr>
      <vt:lpstr>Calibri</vt:lpstr>
      <vt:lpstr>Century Schoolbook</vt:lpstr>
      <vt:lpstr>Myriad Pro</vt:lpstr>
      <vt:lpstr>Times New Roman</vt:lpstr>
      <vt:lpstr>Verdana</vt:lpstr>
      <vt:lpstr>GreenWave_BusPresentation</vt:lpstr>
      <vt:lpstr>Custom Design</vt:lpstr>
      <vt:lpstr>ClassicPhotoAlbum</vt:lpstr>
      <vt:lpstr>PowerPoint Presentation</vt:lpstr>
      <vt:lpstr>Απαιτούμενες Δεξιότητες</vt:lpstr>
      <vt:lpstr>ΠΑΡΑΔΕΙΓΜΑ: Νέα Επαγγέλματα στο Χώρο του Ηλεκτρονικού Επιχειρείν</vt:lpstr>
      <vt:lpstr>Στόχοι Κατεύθυνσης (1/2)</vt:lpstr>
      <vt:lpstr>Στόχοι Κατεύθυνσης (2/2)</vt:lpstr>
      <vt:lpstr>Οι απόφοιτοι της κατεύθυνσης  μπορούν να απασχοληθούν:</vt:lpstr>
      <vt:lpstr>Υποχρεωτικά Μαθήματα Κατεύθυνσης</vt:lpstr>
      <vt:lpstr>Προτεινόμενα Μαθήματα Επιλογής</vt:lpstr>
      <vt:lpstr>Προτεινόμενα Μαθήματα Επιλογής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Windows7</dc:creator>
  <cp:lastModifiedBy>AKP</cp:lastModifiedBy>
  <cp:revision>27</cp:revision>
  <dcterms:modified xsi:type="dcterms:W3CDTF">2017-03-15T07:54:11Z</dcterms:modified>
</cp:coreProperties>
</file>