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notesMasterIdLst>
    <p:notesMasterId r:id="rId13"/>
  </p:notesMasterIdLst>
  <p:handoutMasterIdLst>
    <p:handoutMasterId r:id="rId14"/>
  </p:handoutMasterIdLst>
  <p:sldIdLst>
    <p:sldId id="256" r:id="rId2"/>
    <p:sldId id="323" r:id="rId3"/>
    <p:sldId id="322" r:id="rId4"/>
    <p:sldId id="324" r:id="rId5"/>
    <p:sldId id="321" r:id="rId6"/>
    <p:sldId id="310" r:id="rId7"/>
    <p:sldId id="314" r:id="rId8"/>
    <p:sldId id="309" r:id="rId9"/>
    <p:sldId id="286" r:id="rId10"/>
    <p:sldId id="311" r:id="rId11"/>
    <p:sldId id="313" r:id="rId12"/>
  </p:sldIdLst>
  <p:sldSz cx="9144000" cy="6858000" type="screen4x3"/>
  <p:notesSz cx="6858000" cy="9144000"/>
  <p:defaultTextStyle>
    <a:defPPr>
      <a:defRPr lang="en-US"/>
    </a:defPPr>
    <a:lvl1pPr algn="l" rtl="0" fontAlgn="base">
      <a:spcBef>
        <a:spcPct val="50000"/>
      </a:spcBef>
      <a:spcAft>
        <a:spcPct val="0"/>
      </a:spcAft>
      <a:defRPr sz="2000" kern="1200">
        <a:solidFill>
          <a:schemeClr val="tx1"/>
        </a:solidFill>
        <a:latin typeface="Verdana" pitchFamily="34" charset="0"/>
        <a:ea typeface="MS PGothic" pitchFamily="34" charset="-128"/>
        <a:cs typeface="+mn-cs"/>
      </a:defRPr>
    </a:lvl1pPr>
    <a:lvl2pPr marL="457200" algn="l" rtl="0" fontAlgn="base">
      <a:spcBef>
        <a:spcPct val="50000"/>
      </a:spcBef>
      <a:spcAft>
        <a:spcPct val="0"/>
      </a:spcAft>
      <a:defRPr sz="2000" kern="1200">
        <a:solidFill>
          <a:schemeClr val="tx1"/>
        </a:solidFill>
        <a:latin typeface="Verdana" pitchFamily="34" charset="0"/>
        <a:ea typeface="MS PGothic" pitchFamily="34" charset="-128"/>
        <a:cs typeface="+mn-cs"/>
      </a:defRPr>
    </a:lvl2pPr>
    <a:lvl3pPr marL="914400" algn="l" rtl="0" fontAlgn="base">
      <a:spcBef>
        <a:spcPct val="50000"/>
      </a:spcBef>
      <a:spcAft>
        <a:spcPct val="0"/>
      </a:spcAft>
      <a:defRPr sz="2000" kern="1200">
        <a:solidFill>
          <a:schemeClr val="tx1"/>
        </a:solidFill>
        <a:latin typeface="Verdana" pitchFamily="34" charset="0"/>
        <a:ea typeface="MS PGothic" pitchFamily="34" charset="-128"/>
        <a:cs typeface="+mn-cs"/>
      </a:defRPr>
    </a:lvl3pPr>
    <a:lvl4pPr marL="1371600" algn="l" rtl="0" fontAlgn="base">
      <a:spcBef>
        <a:spcPct val="50000"/>
      </a:spcBef>
      <a:spcAft>
        <a:spcPct val="0"/>
      </a:spcAft>
      <a:defRPr sz="2000" kern="1200">
        <a:solidFill>
          <a:schemeClr val="tx1"/>
        </a:solidFill>
        <a:latin typeface="Verdana" pitchFamily="34" charset="0"/>
        <a:ea typeface="MS PGothic" pitchFamily="34" charset="-128"/>
        <a:cs typeface="+mn-cs"/>
      </a:defRPr>
    </a:lvl4pPr>
    <a:lvl5pPr marL="1828800" algn="l" rtl="0" fontAlgn="base">
      <a:spcBef>
        <a:spcPct val="50000"/>
      </a:spcBef>
      <a:spcAft>
        <a:spcPct val="0"/>
      </a:spcAft>
      <a:defRPr sz="2000" kern="1200">
        <a:solidFill>
          <a:schemeClr val="tx1"/>
        </a:solidFill>
        <a:latin typeface="Verdana" pitchFamily="34" charset="0"/>
        <a:ea typeface="MS PGothic" pitchFamily="34" charset="-128"/>
        <a:cs typeface="+mn-cs"/>
      </a:defRPr>
    </a:lvl5pPr>
    <a:lvl6pPr marL="2286000" algn="l" defTabSz="914400" rtl="0" eaLnBrk="1" latinLnBrk="0" hangingPunct="1">
      <a:defRPr sz="2000" kern="1200">
        <a:solidFill>
          <a:schemeClr val="tx1"/>
        </a:solidFill>
        <a:latin typeface="Verdana" pitchFamily="34" charset="0"/>
        <a:ea typeface="MS PGothic" pitchFamily="34" charset="-128"/>
        <a:cs typeface="+mn-cs"/>
      </a:defRPr>
    </a:lvl6pPr>
    <a:lvl7pPr marL="2743200" algn="l" defTabSz="914400" rtl="0" eaLnBrk="1" latinLnBrk="0" hangingPunct="1">
      <a:defRPr sz="2000" kern="1200">
        <a:solidFill>
          <a:schemeClr val="tx1"/>
        </a:solidFill>
        <a:latin typeface="Verdana" pitchFamily="34" charset="0"/>
        <a:ea typeface="MS PGothic" pitchFamily="34" charset="-128"/>
        <a:cs typeface="+mn-cs"/>
      </a:defRPr>
    </a:lvl7pPr>
    <a:lvl8pPr marL="3200400" algn="l" defTabSz="914400" rtl="0" eaLnBrk="1" latinLnBrk="0" hangingPunct="1">
      <a:defRPr sz="2000" kern="1200">
        <a:solidFill>
          <a:schemeClr val="tx1"/>
        </a:solidFill>
        <a:latin typeface="Verdana" pitchFamily="34" charset="0"/>
        <a:ea typeface="MS PGothic" pitchFamily="34" charset="-128"/>
        <a:cs typeface="+mn-cs"/>
      </a:defRPr>
    </a:lvl8pPr>
    <a:lvl9pPr marL="3657600" algn="l" defTabSz="914400" rtl="0" eaLnBrk="1" latinLnBrk="0" hangingPunct="1">
      <a:defRPr sz="2000" kern="1200">
        <a:solidFill>
          <a:schemeClr val="tx1"/>
        </a:solidFill>
        <a:latin typeface="Verdan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FFFF99"/>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spcBef>
                <a:spcPct val="0"/>
              </a:spcBef>
              <a:defRPr sz="1200">
                <a:latin typeface="Arial" charset="0"/>
                <a:ea typeface="ＭＳ Ｐゴシック" charset="0"/>
                <a:cs typeface="+mn-cs"/>
              </a:defRPr>
            </a:lvl1pPr>
          </a:lstStyle>
          <a:p>
            <a:pPr>
              <a:defRPr/>
            </a:pPr>
            <a:endParaRPr lang="en-US"/>
          </a:p>
        </p:txBody>
      </p:sp>
      <p:sp>
        <p:nvSpPr>
          <p:cNvPr id="83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ＭＳ Ｐゴシック" charset="0"/>
                <a:cs typeface="+mn-cs"/>
              </a:defRPr>
            </a:lvl1pPr>
          </a:lstStyle>
          <a:p>
            <a:pPr>
              <a:defRPr/>
            </a:pPr>
            <a:endParaRPr lang="en-US"/>
          </a:p>
        </p:txBody>
      </p:sp>
      <p:sp>
        <p:nvSpPr>
          <p:cNvPr id="83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spcBef>
                <a:spcPct val="0"/>
              </a:spcBef>
              <a:defRPr sz="1200">
                <a:latin typeface="Arial" charset="0"/>
                <a:ea typeface="ＭＳ Ｐゴシック" charset="0"/>
                <a:cs typeface="+mn-cs"/>
              </a:defRPr>
            </a:lvl1pPr>
          </a:lstStyle>
          <a:p>
            <a:pPr>
              <a:defRPr/>
            </a:pPr>
            <a:endParaRPr lang="en-US"/>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spcBef>
                <a:spcPct val="0"/>
              </a:spcBef>
              <a:defRPr sz="1200">
                <a:latin typeface="Arial" pitchFamily="34" charset="0"/>
              </a:defRPr>
            </a:lvl1pPr>
          </a:lstStyle>
          <a:p>
            <a:fld id="{59F5DD16-88A7-4359-84F0-B5880D7B231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spcBef>
                <a:spcPct val="0"/>
              </a:spcBef>
              <a:defRPr sz="1200">
                <a:latin typeface="Arial" charset="0"/>
                <a:ea typeface="ＭＳ Ｐゴシック" charset="0"/>
                <a:cs typeface="+mn-cs"/>
              </a:defRPr>
            </a:lvl1pPr>
          </a:lstStyle>
          <a:p>
            <a:pPr>
              <a:defRPr/>
            </a:pPr>
            <a:endParaRPr lang="en-US"/>
          </a:p>
        </p:txBody>
      </p:sp>
      <p:sp>
        <p:nvSpPr>
          <p:cNvPr id="829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ＭＳ Ｐゴシック" charset="0"/>
                <a:cs typeface="+mn-cs"/>
              </a:defRPr>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829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29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spcBef>
                <a:spcPct val="0"/>
              </a:spcBef>
              <a:defRPr sz="1200">
                <a:latin typeface="Arial" charset="0"/>
                <a:ea typeface="ＭＳ Ｐゴシック" charset="0"/>
                <a:cs typeface="+mn-cs"/>
              </a:defRPr>
            </a:lvl1pPr>
          </a:lstStyle>
          <a:p>
            <a:pPr>
              <a:defRPr/>
            </a:pPr>
            <a:endParaRPr lang="en-US"/>
          </a:p>
        </p:txBody>
      </p:sp>
      <p:sp>
        <p:nvSpPr>
          <p:cNvPr id="829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spcBef>
                <a:spcPct val="0"/>
              </a:spcBef>
              <a:defRPr sz="1200">
                <a:latin typeface="Arial" pitchFamily="34" charset="0"/>
              </a:defRPr>
            </a:lvl1pPr>
          </a:lstStyle>
          <a:p>
            <a:fld id="{A928F8AB-B49E-4808-A896-659BF6B4B31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1FEC847-1F03-4334-8193-F0CE367F2364}" type="slidenum">
              <a:rPr lang="en-US"/>
              <a:pPr/>
              <a:t>1</a:t>
            </a:fld>
            <a:endParaRPr lang="en-US"/>
          </a:p>
        </p:txBody>
      </p:sp>
      <p:sp>
        <p:nvSpPr>
          <p:cNvPr id="259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96867"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633084C8-D1A3-4A14-9A0E-C4D54366C0B3}" type="slidenum">
              <a:rPr lang="en-US"/>
              <a:pPr/>
              <a:t>2</a:t>
            </a:fld>
            <a:endParaRPr lang="en-US"/>
          </a:p>
        </p:txBody>
      </p:sp>
      <p:sp>
        <p:nvSpPr>
          <p:cNvPr id="260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05059"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6D65B682-2666-4396-9301-A140E6112B1C}" type="slidenum">
              <a:rPr lang="en-US"/>
              <a:pPr/>
              <a:t>5</a:t>
            </a:fld>
            <a:endParaRPr lang="en-US"/>
          </a:p>
        </p:txBody>
      </p:sp>
      <p:sp>
        <p:nvSpPr>
          <p:cNvPr id="260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09155" name="Rectangle 3"/>
          <p:cNvSpPr>
            <a:spLocks noGrp="1" noChangeArrowheads="1"/>
          </p:cNvSpPr>
          <p:nvPr>
            <p:ph type="body" idx="1"/>
          </p:nvPr>
        </p:nvSpPr>
        <p:spPr>
          <a:xfrm>
            <a:off x="915988" y="4343400"/>
            <a:ext cx="5026025" cy="4114800"/>
          </a:xfrm>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7335952-4007-40FC-AE29-5D9A33CCF384}" type="slidenum">
              <a:rPr lang="en-US"/>
              <a:pPr/>
              <a:t>6</a:t>
            </a:fld>
            <a:endParaRPr lang="en-US"/>
          </a:p>
        </p:txBody>
      </p:sp>
      <p:sp>
        <p:nvSpPr>
          <p:cNvPr id="259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97891"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840EA51D-55B4-450C-BBAD-C72456E581BA}" type="slidenum">
              <a:rPr lang="en-US"/>
              <a:pPr/>
              <a:t>7</a:t>
            </a:fld>
            <a:endParaRPr lang="en-US"/>
          </a:p>
        </p:txBody>
      </p:sp>
      <p:sp>
        <p:nvSpPr>
          <p:cNvPr id="259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98915"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D69B347-071E-426A-ADCA-13E4D5A4D105}" type="slidenum">
              <a:rPr lang="en-US"/>
              <a:pPr/>
              <a:t>8</a:t>
            </a:fld>
            <a:endParaRPr lang="en-US"/>
          </a:p>
        </p:txBody>
      </p:sp>
      <p:sp>
        <p:nvSpPr>
          <p:cNvPr id="2599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99939"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9D51E3B-BE16-4502-A0F4-CE5B468E1173}" type="slidenum">
              <a:rPr lang="en-US"/>
              <a:pPr/>
              <a:t>9</a:t>
            </a:fld>
            <a:endParaRPr lang="en-US"/>
          </a:p>
        </p:txBody>
      </p:sp>
      <p:sp>
        <p:nvSpPr>
          <p:cNvPr id="2498562" name="Rectangle 2"/>
          <p:cNvSpPr>
            <a:spLocks noGrp="1" noRot="1" noChangeAspect="1" noChangeArrowheads="1" noTextEdit="1"/>
          </p:cNvSpPr>
          <p:nvPr>
            <p:ph type="sldImg"/>
          </p:nvPr>
        </p:nvSpPr>
        <p:spPr>
          <a:xfrm>
            <a:off x="444500" y="457200"/>
            <a:ext cx="5892800" cy="4419600"/>
          </a:xfrm>
          <a:ln w="12700">
            <a:solidFill>
              <a:schemeClr val="tx1"/>
            </a:solidFill>
          </a:ln>
          <a:extLst>
            <a:ext uri="{909E8E84-426E-40dd-AFC4-6F175D3DCCD1}">
              <a14:hiddenFill xmlns:a14="http://schemas.microsoft.com/office/drawing/2010/main" xmlns="">
                <a:noFill/>
              </a14:hiddenFill>
            </a:ext>
            <a:ext uri="{FAA26D3D-D897-4be2-8F04-BA451C77F1D7}">
              <ma14:placeholderFlag xmlns:ma14="http://schemas.microsoft.com/office/mac/drawingml/2011/main" xmlns="" val="1"/>
            </a:ext>
          </a:extLst>
        </p:spPr>
      </p:sp>
      <p:sp>
        <p:nvSpPr>
          <p:cNvPr id="2498563" name="Rectangle 3"/>
          <p:cNvSpPr>
            <a:spLocks noChangeArrowheads="1"/>
          </p:cNvSpPr>
          <p:nvPr/>
        </p:nvSpPr>
        <p:spPr bwMode="auto">
          <a:xfrm>
            <a:off x="303213" y="5005388"/>
            <a:ext cx="6202362" cy="227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488" tIns="44450" rIns="90488" bIns="44450">
            <a:spAutoFit/>
          </a:bodyPr>
          <a:lstStyle/>
          <a:p>
            <a:pPr eaLnBrk="0" hangingPunct="0">
              <a:spcBef>
                <a:spcPct val="0"/>
              </a:spcBef>
            </a:pPr>
            <a:r>
              <a:rPr lang="en-US" sz="1200">
                <a:latin typeface="Arial" pitchFamily="34" charset="0"/>
              </a:rPr>
              <a:t>The process we describe here can be used for any situation you face.   When you are using the process to select a strategy, the decision statement is the goal and the criteria comes from the cultural success factors and obstacles.  The alternatives are the different approaches that are available to you.</a:t>
            </a:r>
          </a:p>
          <a:p>
            <a:pPr eaLnBrk="0" hangingPunct="0">
              <a:spcBef>
                <a:spcPct val="0"/>
              </a:spcBef>
            </a:pPr>
            <a:endParaRPr lang="en-US" sz="1200">
              <a:latin typeface="Arial" pitchFamily="34" charset="0"/>
            </a:endParaRPr>
          </a:p>
          <a:p>
            <a:pPr eaLnBrk="0" hangingPunct="0">
              <a:spcBef>
                <a:spcPct val="0"/>
              </a:spcBef>
            </a:pPr>
            <a:r>
              <a:rPr lang="en-US" sz="1200">
                <a:latin typeface="Arial" pitchFamily="34" charset="0"/>
              </a:rPr>
              <a:t>This logic path assures objectivity and ensures that we cover all essential data.</a:t>
            </a:r>
          </a:p>
          <a:p>
            <a:pPr eaLnBrk="0" hangingPunct="0">
              <a:spcBef>
                <a:spcPct val="0"/>
              </a:spcBef>
            </a:pPr>
            <a:endParaRPr lang="en-US" sz="1200">
              <a:latin typeface="Arial" pitchFamily="34" charset="0"/>
            </a:endParaRPr>
          </a:p>
          <a:p>
            <a:pPr eaLnBrk="0" hangingPunct="0">
              <a:spcBef>
                <a:spcPct val="0"/>
              </a:spcBef>
            </a:pPr>
            <a:r>
              <a:rPr lang="en-US" sz="1200">
                <a:latin typeface="Arial" pitchFamily="34" charset="0"/>
              </a:rPr>
              <a:t>Making good decisions depends on the quality of our:</a:t>
            </a:r>
          </a:p>
          <a:p>
            <a:pPr marL="685800" lvl="1" indent="-228600" eaLnBrk="0" hangingPunct="0">
              <a:spcBef>
                <a:spcPct val="0"/>
              </a:spcBef>
              <a:buFontTx/>
              <a:buChar char="•"/>
            </a:pPr>
            <a:r>
              <a:rPr lang="en-US" sz="1200">
                <a:latin typeface="Arial" pitchFamily="34" charset="0"/>
              </a:rPr>
              <a:t>Selection of a goal that describes the decision,</a:t>
            </a:r>
          </a:p>
          <a:p>
            <a:pPr marL="685800" lvl="1" indent="-228600" eaLnBrk="0" hangingPunct="0">
              <a:spcBef>
                <a:spcPct val="0"/>
              </a:spcBef>
              <a:buFontTx/>
              <a:buChar char="•"/>
            </a:pPr>
            <a:r>
              <a:rPr lang="en-US" sz="1200">
                <a:latin typeface="Arial" pitchFamily="34" charset="0"/>
              </a:rPr>
              <a:t>Definition of the specific factors that must be satisfied,</a:t>
            </a:r>
          </a:p>
          <a:p>
            <a:pPr marL="685800" lvl="1" indent="-228600" eaLnBrk="0" hangingPunct="0">
              <a:spcBef>
                <a:spcPct val="0"/>
              </a:spcBef>
              <a:buFontTx/>
              <a:buChar char="•"/>
            </a:pPr>
            <a:r>
              <a:rPr lang="en-US" sz="1200">
                <a:latin typeface="Arial" pitchFamily="34" charset="0"/>
              </a:rPr>
              <a:t>Evaluation of the available alternatives, and</a:t>
            </a:r>
          </a:p>
          <a:p>
            <a:pPr marL="685800" lvl="1" indent="-228600" eaLnBrk="0" hangingPunct="0">
              <a:spcBef>
                <a:spcPct val="0"/>
              </a:spcBef>
              <a:buFontTx/>
              <a:buChar char="•"/>
            </a:pPr>
            <a:r>
              <a:rPr lang="en-US" sz="1200">
                <a:latin typeface="Arial" pitchFamily="34" charset="0"/>
              </a:rPr>
              <a:t>Our understanding of the consequences of those alternatives.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32FCA37B-E7D7-4BE7-A282-C2AE5216A6D5}" type="slidenum">
              <a:rPr lang="en-US"/>
              <a:pPr/>
              <a:t>10</a:t>
            </a:fld>
            <a:endParaRPr lang="en-US"/>
          </a:p>
        </p:txBody>
      </p:sp>
      <p:sp>
        <p:nvSpPr>
          <p:cNvPr id="26009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00963"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197368A-1255-4281-9B44-85DE7BC8C5E4}" type="slidenum">
              <a:rPr lang="en-US"/>
              <a:pPr/>
              <a:t>11</a:t>
            </a:fld>
            <a:endParaRPr lang="en-US"/>
          </a:p>
        </p:txBody>
      </p:sp>
      <p:sp>
        <p:nvSpPr>
          <p:cNvPr id="2603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03011" name="Rectangle 3"/>
          <p:cNvSpPr>
            <a:spLocks noGrp="1" noChangeArrowheads="1"/>
          </p:cNvSpPr>
          <p:nvPr>
            <p:ph type="body" idx="1"/>
          </p:nvPr>
        </p:nvSpPr>
        <p:spPr/>
        <p:txBody>
          <a:bodyPr/>
          <a:lstStyle/>
          <a:p>
            <a:pPr eaLnBrk="1" hangingPunct="1">
              <a:defRPr/>
            </a:pPr>
            <a:endParaRPr lang="el-GR"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7"/>
          <p:cNvGrpSpPr>
            <a:grpSpLocks/>
          </p:cNvGrpSpPr>
          <p:nvPr/>
        </p:nvGrpSpPr>
        <p:grpSpPr bwMode="auto">
          <a:xfrm>
            <a:off x="0" y="0"/>
            <a:ext cx="9140825" cy="6850063"/>
            <a:chOff x="0" y="0"/>
            <a:chExt cx="5758" cy="4315"/>
          </a:xfrm>
        </p:grpSpPr>
        <p:grpSp>
          <p:nvGrpSpPr>
            <p:cNvPr id="5" name="Group 1028"/>
            <p:cNvGrpSpPr>
              <a:grpSpLocks/>
            </p:cNvGrpSpPr>
            <p:nvPr userDrawn="1"/>
          </p:nvGrpSpPr>
          <p:grpSpPr bwMode="auto">
            <a:xfrm>
              <a:off x="1728" y="2230"/>
              <a:ext cx="4027" cy="2085"/>
              <a:chOff x="1728" y="2230"/>
              <a:chExt cx="4027" cy="2085"/>
            </a:xfrm>
          </p:grpSpPr>
          <p:sp>
            <p:nvSpPr>
              <p:cNvPr id="8" name="Freeform 1029"/>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9" name="Freeform 1030"/>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0" name="Freeform 1031"/>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1" name="Freeform 1032"/>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2" name="Freeform 1033"/>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grpSp>
        <p:sp>
          <p:nvSpPr>
            <p:cNvPr id="6" name="Freeform 1034"/>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7" name="Freeform 1035"/>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05484" name="Rectangle 1036"/>
          <p:cNvSpPr>
            <a:spLocks noGrp="1" noRot="1" noChangeArrowheads="1"/>
          </p:cNvSpPr>
          <p:nvPr>
            <p:ph type="ctrTitle"/>
          </p:nvPr>
        </p:nvSpPr>
        <p:spPr>
          <a:xfrm>
            <a:off x="685800" y="2130425"/>
            <a:ext cx="7772400" cy="1470025"/>
          </a:xfrm>
          <a:prstGeom prst="rect">
            <a:avLst/>
          </a:prstGeom>
        </p:spPr>
        <p:txBody>
          <a:bodyPr/>
          <a:lstStyle>
            <a:lvl1pPr>
              <a:defRPr/>
            </a:lvl1pPr>
          </a:lstStyle>
          <a:p>
            <a:pPr lvl="0"/>
            <a:r>
              <a:rPr lang="en-US" noProof="0" smtClean="0"/>
              <a:t>Click to edit Master title style</a:t>
            </a:r>
          </a:p>
        </p:txBody>
      </p:sp>
      <p:sp>
        <p:nvSpPr>
          <p:cNvPr id="105486" name="Rectangle 1038"/>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13" name="Rectangle 1026"/>
          <p:cNvSpPr>
            <a:spLocks noGrp="1" noChangeArrowheads="1"/>
          </p:cNvSpPr>
          <p:nvPr>
            <p:ph type="sldNum" sz="quarter" idx="10"/>
          </p:nvPr>
        </p:nvSpPr>
        <p:spPr>
          <a:xfrm>
            <a:off x="6553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4160B9A-5883-453F-BE86-F66DB681B700}" type="slidenum">
              <a:rPr lang="en-US"/>
              <a:pPr/>
              <a:t>‹#›</a:t>
            </a:fld>
            <a:endParaRPr lang="en-US"/>
          </a:p>
        </p:txBody>
      </p:sp>
      <p:sp>
        <p:nvSpPr>
          <p:cNvPr id="14" name="Rectangle 1037"/>
          <p:cNvSpPr>
            <a:spLocks noGrp="1" noChangeArrowheads="1"/>
          </p:cNvSpPr>
          <p:nvPr>
            <p:ph type="ftr" sz="quarter" idx="11"/>
          </p:nvPr>
        </p:nvSpPr>
        <p:spPr>
          <a:xfrm>
            <a:off x="609600" y="6248400"/>
            <a:ext cx="32004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800" b="0">
                <a:latin typeface="Verdana" charset="0"/>
                <a:ea typeface="ＭＳ Ｐゴシック" charset="0"/>
                <a:cs typeface="Arial" charset="0"/>
              </a:defRPr>
            </a:lvl1pPr>
          </a:lstStyle>
          <a:p>
            <a:pPr>
              <a:defRPr/>
            </a:pPr>
            <a:r>
              <a:rPr lang="en-US"/>
              <a:t>.</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DB0F3BB-FBF2-4D44-B2D1-930D1757C7DE}" type="slidenum">
              <a:rPr lang="en-US"/>
              <a:pPr/>
              <a:t>‹#›</a:t>
            </a:fld>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mn-lt"/>
                <a:ea typeface="ＭＳ Ｐゴシック" charset="0"/>
                <a:cs typeface="Arial" charset="0"/>
              </a:defRPr>
            </a:lvl1pPr>
          </a:lstStyle>
          <a:p>
            <a:pPr>
              <a:defRPr/>
            </a:pPr>
            <a:r>
              <a:rPr lang="en-US"/>
              <a:t>Quantitative Methods in Economics and Management</a:t>
            </a:r>
            <a:r>
              <a:rPr lang="el-GR"/>
              <a:t> </a:t>
            </a:r>
            <a:endParaRPr lang="en-US"/>
          </a:p>
          <a:p>
            <a:pPr>
              <a:defRPr/>
            </a:pP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AF052D76-AB4B-4775-84F7-CD6F477B2B16}" type="slidenum">
              <a:rPr lang="en-US"/>
              <a:pPr/>
              <a:t>‹#›</a:t>
            </a:fld>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mn-lt"/>
                <a:ea typeface="ＭＳ Ｐゴシック" charset="0"/>
                <a:cs typeface="Arial" charset="0"/>
              </a:defRPr>
            </a:lvl1pPr>
          </a:lstStyle>
          <a:p>
            <a:pPr>
              <a:defRPr/>
            </a:pPr>
            <a:r>
              <a:rPr lang="en-US"/>
              <a:t>Quantitative Methods in Economics and Management</a:t>
            </a:r>
            <a:r>
              <a:rPr lang="el-GR"/>
              <a:t> </a:t>
            </a:r>
            <a:endParaRPr lang="en-US"/>
          </a:p>
          <a:p>
            <a:pPr>
              <a:defRPr/>
            </a:pP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effectLst>
                  <a:outerShdw blurRad="38100" dist="38100" dir="2700000" algn="tl">
                    <a:srgbClr val="000000">
                      <a:alpha val="43137"/>
                    </a:srgbClr>
                  </a:outerShdw>
                </a:effectLst>
                <a:latin typeface="Corbel" pitchFamily="34" charset="0"/>
              </a:defRPr>
            </a:lvl1pPr>
            <a:lvl2pPr>
              <a:defRPr>
                <a:solidFill>
                  <a:schemeClr val="tx1"/>
                </a:solidFill>
                <a:effectLst>
                  <a:outerShdw blurRad="38100" dist="38100" dir="2700000" algn="tl">
                    <a:srgbClr val="000000">
                      <a:alpha val="43137"/>
                    </a:srgbClr>
                  </a:outerShdw>
                </a:effectLst>
                <a:latin typeface="Corbel" pitchFamily="34" charset="0"/>
              </a:defRPr>
            </a:lvl2pPr>
            <a:lvl3pPr>
              <a:defRPr>
                <a:solidFill>
                  <a:schemeClr val="tx1"/>
                </a:solidFill>
                <a:effectLst>
                  <a:outerShdw blurRad="38100" dist="38100" dir="2700000" algn="tl">
                    <a:srgbClr val="000000">
                      <a:alpha val="43137"/>
                    </a:srgbClr>
                  </a:outerShdw>
                </a:effectLst>
                <a:latin typeface="Corbel" pitchFamily="34" charset="0"/>
              </a:defRPr>
            </a:lvl3pPr>
            <a:lvl4pPr>
              <a:defRPr>
                <a:solidFill>
                  <a:schemeClr val="tx1"/>
                </a:solidFill>
                <a:effectLst>
                  <a:outerShdw blurRad="38100" dist="38100" dir="2700000" algn="tl">
                    <a:srgbClr val="000000">
                      <a:alpha val="43137"/>
                    </a:srgbClr>
                  </a:outerShdw>
                </a:effectLst>
                <a:latin typeface="Corbel" pitchFamily="34" charset="0"/>
              </a:defRPr>
            </a:lvl4pPr>
            <a:lvl5pPr>
              <a:defRPr>
                <a:solidFill>
                  <a:schemeClr val="tx1"/>
                </a:solidFill>
                <a:effectLst>
                  <a:outerShdw blurRad="38100" dist="38100" dir="2700000" algn="tl">
                    <a:srgbClr val="000000">
                      <a:alpha val="43137"/>
                    </a:srgbClr>
                  </a:outerShdw>
                </a:effectLst>
                <a:latin typeface="Corbe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2EE7079F-6EF0-4454-8924-9297C3D6860B}" type="slidenum">
              <a:rPr lang="en-US"/>
              <a:pPr/>
              <a:t>‹#›</a:t>
            </a:fld>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Corbel" pitchFamily="34" charset="0"/>
              </a:defRPr>
            </a:lvl1pPr>
          </a:lstStyle>
          <a:p>
            <a:r>
              <a:rPr lang="el-GR" dirty="0" smtClean="0"/>
              <a:t>ΕΠΙΧΕΙΡΗΣΙΑΚΗ ΕΡΕΥΝΑ &amp; ΕΠΙΧΕΙΡΗΜΑΤΙΚΗ ΑΝΑΛΥΤΙΚΗ </a:t>
            </a:r>
            <a:endParaRPr lang="en-US" dirty="0" smtClean="0"/>
          </a:p>
          <a:p>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F2BD0197-A17A-4CB3-966C-D1E2DF7E546D}" type="slidenum">
              <a:rPr lang="en-US"/>
              <a:pPr/>
              <a:t>‹#›</a:t>
            </a:fld>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Corbel" pitchFamily="34" charset="0"/>
              </a:defRPr>
            </a:lvl1pPr>
          </a:lstStyle>
          <a:p>
            <a:r>
              <a:rPr lang="el-GR"/>
              <a:t>ΕΠΙΧΕΙΡΗΣΙΑΚΗ ΕΡΕΥΝΑ &amp; ΔΙΟΙΚΗΤΙΚΗ ΕΠΙΣΤΗΜΗ </a:t>
            </a:r>
            <a:endParaRPr lang="en-US"/>
          </a:p>
          <a:p>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E6B26D59-80BC-4DE5-941A-9FBA2B439DDB}" type="slidenum">
              <a:rPr lang="en-US"/>
              <a:pPr/>
              <a:t>‹#›</a:t>
            </a:fld>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Corbel" pitchFamily="34" charset="0"/>
              </a:defRPr>
            </a:lvl1pPr>
          </a:lstStyle>
          <a:p>
            <a:r>
              <a:rPr lang="el-GR"/>
              <a:t>ΕΠΙΧΕΙΡΗΣΙΑΚΗ ΕΡΕΥΝΑ &amp; ΔΙΟΙΚΗΤΙΚΗ ΕΠΙΣΤΗΜΗ </a:t>
            </a:r>
            <a:endParaRPr lang="en-US"/>
          </a:p>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8248B81F-3469-48E3-8BE6-7F1CD0C2ED79}" type="slidenum">
              <a:rPr lang="en-US"/>
              <a:pPr/>
              <a:t>‹#›</a:t>
            </a:fld>
            <a:endParaRPr lang="en-US"/>
          </a:p>
        </p:txBody>
      </p:sp>
      <p:sp>
        <p:nvSpPr>
          <p:cNvPr id="8" name="Footer Placeholder 7"/>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Corbel" pitchFamily="34" charset="0"/>
              </a:defRPr>
            </a:lvl1pPr>
          </a:lstStyle>
          <a:p>
            <a:r>
              <a:rPr lang="el-GR"/>
              <a:t>ΕΠΙΧΕΙΡΗΣΙΑΚΗ ΕΡΕΥΝΑ &amp; ΔΙΟΙΚΗΤΙΚΗ ΕΠΙΣΤΗΜΗ </a:t>
            </a:r>
            <a:endParaRPr lang="en-US"/>
          </a:p>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F61E9B43-8222-4D83-9CF0-9BE7C6A4E53C}" type="slidenum">
              <a:rPr lang="en-US"/>
              <a:pPr/>
              <a:t>‹#›</a:t>
            </a:fld>
            <a:endParaRPr lang="en-US"/>
          </a:p>
        </p:txBody>
      </p:sp>
      <p:sp>
        <p:nvSpPr>
          <p:cNvPr id="4" name="Footer Placeholder 3"/>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Corbel"/>
                <a:ea typeface="ＭＳ Ｐゴシック" charset="0"/>
                <a:cs typeface="Corbel"/>
              </a:defRPr>
            </a:lvl1pPr>
          </a:lstStyle>
          <a:p>
            <a:pPr>
              <a:defRPr/>
            </a:pPr>
            <a:endParaRPr lang="el-GR"/>
          </a:p>
          <a:p>
            <a:pPr>
              <a:defRPr/>
            </a:pPr>
            <a:r>
              <a:rPr lang="el-GR"/>
              <a:t> </a:t>
            </a:r>
            <a:endParaRPr lang="en-US"/>
          </a:p>
          <a:p>
            <a:pPr>
              <a:defRPr/>
            </a:pP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3C1D30FB-CBB9-4A54-ADEC-DBD3B54E3F79}" type="slidenum">
              <a:rPr lang="en-US"/>
              <a:pPr/>
              <a:t>‹#›</a:t>
            </a:fld>
            <a:endParaRPr lang="en-US"/>
          </a:p>
        </p:txBody>
      </p:sp>
      <p:sp>
        <p:nvSpPr>
          <p:cNvPr id="3" name="Footer Placeholder 2"/>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mn-lt"/>
                <a:ea typeface="ＭＳ Ｐゴシック" charset="0"/>
                <a:cs typeface="Arial" charset="0"/>
              </a:defRPr>
            </a:lvl1pPr>
          </a:lstStyle>
          <a:p>
            <a:pPr>
              <a:defRPr/>
            </a:pPr>
            <a:r>
              <a:rPr lang="en-US"/>
              <a:t>Quantitative Methods in Economics and Management</a:t>
            </a:r>
            <a:r>
              <a:rPr lang="el-GR"/>
              <a:t> </a:t>
            </a:r>
            <a:endParaRPr lang="en-US"/>
          </a:p>
          <a:p>
            <a:pPr>
              <a:defRPr/>
            </a:pP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E21135CA-9AB2-4660-A2B9-BDD22D903E74}" type="slidenum">
              <a:rPr lang="en-US"/>
              <a:pPr/>
              <a:t>‹#›</a:t>
            </a:fld>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mn-lt"/>
                <a:ea typeface="ＭＳ Ｐゴシック" charset="0"/>
                <a:cs typeface="Arial" charset="0"/>
              </a:defRPr>
            </a:lvl1pPr>
          </a:lstStyle>
          <a:p>
            <a:pPr>
              <a:defRPr/>
            </a:pPr>
            <a:r>
              <a:rPr lang="en-US"/>
              <a:t>Quantitative Methods in Economics and Management</a:t>
            </a:r>
            <a:r>
              <a:rPr lang="el-GR"/>
              <a:t> </a:t>
            </a:r>
            <a:endParaRPr lang="en-US"/>
          </a:p>
          <a:p>
            <a:pPr>
              <a:defRPr/>
            </a:pP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189F24A3-9925-44DD-8AFC-1E86A07CEA4C}" type="slidenum">
              <a:rPr lang="en-US"/>
              <a:pPr/>
              <a:t>‹#›</a:t>
            </a:fld>
            <a:endParaRPr lang="en-US"/>
          </a:p>
        </p:txBody>
      </p:sp>
      <p:sp>
        <p:nvSpPr>
          <p:cNvPr id="6" name="Footer Placeholder 5"/>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b="0">
                <a:latin typeface="+mn-lt"/>
                <a:ea typeface="ＭＳ Ｐゴシック" charset="0"/>
                <a:cs typeface="Arial" charset="0"/>
              </a:defRPr>
            </a:lvl1pPr>
          </a:lstStyle>
          <a:p>
            <a:pPr>
              <a:defRPr/>
            </a:pPr>
            <a:r>
              <a:rPr lang="en-US"/>
              <a:t>Quantitative Methods in Economics and Management</a:t>
            </a:r>
            <a:r>
              <a:rPr lang="el-GR"/>
              <a:t> </a:t>
            </a:r>
            <a:endParaRPr lang="en-US"/>
          </a:p>
          <a:p>
            <a:pPr>
              <a:defRPr/>
            </a:pP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997E0966-0632-4E5F-9890-D6EA4D7C114E}" type="slidenum">
              <a:rPr lang="en-US"/>
              <a:pPr/>
              <a:t>‹#›</a:t>
            </a:fld>
            <a:endParaRPr lang="en-US"/>
          </a:p>
        </p:txBody>
      </p:sp>
      <p:grpSp>
        <p:nvGrpSpPr>
          <p:cNvPr id="1027" name="Group 3"/>
          <p:cNvGrpSpPr>
            <a:grpSpLocks/>
          </p:cNvGrpSpPr>
          <p:nvPr/>
        </p:nvGrpSpPr>
        <p:grpSpPr bwMode="auto">
          <a:xfrm>
            <a:off x="0" y="0"/>
            <a:ext cx="9140825" cy="6850063"/>
            <a:chOff x="0" y="0"/>
            <a:chExt cx="5758" cy="4315"/>
          </a:xfrm>
        </p:grpSpPr>
        <p:grpSp>
          <p:nvGrpSpPr>
            <p:cNvPr id="1031" name="Group 4"/>
            <p:cNvGrpSpPr>
              <a:grpSpLocks/>
            </p:cNvGrpSpPr>
            <p:nvPr userDrawn="1"/>
          </p:nvGrpSpPr>
          <p:grpSpPr bwMode="auto">
            <a:xfrm>
              <a:off x="1728" y="2230"/>
              <a:ext cx="4027" cy="2085"/>
              <a:chOff x="1728" y="2230"/>
              <a:chExt cx="4027" cy="2085"/>
            </a:xfrm>
          </p:grpSpPr>
          <p:sp>
            <p:nvSpPr>
              <p:cNvPr id="104453" name="Freeform 5"/>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04454" name="Freeform 6"/>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04455" name="Freeform 7"/>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037"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04457" name="Freeform 9"/>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grpSp>
        <p:sp>
          <p:nvSpPr>
            <p:cNvPr id="104458" name="Freeform 10"/>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Verdana" charset="0"/>
                <a:ea typeface="ＭＳ Ｐゴシック" charset="0"/>
              </a:endParaRPr>
            </a:p>
          </p:txBody>
        </p:sp>
        <p:sp>
          <p:nvSpPr>
            <p:cNvPr id="1033" name="Freeform 11"/>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04461" name="Rectangle 13"/>
          <p:cNvSpPr>
            <a:spLocks noGrp="1" noChangeArrowheads="1"/>
          </p:cNvSpPr>
          <p:nvPr>
            <p:ph type="ftr" sz="quarter" idx="3"/>
          </p:nvPr>
        </p:nvSpPr>
        <p:spPr bwMode="auto">
          <a:xfrm>
            <a:off x="304800" y="6477000"/>
            <a:ext cx="70866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spcBef>
                <a:spcPct val="0"/>
              </a:spcBef>
              <a:defRPr sz="1600" b="1">
                <a:latin typeface="Garamond" pitchFamily="18" charset="0"/>
                <a:cs typeface="Arial" pitchFamily="34" charset="0"/>
              </a:defRPr>
            </a:lvl1pPr>
          </a:lstStyle>
          <a:p>
            <a:r>
              <a:rPr lang="el-GR">
                <a:latin typeface="Corbel" pitchFamily="34" charset="0"/>
              </a:rPr>
              <a:t>ΕΠΙΧΕΙΡΗΣΙΑΚΗ ΕΡΕΥΝΑ &amp; ΔΙΟΙΚΗΤΙΚΗ ΕΠΙΣΤΗΜΗ</a:t>
            </a:r>
            <a:r>
              <a:rPr lang="el-GR"/>
              <a:t> </a:t>
            </a:r>
            <a:endParaRPr lang="en-US"/>
          </a:p>
          <a:p>
            <a:endParaRPr lang="en-US"/>
          </a:p>
        </p:txBody>
      </p:sp>
      <p:sp>
        <p:nvSpPr>
          <p:cNvPr id="104462" name="Rectangle 14"/>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463" name="Line 15"/>
          <p:cNvSpPr>
            <a:spLocks noChangeShapeType="1"/>
          </p:cNvSpPr>
          <p:nvPr userDrawn="1"/>
        </p:nvSpPr>
        <p:spPr bwMode="auto">
          <a:xfrm>
            <a:off x="457200" y="1371600"/>
            <a:ext cx="4343400" cy="0"/>
          </a:xfrm>
          <a:prstGeom prst="line">
            <a:avLst/>
          </a:prstGeom>
          <a:noFill/>
          <a:ln w="381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n-US">
              <a:latin typeface="Verdana" charset="0"/>
              <a:ea typeface="ＭＳ Ｐゴシック" charset="0"/>
            </a:endParaRPr>
          </a:p>
        </p:txBody>
      </p:sp>
    </p:spTree>
  </p:cSld>
  <p:clrMap bg1="dk2" tx1="lt1" bg2="dk1"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S PGothic" pitchFamily="34" charset="-128"/>
          <a:cs typeface="ＭＳ Ｐゴシック" charset="0"/>
        </a:defRPr>
      </a:lvl1pPr>
      <a:lvl2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Garamond" charset="0"/>
          <a:ea typeface="MS PGothic" pitchFamily="34" charset="-128"/>
          <a:cs typeface="ＭＳ Ｐゴシック" charset="0"/>
        </a:defRPr>
      </a:lvl2pPr>
      <a:lvl3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Garamond" charset="0"/>
          <a:ea typeface="MS PGothic" pitchFamily="34" charset="-128"/>
          <a:cs typeface="ＭＳ Ｐゴシック" charset="0"/>
        </a:defRPr>
      </a:lvl3pPr>
      <a:lvl4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Garamond" charset="0"/>
          <a:ea typeface="MS PGothic" pitchFamily="34" charset="-128"/>
          <a:cs typeface="ＭＳ Ｐゴシック" charset="0"/>
        </a:defRPr>
      </a:lvl4pPr>
      <a:lvl5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Garamond" charset="0"/>
          <a:ea typeface="MS PGothic" pitchFamily="34" charset="-128"/>
          <a:cs typeface="ＭＳ Ｐゴシック" charset="0"/>
        </a:defRPr>
      </a:lvl5pPr>
      <a:lvl6pPr marL="457200" algn="l" rtl="0" fontAlgn="base">
        <a:spcBef>
          <a:spcPct val="0"/>
        </a:spcBef>
        <a:spcAft>
          <a:spcPct val="0"/>
        </a:spcAft>
        <a:defRPr sz="3600" b="1">
          <a:solidFill>
            <a:schemeClr val="tx2"/>
          </a:solidFill>
          <a:effectLst>
            <a:outerShdw blurRad="38100" dist="38100" dir="2700000" algn="tl">
              <a:srgbClr val="000000"/>
            </a:outerShdw>
          </a:effectLst>
          <a:latin typeface="Garamond" charset="0"/>
          <a:ea typeface="ＭＳ Ｐゴシック" charset="0"/>
        </a:defRPr>
      </a:lvl6pPr>
      <a:lvl7pPr marL="914400" algn="l" rtl="0" fontAlgn="base">
        <a:spcBef>
          <a:spcPct val="0"/>
        </a:spcBef>
        <a:spcAft>
          <a:spcPct val="0"/>
        </a:spcAft>
        <a:defRPr sz="3600" b="1">
          <a:solidFill>
            <a:schemeClr val="tx2"/>
          </a:solidFill>
          <a:effectLst>
            <a:outerShdw blurRad="38100" dist="38100" dir="2700000" algn="tl">
              <a:srgbClr val="000000"/>
            </a:outerShdw>
          </a:effectLst>
          <a:latin typeface="Garamond" charset="0"/>
          <a:ea typeface="ＭＳ Ｐゴシック" charset="0"/>
        </a:defRPr>
      </a:lvl7pPr>
      <a:lvl8pPr marL="1371600" algn="l" rtl="0" fontAlgn="base">
        <a:spcBef>
          <a:spcPct val="0"/>
        </a:spcBef>
        <a:spcAft>
          <a:spcPct val="0"/>
        </a:spcAft>
        <a:defRPr sz="3600" b="1">
          <a:solidFill>
            <a:schemeClr val="tx2"/>
          </a:solidFill>
          <a:effectLst>
            <a:outerShdw blurRad="38100" dist="38100" dir="2700000" algn="tl">
              <a:srgbClr val="000000"/>
            </a:outerShdw>
          </a:effectLst>
          <a:latin typeface="Garamond" charset="0"/>
          <a:ea typeface="ＭＳ Ｐゴシック" charset="0"/>
        </a:defRPr>
      </a:lvl8pPr>
      <a:lvl9pPr marL="1828800" algn="l" rtl="0" fontAlgn="base">
        <a:spcBef>
          <a:spcPct val="0"/>
        </a:spcBef>
        <a:spcAft>
          <a:spcPct val="0"/>
        </a:spcAft>
        <a:defRPr sz="3600" b="1">
          <a:solidFill>
            <a:schemeClr val="tx2"/>
          </a:solidFill>
          <a:effectLst>
            <a:outerShdw blurRad="38100" dist="38100" dir="2700000" algn="tl">
              <a:srgbClr val="000000"/>
            </a:outerShdw>
          </a:effectLst>
          <a:latin typeface="Garamond" charset="0"/>
          <a:ea typeface="ＭＳ Ｐゴシック"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800">
          <a:solidFill>
            <a:schemeClr val="tx1"/>
          </a:solidFill>
          <a:effectLst>
            <a:outerShdw blurRad="38100" dist="38100" dir="2700000" algn="tl">
              <a:srgbClr val="000000"/>
            </a:outerShdw>
          </a:effectLst>
          <a:latin typeface="+mn-lt"/>
          <a:ea typeface="MS PGothic" pitchFamily="34" charset="-128"/>
          <a:cs typeface="ＭＳ Ｐゴシック" charset="0"/>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400">
          <a:solidFill>
            <a:schemeClr val="tx1"/>
          </a:solidFill>
          <a:effectLst>
            <a:outerShdw blurRad="38100" dist="38100" dir="2700000" algn="tl">
              <a:srgbClr val="000000"/>
            </a:outerShdw>
          </a:effectLst>
          <a:latin typeface="Verdana" charset="0"/>
          <a:ea typeface="MS PGothic" pitchFamily="34" charset="-128"/>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1400">
          <a:solidFill>
            <a:schemeClr val="tx1"/>
          </a:solidFill>
          <a:effectLst>
            <a:outerShdw blurRad="38100" dist="38100" dir="2700000" algn="tl">
              <a:srgbClr val="000000"/>
            </a:outerShdw>
          </a:effectLst>
          <a:latin typeface="Verdana" charset="0"/>
          <a:ea typeface="MS PGothic" pitchFamily="34" charset="-128"/>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1400">
          <a:solidFill>
            <a:schemeClr val="tx1"/>
          </a:solidFill>
          <a:effectLst>
            <a:outerShdw blurRad="38100" dist="38100" dir="2700000" algn="tl">
              <a:srgbClr val="000000"/>
            </a:outerShdw>
          </a:effectLst>
          <a:latin typeface="Verdana" charset="0"/>
          <a:ea typeface="MS PGothic" pitchFamily="34" charset="-128"/>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1400">
          <a:solidFill>
            <a:schemeClr val="tx1"/>
          </a:solidFill>
          <a:effectLst>
            <a:outerShdw blurRad="38100" dist="38100" dir="2700000" algn="tl">
              <a:srgbClr val="000000"/>
            </a:outerShdw>
          </a:effectLst>
          <a:latin typeface="Verdana" charset="0"/>
          <a:ea typeface="MS PGothic" pitchFamily="34" charset="-128"/>
        </a:defRPr>
      </a:lvl5pPr>
      <a:lvl6pPr marL="2514600" indent="-228600" algn="l" rtl="0" fontAlgn="base">
        <a:spcBef>
          <a:spcPct val="20000"/>
        </a:spcBef>
        <a:spcAft>
          <a:spcPct val="0"/>
        </a:spcAft>
        <a:buClr>
          <a:schemeClr val="hlink"/>
        </a:buClr>
        <a:buSzPct val="70000"/>
        <a:buFont typeface="Wingdings" charset="0"/>
        <a:buChar char="n"/>
        <a:defRPr sz="1400">
          <a:solidFill>
            <a:schemeClr val="tx1"/>
          </a:solidFill>
          <a:effectLst>
            <a:outerShdw blurRad="38100" dist="38100" dir="2700000" algn="tl">
              <a:srgbClr val="000000"/>
            </a:outerShdw>
          </a:effectLst>
          <a:latin typeface="Verdana" charset="0"/>
          <a:ea typeface="+mn-ea"/>
        </a:defRPr>
      </a:lvl6pPr>
      <a:lvl7pPr marL="2971800" indent="-228600" algn="l" rtl="0" fontAlgn="base">
        <a:spcBef>
          <a:spcPct val="20000"/>
        </a:spcBef>
        <a:spcAft>
          <a:spcPct val="0"/>
        </a:spcAft>
        <a:buClr>
          <a:schemeClr val="hlink"/>
        </a:buClr>
        <a:buSzPct val="70000"/>
        <a:buFont typeface="Wingdings" charset="0"/>
        <a:buChar char="n"/>
        <a:defRPr sz="1400">
          <a:solidFill>
            <a:schemeClr val="tx1"/>
          </a:solidFill>
          <a:effectLst>
            <a:outerShdw blurRad="38100" dist="38100" dir="2700000" algn="tl">
              <a:srgbClr val="000000"/>
            </a:outerShdw>
          </a:effectLst>
          <a:latin typeface="Verdana" charset="0"/>
          <a:ea typeface="+mn-ea"/>
        </a:defRPr>
      </a:lvl7pPr>
      <a:lvl8pPr marL="3429000" indent="-228600" algn="l" rtl="0" fontAlgn="base">
        <a:spcBef>
          <a:spcPct val="20000"/>
        </a:spcBef>
        <a:spcAft>
          <a:spcPct val="0"/>
        </a:spcAft>
        <a:buClr>
          <a:schemeClr val="hlink"/>
        </a:buClr>
        <a:buSzPct val="70000"/>
        <a:buFont typeface="Wingdings" charset="0"/>
        <a:buChar char="n"/>
        <a:defRPr sz="1400">
          <a:solidFill>
            <a:schemeClr val="tx1"/>
          </a:solidFill>
          <a:effectLst>
            <a:outerShdw blurRad="38100" dist="38100" dir="2700000" algn="tl">
              <a:srgbClr val="000000"/>
            </a:outerShdw>
          </a:effectLst>
          <a:latin typeface="Verdana" charset="0"/>
          <a:ea typeface="+mn-ea"/>
        </a:defRPr>
      </a:lvl8pPr>
      <a:lvl9pPr marL="3886200" indent="-228600" algn="l" rtl="0" fontAlgn="base">
        <a:spcBef>
          <a:spcPct val="20000"/>
        </a:spcBef>
        <a:spcAft>
          <a:spcPct val="0"/>
        </a:spcAft>
        <a:buClr>
          <a:schemeClr val="hlink"/>
        </a:buClr>
        <a:buSzPct val="70000"/>
        <a:buFont typeface="Wingdings" charset="0"/>
        <a:buChar char="n"/>
        <a:defRPr sz="1400">
          <a:solidFill>
            <a:schemeClr val="tx1"/>
          </a:solidFill>
          <a:effectLst>
            <a:outerShdw blurRad="38100" dist="38100" dir="2700000" algn="tl">
              <a:srgbClr val="000000"/>
            </a:outerShdw>
          </a:effectLst>
          <a:latin typeface="Verdana"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nforms.org/Build-Your-Career/Consider-an-Analytics-OR-Caree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nform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forms.org/About-INFORMS/What-is-Operations-Resear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forms.org/Community/Analytics" TargetMode="External"/><Relationship Id="rId2" Type="http://schemas.openxmlformats.org/officeDocument/2006/relationships/hyperlink" Target="https://www.informs.org/About-INFORMS/What-is-Analytic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 name="Rectangle 1026"/>
          <p:cNvSpPr>
            <a:spLocks noGrp="1" noChangeArrowheads="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240F4DB0-6FC4-4DF6-AEC2-5D17D697EB5A}" type="slidenum">
              <a:rPr lang="en-US">
                <a:latin typeface="Corbel" pitchFamily="34" charset="0"/>
              </a:rPr>
              <a:pPr/>
              <a:t>1</a:t>
            </a:fld>
            <a:endParaRPr lang="en-US">
              <a:latin typeface="Corbel" pitchFamily="34" charset="0"/>
            </a:endParaRPr>
          </a:p>
        </p:txBody>
      </p:sp>
      <p:sp>
        <p:nvSpPr>
          <p:cNvPr id="15" name="Rectangle 1037"/>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latin typeface="Corbel"/>
                <a:cs typeface="Corbel"/>
              </a:rPr>
              <a:t>.</a:t>
            </a:r>
          </a:p>
        </p:txBody>
      </p:sp>
      <p:sp>
        <p:nvSpPr>
          <p:cNvPr id="2050" name="Rectangle 2"/>
          <p:cNvSpPr>
            <a:spLocks noGrp="1" noRot="1" noChangeArrowheads="1"/>
          </p:cNvSpPr>
          <p:nvPr>
            <p:ph type="ctrTitle"/>
          </p:nvPr>
        </p:nvSpPr>
        <p:spPr>
          <a:xfrm>
            <a:off x="1371600" y="990600"/>
            <a:ext cx="7772400" cy="2441575"/>
          </a:xfrm>
        </p:spPr>
        <p:txBody>
          <a:bodyPr vert="horz" wrap="square" lIns="91440" tIns="45720" rIns="91440" bIns="45720" numCol="1" anchor="t" anchorCtr="0" compatLnSpc="1">
            <a:prstTxWarp prst="textNoShape">
              <a:avLst/>
            </a:prstTxWarp>
          </a:bodyPr>
          <a:lstStyle/>
          <a:p>
            <a:pPr algn="ctr" eaLnBrk="1" hangingPunct="1"/>
            <a:r>
              <a:rPr lang="en-US" sz="3200" dirty="0" smtClean="0">
                <a:solidFill>
                  <a:schemeClr val="tx1"/>
                </a:solidFill>
                <a:latin typeface="Corbel" pitchFamily="34" charset="0"/>
              </a:rPr>
              <a:t/>
            </a:r>
            <a:br>
              <a:rPr lang="en-US" sz="3200" dirty="0" smtClean="0">
                <a:solidFill>
                  <a:schemeClr val="tx1"/>
                </a:solidFill>
                <a:latin typeface="Corbel" pitchFamily="34" charset="0"/>
              </a:rPr>
            </a:br>
            <a:r>
              <a:rPr lang="el-GR" sz="4000" dirty="0" smtClean="0">
                <a:solidFill>
                  <a:schemeClr val="tx1"/>
                </a:solidFill>
                <a:latin typeface="Corbel" pitchFamily="34" charset="0"/>
              </a:rPr>
              <a:t>ΕΠΙΧΕΙΡΗΣΙΑΚΗ </a:t>
            </a:r>
            <a:r>
              <a:rPr lang="en-US" sz="4000" dirty="0" smtClean="0">
                <a:solidFill>
                  <a:schemeClr val="tx1"/>
                </a:solidFill>
                <a:latin typeface="Corbel" pitchFamily="34" charset="0"/>
              </a:rPr>
              <a:t>E</a:t>
            </a:r>
            <a:r>
              <a:rPr lang="el-GR" sz="4000" dirty="0" smtClean="0">
                <a:solidFill>
                  <a:schemeClr val="tx1"/>
                </a:solidFill>
                <a:latin typeface="Corbel" pitchFamily="34" charset="0"/>
              </a:rPr>
              <a:t>ΡΕΥΝΑ </a:t>
            </a:r>
            <a:r>
              <a:rPr lang="el-GR" sz="4000" dirty="0" smtClean="0">
                <a:solidFill>
                  <a:schemeClr val="tx1"/>
                </a:solidFill>
                <a:latin typeface="Corbel" pitchFamily="34" charset="0"/>
              </a:rPr>
              <a:t>&amp; </a:t>
            </a:r>
            <a:r>
              <a:rPr lang="el-GR" sz="4000" dirty="0" smtClean="0">
                <a:solidFill>
                  <a:schemeClr val="tx1"/>
                </a:solidFill>
                <a:latin typeface="Corbel" pitchFamily="34" charset="0"/>
              </a:rPr>
              <a:t>ΕΠΙΧΕΙΡΗΜΑΤΙΚΗ ΑΝΑΛΥΤΙΚΗ</a:t>
            </a:r>
            <a:endParaRPr lang="en-US" sz="4000" b="0" dirty="0" smtClean="0">
              <a:latin typeface="Corbel" pitchFamily="34" charset="0"/>
            </a:endParaRPr>
          </a:p>
        </p:txBody>
      </p:sp>
      <p:sp>
        <p:nvSpPr>
          <p:cNvPr id="1767428" name="Rectangle 4"/>
          <p:cNvSpPr>
            <a:spLocks noChangeArrowheads="1"/>
          </p:cNvSpPr>
          <p:nvPr/>
        </p:nvSpPr>
        <p:spPr bwMode="auto">
          <a:xfrm>
            <a:off x="0" y="0"/>
            <a:ext cx="1371600" cy="5029200"/>
          </a:xfrm>
          <a:prstGeom prst="rect">
            <a:avLst/>
          </a:prstGeom>
          <a:solidFill>
            <a:schemeClr val="accent1"/>
          </a:solidFill>
          <a:ln>
            <a:noFill/>
          </a:ln>
          <a:effectLst/>
          <a:extLst>
            <a:ext uri="{91240B29-F687-4f45-9708-019B960494DF}">
              <a14:hiddenLine xmlns:a14="http://schemas.microsoft.com/office/drawing/2010/main" xmlns="" w="9525">
                <a:solidFill>
                  <a:schemeClr val="bg2"/>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0"/>
              </a:spcBef>
              <a:defRPr/>
            </a:pPr>
            <a:endParaRPr lang="el-GR" sz="2400">
              <a:latin typeface="Corbel"/>
              <a:ea typeface="ＭＳ Ｐゴシック" charset="0"/>
              <a:cs typeface="Corbel"/>
            </a:endParaRPr>
          </a:p>
        </p:txBody>
      </p:sp>
      <p:sp>
        <p:nvSpPr>
          <p:cNvPr id="1767430" name="Rectangle 6"/>
          <p:cNvSpPr>
            <a:spLocks noChangeArrowheads="1"/>
          </p:cNvSpPr>
          <p:nvPr/>
        </p:nvSpPr>
        <p:spPr bwMode="ltGray">
          <a:xfrm>
            <a:off x="1371600" y="3886200"/>
            <a:ext cx="7620000" cy="2362200"/>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0"/>
              </a:spcBef>
              <a:defRPr/>
            </a:pPr>
            <a:endParaRPr lang="el-GR" sz="2400">
              <a:latin typeface="Corbel"/>
              <a:ea typeface="ＭＳ Ｐゴシック" charset="0"/>
              <a:cs typeface="Corbel"/>
            </a:endParaRPr>
          </a:p>
        </p:txBody>
      </p:sp>
      <p:sp>
        <p:nvSpPr>
          <p:cNvPr id="1767431" name="Rectangle 7"/>
          <p:cNvSpPr>
            <a:spLocks noChangeArrowheads="1"/>
          </p:cNvSpPr>
          <p:nvPr/>
        </p:nvSpPr>
        <p:spPr bwMode="white">
          <a:xfrm>
            <a:off x="1428750" y="3962400"/>
            <a:ext cx="7486650" cy="2138363"/>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0"/>
              </a:spcBef>
              <a:tabLst>
                <a:tab pos="1436688" algn="l"/>
              </a:tabLst>
            </a:pPr>
            <a:endParaRPr lang="en-US" sz="3400" b="1">
              <a:latin typeface="Corbel" pitchFamily="34" charset="0"/>
            </a:endParaRPr>
          </a:p>
          <a:p>
            <a:pPr algn="ctr">
              <a:spcBef>
                <a:spcPct val="0"/>
              </a:spcBef>
              <a:tabLst>
                <a:tab pos="1436688" algn="l"/>
              </a:tabLst>
            </a:pPr>
            <a:r>
              <a:rPr lang="el-GR" sz="2800" b="1">
                <a:latin typeface="Corbel" pitchFamily="34" charset="0"/>
              </a:rPr>
              <a:t>ΚΑΤΕΥΘΥΝΣΗ ΣΠΟΥΔΩΝ</a:t>
            </a:r>
          </a:p>
          <a:p>
            <a:pPr algn="ctr">
              <a:spcBef>
                <a:spcPct val="0"/>
              </a:spcBef>
              <a:tabLst>
                <a:tab pos="1436688" algn="l"/>
              </a:tabLst>
            </a:pPr>
            <a:endParaRPr lang="en-US" sz="2400" b="1">
              <a:latin typeface="Corbel" pitchFamily="34" charset="0"/>
            </a:endParaRPr>
          </a:p>
          <a:p>
            <a:pPr algn="ctr">
              <a:spcBef>
                <a:spcPct val="0"/>
              </a:spcBef>
              <a:tabLst>
                <a:tab pos="1436688" algn="l"/>
              </a:tabLst>
            </a:pPr>
            <a:r>
              <a:rPr lang="el-GR" sz="2400" b="1">
                <a:latin typeface="Corbel" pitchFamily="34" charset="0"/>
              </a:rPr>
              <a:t>Τμήμα Διοικητικής Επιστήμης &amp; Τεχνολογίας</a:t>
            </a:r>
            <a:endParaRPr lang="en-US" sz="2400" b="1">
              <a:latin typeface="Corbel" pitchFamily="34" charset="0"/>
            </a:endParaRPr>
          </a:p>
          <a:p>
            <a:pPr algn="ctr">
              <a:spcBef>
                <a:spcPct val="0"/>
              </a:spcBef>
              <a:tabLst>
                <a:tab pos="1436688" algn="l"/>
              </a:tabLst>
            </a:pPr>
            <a:r>
              <a:rPr lang="el-GR" sz="2400" b="1">
                <a:latin typeface="Corbel" pitchFamily="34" charset="0"/>
              </a:rPr>
              <a:t>Οικονομικό Πανεπιστήμιο Αθηνών</a:t>
            </a:r>
            <a:endParaRPr lang="en-US" sz="2400" b="1">
              <a:latin typeface="Corbel" pitchFamily="34" charset="0"/>
            </a:endParaRPr>
          </a:p>
          <a:p>
            <a:pPr algn="ctr">
              <a:spcBef>
                <a:spcPct val="0"/>
              </a:spcBef>
              <a:tabLst>
                <a:tab pos="1436688" algn="l"/>
              </a:tabLst>
            </a:pPr>
            <a:endParaRPr lang="en-US" sz="2400" b="1">
              <a:latin typeface="Corbel" pitchFamily="34" charset="0"/>
            </a:endParaRPr>
          </a:p>
          <a:p>
            <a:pPr algn="ctr">
              <a:spcBef>
                <a:spcPct val="0"/>
              </a:spcBef>
              <a:tabLst>
                <a:tab pos="1436688" algn="l"/>
              </a:tabLst>
            </a:pPr>
            <a:endParaRPr lang="el-GR" sz="2400" b="1">
              <a:latin typeface="Corbel" pitchFamily="34" charset="0"/>
            </a:endParaRPr>
          </a:p>
          <a:p>
            <a:pPr algn="ctr">
              <a:spcBef>
                <a:spcPct val="0"/>
              </a:spcBef>
              <a:tabLst>
                <a:tab pos="1436688" algn="l"/>
              </a:tabLst>
            </a:pPr>
            <a:endParaRPr lang="el-GR" sz="2200">
              <a:latin typeface="Corbel" pitchFamily="34" charset="0"/>
            </a:endParaRPr>
          </a:p>
        </p:txBody>
      </p:sp>
      <p:sp>
        <p:nvSpPr>
          <p:cNvPr id="1767432" name="Line 8"/>
          <p:cNvSpPr>
            <a:spLocks noChangeShapeType="1"/>
          </p:cNvSpPr>
          <p:nvPr/>
        </p:nvSpPr>
        <p:spPr bwMode="auto">
          <a:xfrm>
            <a:off x="0" y="5029200"/>
            <a:ext cx="1371600" cy="0"/>
          </a:xfrm>
          <a:prstGeom prst="line">
            <a:avLst/>
          </a:prstGeom>
          <a:noFill/>
          <a:ln w="5080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Corbel"/>
              <a:ea typeface="ＭＳ Ｐゴシック" charset="0"/>
              <a:cs typeface="Corbel"/>
            </a:endParaRPr>
          </a:p>
        </p:txBody>
      </p:sp>
      <p:grpSp>
        <p:nvGrpSpPr>
          <p:cNvPr id="15368" name="Group 9"/>
          <p:cNvGrpSpPr>
            <a:grpSpLocks/>
          </p:cNvGrpSpPr>
          <p:nvPr/>
        </p:nvGrpSpPr>
        <p:grpSpPr bwMode="auto">
          <a:xfrm>
            <a:off x="609600" y="914400"/>
            <a:ext cx="7513638" cy="304800"/>
            <a:chOff x="400" y="336"/>
            <a:chExt cx="5088" cy="192"/>
          </a:xfrm>
        </p:grpSpPr>
        <p:sp>
          <p:nvSpPr>
            <p:cNvPr id="1767434" name="Rectangle 10"/>
            <p:cNvSpPr>
              <a:spLocks noChangeArrowheads="1"/>
            </p:cNvSpPr>
            <p:nvPr/>
          </p:nvSpPr>
          <p:spPr bwMode="auto">
            <a:xfrm>
              <a:off x="3952" y="336"/>
              <a:ext cx="1536" cy="19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0"/>
                </a:spcBef>
                <a:defRPr/>
              </a:pPr>
              <a:endParaRPr lang="el-GR" sz="2400">
                <a:latin typeface="Corbel"/>
                <a:ea typeface="ＭＳ Ｐゴシック" charset="0"/>
                <a:cs typeface="Corbel"/>
              </a:endParaRPr>
            </a:p>
          </p:txBody>
        </p:sp>
        <p:sp>
          <p:nvSpPr>
            <p:cNvPr id="1767435" name="Line 11"/>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Corbel"/>
                <a:ea typeface="ＭＳ Ｐゴシック" charset="0"/>
                <a:cs typeface="Corbel"/>
              </a:endParaRPr>
            </a:p>
          </p:txBody>
        </p:sp>
      </p:grpSp>
      <p:sp>
        <p:nvSpPr>
          <p:cNvPr id="1767436" name="Rectangle 12"/>
          <p:cNvSpPr>
            <a:spLocks noChangeArrowheads="1"/>
          </p:cNvSpPr>
          <p:nvPr/>
        </p:nvSpPr>
        <p:spPr bwMode="auto">
          <a:xfrm>
            <a:off x="1447800" y="1371600"/>
            <a:ext cx="7696200" cy="143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b"/>
          <a:lstStyle/>
          <a:p>
            <a:pPr algn="ctr">
              <a:lnSpc>
                <a:spcPct val="80000"/>
              </a:lnSpc>
              <a:spcBef>
                <a:spcPct val="0"/>
              </a:spcBef>
              <a:defRPr/>
            </a:pPr>
            <a:endParaRPr lang="en-US" sz="5400" b="1" dirty="0">
              <a:solidFill>
                <a:schemeClr val="tx2"/>
              </a:solidFill>
              <a:effectLst>
                <a:outerShdw blurRad="38100" dist="38100" dir="2700000" algn="tl">
                  <a:srgbClr val="000000"/>
                </a:outerShdw>
              </a:effectLst>
              <a:latin typeface="Corbel"/>
              <a:ea typeface="ＭＳ Ｐゴシック" charset="0"/>
              <a:cs typeface="Corbel"/>
            </a:endParaRPr>
          </a:p>
        </p:txBody>
      </p:sp>
      <p:sp>
        <p:nvSpPr>
          <p:cNvPr id="1767440" name="Rectangle 16"/>
          <p:cNvSpPr>
            <a:spLocks noChangeArrowheads="1"/>
          </p:cNvSpPr>
          <p:nvPr/>
        </p:nvSpPr>
        <p:spPr bwMode="auto">
          <a:xfrm>
            <a:off x="1447800" y="2671036"/>
            <a:ext cx="7391400" cy="9904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nchor="ctr">
            <a:spAutoFit/>
          </a:bodyPr>
          <a:lstStyle/>
          <a:p>
            <a:pPr algn="ctr">
              <a:lnSpc>
                <a:spcPct val="80000"/>
              </a:lnSpc>
              <a:spcBef>
                <a:spcPct val="0"/>
              </a:spcBef>
            </a:pPr>
            <a:r>
              <a:rPr lang="en-US" sz="3600" b="1" dirty="0">
                <a:solidFill>
                  <a:schemeClr val="hlink"/>
                </a:solidFill>
                <a:effectLst>
                  <a:outerShdw blurRad="38100" dist="38100" dir="2700000" algn="tl">
                    <a:srgbClr val="000000"/>
                  </a:outerShdw>
                </a:effectLst>
                <a:latin typeface="Corbel" pitchFamily="34" charset="0"/>
              </a:rPr>
              <a:t>OPERATIONS RESEARCH &amp; </a:t>
            </a:r>
            <a:r>
              <a:rPr lang="en-US" sz="3600" b="1" dirty="0" smtClean="0">
                <a:solidFill>
                  <a:schemeClr val="hlink"/>
                </a:solidFill>
                <a:effectLst>
                  <a:outerShdw blurRad="38100" dist="38100" dir="2700000" algn="tl">
                    <a:srgbClr val="000000"/>
                  </a:outerShdw>
                </a:effectLst>
                <a:latin typeface="Corbel" pitchFamily="34" charset="0"/>
              </a:rPr>
              <a:t>BUSINESS ANALYTICS</a:t>
            </a:r>
            <a:endParaRPr lang="en-US" sz="3600" b="1" dirty="0">
              <a:solidFill>
                <a:schemeClr val="hlink"/>
              </a:solidFill>
              <a:effectLst>
                <a:outerShdw blurRad="38100" dist="38100" dir="2700000" algn="tl">
                  <a:srgbClr val="000000"/>
                </a:outerShdw>
              </a:effectLst>
              <a:latin typeface="Corbe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2CE0729A-0794-4EA2-B03C-DFBE0C9ACECC}" type="slidenum">
              <a:rPr lang="en-US">
                <a:latin typeface="Corbel" pitchFamily="34" charset="0"/>
              </a:rPr>
              <a:pPr/>
              <a:t>10</a:t>
            </a:fld>
            <a:endParaRPr lang="en-US">
              <a:latin typeface="Corbel" pitchFamily="34" charset="0"/>
            </a:endParaRPr>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a:p>
            <a:endParaRPr lang="en-US" dirty="0">
              <a:latin typeface="Garamond" pitchFamily="18" charset="0"/>
            </a:endParaRPr>
          </a:p>
        </p:txBody>
      </p:sp>
      <p:sp>
        <p:nvSpPr>
          <p:cNvPr id="2587650" name="Rectangle 2"/>
          <p:cNvSpPr>
            <a:spLocks noGrp="1" noRot="1" noChangeArrowheads="1"/>
          </p:cNvSpPr>
          <p:nvPr>
            <p:ph type="title"/>
          </p:nvPr>
        </p:nvSpPr>
        <p:spPr/>
        <p:txBody>
          <a:bodyPr vert="horz" wrap="square" lIns="91440" tIns="45720" rIns="91440" bIns="45720" numCol="1" anchor="t" anchorCtr="0" compatLnSpc="1">
            <a:prstTxWarp prst="textNoShape">
              <a:avLst/>
            </a:prstTxWarp>
          </a:bodyPr>
          <a:lstStyle/>
          <a:p>
            <a:pPr eaLnBrk="1" hangingPunct="1"/>
            <a:r>
              <a:rPr lang="el-GR" dirty="0" smtClean="0">
                <a:latin typeface="Corbel" pitchFamily="34" charset="0"/>
              </a:rPr>
              <a:t>Υποχρεωτικά Μαθήματα Κατεύθυνσης</a:t>
            </a:r>
          </a:p>
        </p:txBody>
      </p:sp>
      <p:sp>
        <p:nvSpPr>
          <p:cNvPr id="2587651" name="Rectangle 3"/>
          <p:cNvSpPr>
            <a:spLocks noGrp="1" noChangeArrowheads="1"/>
          </p:cNvSpPr>
          <p:nvPr>
            <p:ph type="body" idx="1"/>
          </p:nvPr>
        </p:nvSpPr>
        <p:spPr>
          <a:xfrm>
            <a:off x="457200" y="1600200"/>
            <a:ext cx="83820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266700" indent="-266700" eaLnBrk="1" hangingPunct="1"/>
            <a:r>
              <a:rPr lang="el-GR" sz="2400" b="1" dirty="0" smtClean="0">
                <a:effectLst>
                  <a:outerShdw blurRad="38100" dist="38100" dir="2700000" algn="tl">
                    <a:srgbClr val="000000">
                      <a:alpha val="43137"/>
                    </a:srgbClr>
                  </a:outerShdw>
                </a:effectLst>
                <a:latin typeface="Corbel" pitchFamily="34" charset="0"/>
              </a:rPr>
              <a:t>Διοίκηση Παραγωγής και Υπηρεσιών (6</a:t>
            </a:r>
            <a:r>
              <a:rPr lang="el-GR" sz="2400" b="1" baseline="30000" dirty="0" smtClean="0">
                <a:effectLst>
                  <a:outerShdw blurRad="38100" dist="38100" dir="2700000" algn="tl">
                    <a:srgbClr val="000000">
                      <a:alpha val="43137"/>
                    </a:srgbClr>
                  </a:outerShdw>
                </a:effectLst>
                <a:latin typeface="Corbel" pitchFamily="34" charset="0"/>
              </a:rPr>
              <a:t>ο</a:t>
            </a:r>
            <a:r>
              <a:rPr lang="en-US" sz="2400" b="1" dirty="0" smtClean="0">
                <a:effectLst>
                  <a:outerShdw blurRad="38100" dist="38100" dir="2700000" algn="tl">
                    <a:srgbClr val="000000">
                      <a:alpha val="43137"/>
                    </a:srgbClr>
                  </a:outerShdw>
                </a:effectLst>
                <a:latin typeface="Corbel" pitchFamily="34" charset="0"/>
              </a:rPr>
              <a:t> </a:t>
            </a:r>
            <a:r>
              <a:rPr lang="el-GR" sz="2400" b="1" dirty="0" smtClean="0">
                <a:effectLst>
                  <a:outerShdw blurRad="38100" dist="38100" dir="2700000" algn="tl">
                    <a:srgbClr val="000000">
                      <a:alpha val="43137"/>
                    </a:srgbClr>
                  </a:outerShdw>
                </a:effectLst>
                <a:latin typeface="Corbel" pitchFamily="34" charset="0"/>
              </a:rPr>
              <a:t> Εξάμ)</a:t>
            </a:r>
          </a:p>
          <a:p>
            <a:pPr marL="266700" indent="-266700" eaLnBrk="1" hangingPunct="1"/>
            <a:r>
              <a:rPr lang="el-GR" sz="2400" b="1" dirty="0" smtClean="0">
                <a:effectLst>
                  <a:outerShdw blurRad="38100" dist="38100" dir="2700000" algn="tl">
                    <a:srgbClr val="000000">
                      <a:alpha val="43137"/>
                    </a:srgbClr>
                  </a:outerShdw>
                </a:effectLst>
                <a:latin typeface="Corbel" pitchFamily="34" charset="0"/>
              </a:rPr>
              <a:t>Θέματα Επιχειρησιακής Έρευνας και Συστημάτων Αποφάσεων (6</a:t>
            </a:r>
            <a:r>
              <a:rPr lang="el-GR" sz="2400" b="1" baseline="30000" dirty="0" smtClean="0">
                <a:effectLst>
                  <a:outerShdw blurRad="38100" dist="38100" dir="2700000" algn="tl">
                    <a:srgbClr val="000000">
                      <a:alpha val="43137"/>
                    </a:srgbClr>
                  </a:outerShdw>
                </a:effectLst>
                <a:latin typeface="Corbel" pitchFamily="34" charset="0"/>
              </a:rPr>
              <a:t>ο</a:t>
            </a:r>
            <a:r>
              <a:rPr lang="en-US" sz="2400" b="1" dirty="0" smtClean="0">
                <a:effectLst>
                  <a:outerShdw blurRad="38100" dist="38100" dir="2700000" algn="tl">
                    <a:srgbClr val="000000">
                      <a:alpha val="43137"/>
                    </a:srgbClr>
                  </a:outerShdw>
                </a:effectLst>
                <a:latin typeface="Corbel" pitchFamily="34" charset="0"/>
              </a:rPr>
              <a:t> </a:t>
            </a:r>
            <a:r>
              <a:rPr lang="el-GR" sz="2400" b="1" dirty="0" smtClean="0">
                <a:effectLst>
                  <a:outerShdw blurRad="38100" dist="38100" dir="2700000" algn="tl">
                    <a:srgbClr val="000000">
                      <a:alpha val="43137"/>
                    </a:srgbClr>
                  </a:outerShdw>
                </a:effectLst>
                <a:latin typeface="Corbel" pitchFamily="34" charset="0"/>
              </a:rPr>
              <a:t>Εξάμ)</a:t>
            </a:r>
          </a:p>
          <a:p>
            <a:pPr marL="266700" indent="-266700" eaLnBrk="1" hangingPunct="1"/>
            <a:r>
              <a:rPr lang="el-GR" sz="2400" b="1" dirty="0" smtClean="0">
                <a:effectLst>
                  <a:outerShdw blurRad="38100" dist="38100" dir="2700000" algn="tl">
                    <a:srgbClr val="000000">
                      <a:alpha val="43137"/>
                    </a:srgbClr>
                  </a:outerShdw>
                </a:effectLst>
                <a:latin typeface="Corbel" pitchFamily="34" charset="0"/>
              </a:rPr>
              <a:t>Στοχαστική Μοντελοποίηση και Προσομοίωση (7</a:t>
            </a:r>
            <a:r>
              <a:rPr lang="el-GR" sz="2400" b="1" baseline="30000" dirty="0" smtClean="0">
                <a:effectLst>
                  <a:outerShdw blurRad="38100" dist="38100" dir="2700000" algn="tl">
                    <a:srgbClr val="000000">
                      <a:alpha val="43137"/>
                    </a:srgbClr>
                  </a:outerShdw>
                </a:effectLst>
                <a:latin typeface="Corbel" pitchFamily="34" charset="0"/>
              </a:rPr>
              <a:t>ο</a:t>
            </a:r>
            <a:r>
              <a:rPr lang="en-US" sz="2400" b="1" dirty="0" smtClean="0">
                <a:effectLst>
                  <a:outerShdw blurRad="38100" dist="38100" dir="2700000" algn="tl">
                    <a:srgbClr val="000000">
                      <a:alpha val="43137"/>
                    </a:srgbClr>
                  </a:outerShdw>
                </a:effectLst>
                <a:latin typeface="Corbel" pitchFamily="34" charset="0"/>
              </a:rPr>
              <a:t> </a:t>
            </a:r>
            <a:r>
              <a:rPr lang="el-GR" sz="2400" b="1" dirty="0" smtClean="0">
                <a:effectLst>
                  <a:outerShdw blurRad="38100" dist="38100" dir="2700000" algn="tl">
                    <a:srgbClr val="000000">
                      <a:alpha val="43137"/>
                    </a:srgbClr>
                  </a:outerShdw>
                </a:effectLst>
                <a:latin typeface="Corbel" pitchFamily="34" charset="0"/>
              </a:rPr>
              <a:t>Εξάμ)</a:t>
            </a:r>
          </a:p>
          <a:p>
            <a:pPr marL="266700" indent="-266700" eaLnBrk="1" hangingPunct="1"/>
            <a:r>
              <a:rPr lang="el-GR" sz="2400" b="1" dirty="0" smtClean="0">
                <a:effectLst>
                  <a:outerShdw blurRad="38100" dist="38100" dir="2700000" algn="tl">
                    <a:srgbClr val="000000">
                      <a:alpha val="43137"/>
                    </a:srgbClr>
                  </a:outerShdw>
                </a:effectLst>
                <a:latin typeface="Corbel" pitchFamily="34" charset="0"/>
              </a:rPr>
              <a:t>Συνδυαστική Βελτιστοποίηση (7</a:t>
            </a:r>
            <a:r>
              <a:rPr lang="el-GR" sz="2400" b="1" baseline="30000" dirty="0" smtClean="0">
                <a:effectLst>
                  <a:outerShdw blurRad="38100" dist="38100" dir="2700000" algn="tl">
                    <a:srgbClr val="000000">
                      <a:alpha val="43137"/>
                    </a:srgbClr>
                  </a:outerShdw>
                </a:effectLst>
                <a:latin typeface="Corbel" pitchFamily="34" charset="0"/>
              </a:rPr>
              <a:t>ο</a:t>
            </a:r>
            <a:r>
              <a:rPr lang="en-US" sz="2400" b="1" dirty="0" smtClean="0">
                <a:effectLst>
                  <a:outerShdw blurRad="38100" dist="38100" dir="2700000" algn="tl">
                    <a:srgbClr val="000000">
                      <a:alpha val="43137"/>
                    </a:srgbClr>
                  </a:outerShdw>
                </a:effectLst>
                <a:latin typeface="Corbel" pitchFamily="34" charset="0"/>
              </a:rPr>
              <a:t> </a:t>
            </a:r>
            <a:r>
              <a:rPr lang="el-GR" sz="2400" b="1" dirty="0" smtClean="0">
                <a:effectLst>
                  <a:outerShdw blurRad="38100" dist="38100" dir="2700000" algn="tl">
                    <a:srgbClr val="000000">
                      <a:alpha val="43137"/>
                    </a:srgbClr>
                  </a:outerShdw>
                </a:effectLst>
                <a:latin typeface="Corbel" pitchFamily="34" charset="0"/>
              </a:rPr>
              <a:t>Εξάμ)</a:t>
            </a:r>
          </a:p>
          <a:p>
            <a:pPr marL="266700" indent="-266700" eaLnBrk="1" hangingPunct="1"/>
            <a:r>
              <a:rPr lang="el-GR" sz="2400" b="1" dirty="0" smtClean="0">
                <a:effectLst>
                  <a:outerShdw blurRad="38100" dist="38100" dir="2700000" algn="tl">
                    <a:srgbClr val="000000">
                      <a:alpha val="43137"/>
                    </a:srgbClr>
                  </a:outerShdw>
                </a:effectLst>
                <a:latin typeface="Corbel" pitchFamily="34" charset="0"/>
              </a:rPr>
              <a:t>Χρηματοοικονομική Μηχανική (7</a:t>
            </a:r>
            <a:r>
              <a:rPr lang="el-GR" sz="2400" b="1" baseline="30000" dirty="0" smtClean="0">
                <a:effectLst>
                  <a:outerShdw blurRad="38100" dist="38100" dir="2700000" algn="tl">
                    <a:srgbClr val="000000">
                      <a:alpha val="43137"/>
                    </a:srgbClr>
                  </a:outerShdw>
                </a:effectLst>
                <a:latin typeface="Corbel" pitchFamily="34" charset="0"/>
              </a:rPr>
              <a:t>ο</a:t>
            </a:r>
            <a:r>
              <a:rPr lang="en-US" sz="2400" b="1" dirty="0" smtClean="0">
                <a:effectLst>
                  <a:outerShdw blurRad="38100" dist="38100" dir="2700000" algn="tl">
                    <a:srgbClr val="000000">
                      <a:alpha val="43137"/>
                    </a:srgbClr>
                  </a:outerShdw>
                </a:effectLst>
                <a:latin typeface="Corbel" pitchFamily="34" charset="0"/>
              </a:rPr>
              <a:t> </a:t>
            </a:r>
            <a:r>
              <a:rPr lang="el-GR" sz="2400" b="1" dirty="0" smtClean="0">
                <a:effectLst>
                  <a:outerShdw blurRad="38100" dist="38100" dir="2700000" algn="tl">
                    <a:srgbClr val="000000">
                      <a:alpha val="43137"/>
                    </a:srgbClr>
                  </a:outerShdw>
                </a:effectLst>
                <a:latin typeface="Corbel" pitchFamily="34" charset="0"/>
              </a:rPr>
              <a:t>Εξάμ</a:t>
            </a:r>
            <a:r>
              <a:rPr lang="en-US" sz="2400" b="1" dirty="0" smtClean="0">
                <a:effectLst>
                  <a:outerShdw blurRad="38100" dist="38100" dir="2700000" algn="tl">
                    <a:srgbClr val="000000">
                      <a:alpha val="43137"/>
                    </a:srgbClr>
                  </a:outerShdw>
                </a:effectLst>
                <a:latin typeface="Corbel" pitchFamily="34" charset="0"/>
              </a:rPr>
              <a:t>)</a:t>
            </a:r>
            <a:endParaRPr lang="el-GR" sz="2400" b="1" dirty="0" smtClean="0">
              <a:effectLst>
                <a:outerShdw blurRad="38100" dist="38100" dir="2700000" algn="tl">
                  <a:srgbClr val="000000">
                    <a:alpha val="43137"/>
                  </a:srgbClr>
                </a:outerShdw>
              </a:effectLst>
              <a:latin typeface="Corbel" pitchFamily="34" charset="0"/>
            </a:endParaRPr>
          </a:p>
          <a:p>
            <a:pPr marL="266700" indent="-266700" eaLnBrk="1" hangingPunct="1"/>
            <a:r>
              <a:rPr lang="el-GR" sz="2400" b="1" dirty="0" smtClean="0">
                <a:effectLst>
                  <a:outerShdw blurRad="38100" dist="38100" dir="2700000" algn="tl">
                    <a:srgbClr val="000000">
                      <a:alpha val="43137"/>
                    </a:srgbClr>
                  </a:outerShdw>
                </a:effectLst>
              </a:rPr>
              <a:t>Επιχειρηματική Αναλυτική &amp; Τεχνολογίες </a:t>
            </a:r>
            <a:r>
              <a:rPr lang="el-GR" sz="2400" b="1" dirty="0" smtClean="0">
                <a:effectLst>
                  <a:outerShdw blurRad="38100" dist="38100" dir="2700000" algn="tl">
                    <a:srgbClr val="000000">
                      <a:alpha val="43137"/>
                    </a:srgbClr>
                  </a:outerShdw>
                </a:effectLst>
              </a:rPr>
              <a:t>Εξατομίκευσης </a:t>
            </a:r>
            <a:r>
              <a:rPr lang="el-GR" sz="2400" b="1" dirty="0" smtClean="0">
                <a:effectLst>
                  <a:outerShdw blurRad="38100" dist="38100" dir="2700000" algn="tl">
                    <a:srgbClr val="000000">
                      <a:alpha val="43137"/>
                    </a:srgbClr>
                  </a:outerShdw>
                </a:effectLst>
              </a:rPr>
              <a:t>(7</a:t>
            </a:r>
            <a:r>
              <a:rPr lang="el-GR" sz="2400" b="1" baseline="30000" dirty="0" smtClean="0">
                <a:effectLst>
                  <a:outerShdw blurRad="38100" dist="38100" dir="2700000" algn="tl">
                    <a:srgbClr val="000000">
                      <a:alpha val="43137"/>
                    </a:srgbClr>
                  </a:outerShdw>
                </a:effectLst>
              </a:rPr>
              <a:t>ο</a:t>
            </a:r>
            <a:r>
              <a:rPr lang="en-US" sz="2400" b="1" dirty="0" smtClean="0">
                <a:effectLst>
                  <a:outerShdw blurRad="38100" dist="38100" dir="2700000" algn="tl">
                    <a:srgbClr val="000000">
                      <a:alpha val="43137"/>
                    </a:srgbClr>
                  </a:outerShdw>
                </a:effectLst>
              </a:rPr>
              <a:t> </a:t>
            </a:r>
            <a:r>
              <a:rPr lang="el-GR" sz="2400" b="1" dirty="0" smtClean="0">
                <a:effectLst>
                  <a:outerShdw blurRad="38100" dist="38100" dir="2700000" algn="tl">
                    <a:srgbClr val="000000">
                      <a:alpha val="43137"/>
                    </a:srgbClr>
                  </a:outerShdw>
                </a:effectLst>
              </a:rPr>
              <a:t>Εξάμ</a:t>
            </a:r>
            <a:r>
              <a:rPr lang="en-US" sz="2400" b="1" dirty="0" smtClean="0">
                <a:effectLst>
                  <a:outerShdw blurRad="38100" dist="38100" dir="2700000" algn="tl">
                    <a:srgbClr val="000000">
                      <a:alpha val="43137"/>
                    </a:srgbClr>
                  </a:outerShdw>
                </a:effectLst>
              </a:rPr>
              <a:t>)</a:t>
            </a:r>
            <a:endParaRPr lang="el-GR" sz="2400" b="1" dirty="0" smtClean="0">
              <a:effectLst>
                <a:outerShdw blurRad="38100" dist="38100" dir="2700000" algn="tl">
                  <a:srgbClr val="000000">
                    <a:alpha val="43137"/>
                  </a:srgbClr>
                </a:outerShdw>
              </a:effectLst>
            </a:endParaRPr>
          </a:p>
          <a:p>
            <a:pPr marL="266700" indent="-266700" eaLnBrk="1" hangingPunct="1"/>
            <a:endParaRPr lang="el-GR" sz="2400" b="1" dirty="0" smtClean="0">
              <a:effectLst>
                <a:outerShdw blurRad="38100" dist="38100" dir="2700000" algn="tl">
                  <a:srgbClr val="000000">
                    <a:alpha val="43137"/>
                  </a:srgbClr>
                </a:outerShdw>
              </a:effectLst>
              <a:latin typeface="Corbe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904407B-6A8C-4F12-8382-E5E93B7EF539}" type="slidenum">
              <a:rPr lang="en-US">
                <a:latin typeface="Corbel" pitchFamily="34" charset="0"/>
              </a:rPr>
              <a:pPr/>
              <a:t>11</a:t>
            </a:fld>
            <a:endParaRPr lang="en-US">
              <a:latin typeface="Corbel" pitchFamily="34" charset="0"/>
            </a:endParaRPr>
          </a:p>
        </p:txBody>
      </p:sp>
      <p:sp>
        <p:nvSpPr>
          <p:cNvPr id="2589698" name="Rectangle 2"/>
          <p:cNvSpPr>
            <a:spLocks noGrp="1" noRot="1" noChangeArrowheads="1"/>
          </p:cNvSpPr>
          <p:nvPr>
            <p:ph type="title"/>
          </p:nvPr>
        </p:nvSpPr>
        <p:spPr/>
        <p:txBody>
          <a:bodyPr vert="horz" wrap="square" lIns="91440" tIns="45720" rIns="91440" bIns="45720" numCol="1" anchor="t" anchorCtr="0" compatLnSpc="1">
            <a:prstTxWarp prst="textNoShape">
              <a:avLst/>
            </a:prstTxWarp>
          </a:bodyPr>
          <a:lstStyle/>
          <a:p>
            <a:pPr eaLnBrk="1" hangingPunct="1"/>
            <a:r>
              <a:rPr lang="en-US" sz="3400" dirty="0" smtClean="0">
                <a:latin typeface="Corbel" pitchFamily="34" charset="0"/>
              </a:rPr>
              <a:t>T</a:t>
            </a:r>
            <a:r>
              <a:rPr lang="el-GR" sz="3400" dirty="0" smtClean="0">
                <a:latin typeface="Corbel" pitchFamily="34" charset="0"/>
              </a:rPr>
              <a:t>ι κάνει ένας Επιχειρησιακός </a:t>
            </a:r>
            <a:r>
              <a:rPr lang="el-GR" sz="3400" dirty="0" smtClean="0">
                <a:latin typeface="Corbel" pitchFamily="34" charset="0"/>
              </a:rPr>
              <a:t>Ερευνητής και Επιχειρηματικός Αναλυτής;</a:t>
            </a:r>
            <a:endParaRPr lang="el-GR" sz="3400" b="0" dirty="0" smtClean="0">
              <a:latin typeface="Corbel" pitchFamily="34" charset="0"/>
            </a:endParaRPr>
          </a:p>
        </p:txBody>
      </p:sp>
      <p:sp>
        <p:nvSpPr>
          <p:cNvPr id="2" name="Content Placeholder 1"/>
          <p:cNvSpPr>
            <a:spLocks noGrp="1"/>
          </p:cNvSpPr>
          <p:nvPr>
            <p:ph idx="1"/>
          </p:nvPr>
        </p:nvSpPr>
        <p:spPr>
          <a:xfrm>
            <a:off x="381000" y="1371600"/>
            <a:ext cx="86106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eaLnBrk="1" hangingPunct="1">
              <a:lnSpc>
                <a:spcPct val="80000"/>
              </a:lnSpc>
              <a:spcBef>
                <a:spcPct val="0"/>
              </a:spcBef>
              <a:buFont typeface="Wingdings" pitchFamily="2" charset="2"/>
              <a:buNone/>
            </a:pPr>
            <a:endParaRPr lang="en-US" sz="2200" b="1" dirty="0" smtClean="0">
              <a:effectLst>
                <a:outerShdw blurRad="38100" dist="38100" dir="2700000" algn="tl">
                  <a:srgbClr val="000000">
                    <a:alpha val="43137"/>
                  </a:srgbClr>
                </a:outerShdw>
              </a:effectLst>
              <a:latin typeface="Corbel" pitchFamily="34" charset="0"/>
            </a:endParaRPr>
          </a:p>
          <a:p>
            <a:pPr marL="0" indent="0" eaLnBrk="1" hangingPunct="1">
              <a:lnSpc>
                <a:spcPct val="80000"/>
              </a:lnSpc>
              <a:spcBef>
                <a:spcPct val="0"/>
              </a:spcBef>
              <a:buFont typeface="Wingdings" pitchFamily="2" charset="2"/>
              <a:buNone/>
            </a:pPr>
            <a:endParaRPr lang="en-US" sz="2200" b="1" dirty="0" smtClean="0">
              <a:effectLst>
                <a:outerShdw blurRad="38100" dist="38100" dir="2700000" algn="tl">
                  <a:srgbClr val="000000">
                    <a:alpha val="43137"/>
                  </a:srgbClr>
                </a:outerShdw>
              </a:effectLst>
              <a:latin typeface="Corbel" pitchFamily="34" charset="0"/>
            </a:endParaRPr>
          </a:p>
          <a:p>
            <a:pPr marL="0" indent="0" eaLnBrk="1" hangingPunct="1">
              <a:lnSpc>
                <a:spcPct val="80000"/>
              </a:lnSpc>
              <a:spcBef>
                <a:spcPct val="0"/>
              </a:spcBef>
              <a:buFont typeface="Wingdings" pitchFamily="2" charset="2"/>
              <a:buNone/>
            </a:pPr>
            <a:endParaRPr lang="en-US" sz="2200" b="1" dirty="0" smtClean="0">
              <a:effectLst>
                <a:outerShdw blurRad="38100" dist="38100" dir="2700000" algn="tl">
                  <a:srgbClr val="000000">
                    <a:alpha val="43137"/>
                  </a:srgbClr>
                </a:outerShdw>
              </a:effectLst>
              <a:latin typeface="Corbel" pitchFamily="34" charset="0"/>
            </a:endParaRPr>
          </a:p>
          <a:p>
            <a:pPr marL="0" indent="0" eaLnBrk="1" hangingPunct="1">
              <a:spcBef>
                <a:spcPct val="0"/>
              </a:spcBef>
              <a:buFont typeface="Wingdings" pitchFamily="2" charset="2"/>
              <a:buNone/>
            </a:pPr>
            <a:r>
              <a:rPr lang="en-US" altLang="en-US" sz="2600" b="1" dirty="0" smtClean="0">
                <a:effectLst>
                  <a:outerShdw blurRad="38100" dist="38100" dir="2700000" algn="tl">
                    <a:srgbClr val="000000">
                      <a:alpha val="43137"/>
                    </a:srgbClr>
                  </a:outerShdw>
                </a:effectLst>
                <a:latin typeface="Corbel" pitchFamily="34" charset="0"/>
              </a:rPr>
              <a:t>“</a:t>
            </a:r>
            <a:r>
              <a:rPr lang="en-US" sz="2600" b="1" dirty="0" smtClean="0">
                <a:effectLst>
                  <a:outerShdw blurRad="38100" dist="38100" dir="2700000" algn="tl">
                    <a:srgbClr val="000000">
                      <a:alpha val="43137"/>
                    </a:srgbClr>
                  </a:outerShdw>
                </a:effectLst>
                <a:latin typeface="Corbel" pitchFamily="34" charset="0"/>
              </a:rPr>
              <a:t>Almost anything that requires a decision about a real world problem–how to do something better.</a:t>
            </a:r>
            <a:r>
              <a:rPr lang="en-US" altLang="en-US" sz="2600" b="1" dirty="0" smtClean="0">
                <a:effectLst>
                  <a:outerShdw blurRad="38100" dist="38100" dir="2700000" algn="tl">
                    <a:srgbClr val="000000">
                      <a:alpha val="43137"/>
                    </a:srgbClr>
                  </a:outerShdw>
                </a:effectLst>
                <a:latin typeface="Corbel" pitchFamily="34" charset="0"/>
              </a:rPr>
              <a:t>”</a:t>
            </a:r>
            <a:endParaRPr lang="en-US" sz="2600" b="1" dirty="0" smtClean="0">
              <a:effectLst>
                <a:outerShdw blurRad="38100" dist="38100" dir="2700000" algn="tl">
                  <a:srgbClr val="000000">
                    <a:alpha val="43137"/>
                  </a:srgbClr>
                </a:outerShdw>
              </a:effectLst>
              <a:latin typeface="Corbel" pitchFamily="34" charset="0"/>
            </a:endParaRPr>
          </a:p>
          <a:p>
            <a:pPr marL="0" indent="0" eaLnBrk="1" hangingPunct="1">
              <a:lnSpc>
                <a:spcPct val="80000"/>
              </a:lnSpc>
              <a:spcBef>
                <a:spcPct val="0"/>
              </a:spcBef>
            </a:pPr>
            <a:endParaRPr lang="en-US" sz="2200" dirty="0" smtClean="0">
              <a:effectLst>
                <a:outerShdw blurRad="38100" dist="38100" dir="2700000" algn="tl">
                  <a:srgbClr val="000000">
                    <a:alpha val="43137"/>
                  </a:srgbClr>
                </a:outerShdw>
              </a:effectLst>
              <a:latin typeface="Corbel" pitchFamily="34" charset="0"/>
            </a:endParaRPr>
          </a:p>
          <a:p>
            <a:pPr marL="0" indent="0" eaLnBrk="1" hangingPunct="1">
              <a:lnSpc>
                <a:spcPct val="80000"/>
              </a:lnSpc>
              <a:spcBef>
                <a:spcPct val="0"/>
              </a:spcBef>
              <a:buFont typeface="Wingdings" pitchFamily="2" charset="2"/>
              <a:buNone/>
            </a:pPr>
            <a:endParaRPr lang="el-GR" sz="2200" dirty="0" smtClean="0">
              <a:effectLst>
                <a:outerShdw blurRad="38100" dist="38100" dir="2700000" algn="tl">
                  <a:srgbClr val="000000">
                    <a:alpha val="43137"/>
                  </a:srgbClr>
                </a:outerShdw>
              </a:effectLst>
              <a:latin typeface="Corbel" pitchFamily="34" charset="0"/>
            </a:endParaRPr>
          </a:p>
          <a:p>
            <a:pPr marL="0" indent="0" eaLnBrk="1" hangingPunct="1">
              <a:lnSpc>
                <a:spcPct val="80000"/>
              </a:lnSpc>
              <a:spcBef>
                <a:spcPct val="0"/>
              </a:spcBef>
              <a:buFont typeface="Wingdings" pitchFamily="2" charset="2"/>
              <a:buNone/>
            </a:pPr>
            <a:r>
              <a:rPr lang="en-US" sz="2000" dirty="0" smtClean="0">
                <a:effectLst>
                  <a:outerShdw blurRad="38100" dist="38100" dir="2700000" algn="tl">
                    <a:srgbClr val="000000">
                      <a:alpha val="43137"/>
                    </a:srgbClr>
                  </a:outerShdw>
                </a:effectLst>
                <a:latin typeface="Corbel" pitchFamily="34" charset="0"/>
                <a:hlinkClick r:id="rId3"/>
              </a:rPr>
              <a:t>https://www.informs.org/Build-Your-Career/Consider-an-Analytics-OR-Career</a:t>
            </a:r>
            <a:endParaRPr lang="en-US" sz="2000" dirty="0" smtClean="0">
              <a:effectLst>
                <a:outerShdw blurRad="38100" dist="38100" dir="2700000" algn="tl">
                  <a:srgbClr val="000000">
                    <a:alpha val="43137"/>
                  </a:srgbClr>
                </a:outerShdw>
              </a:effectLst>
              <a:latin typeface="Corbe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0D7147BA-1BCA-4A22-AC5E-081A1B6EC814}" type="slidenum">
              <a:rPr lang="en-US">
                <a:latin typeface="Corbel" pitchFamily="34" charset="0"/>
              </a:rPr>
              <a:pPr/>
              <a:t>2</a:t>
            </a:fld>
            <a:endParaRPr lang="en-US">
              <a:latin typeface="Corbel" pitchFamily="34" charset="0"/>
            </a:endParaRPr>
          </a:p>
        </p:txBody>
      </p:sp>
      <p:sp>
        <p:nvSpPr>
          <p:cNvPr id="2595843" name="Rectangle 3"/>
          <p:cNvSpPr>
            <a:spLocks noGrp="1" noChangeArrowheads="1"/>
          </p:cNvSpPr>
          <p:nvPr>
            <p:ph type="body" idx="1"/>
          </p:nvPr>
        </p:nvSpPr>
        <p:spPr>
          <a:xfrm>
            <a:off x="762000" y="1371600"/>
            <a:ext cx="79248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endParaRPr lang="en-US" sz="3200" dirty="0" smtClean="0">
              <a:latin typeface="Corbel" pitchFamily="34" charset="0"/>
            </a:endParaRPr>
          </a:p>
          <a:p>
            <a:pPr eaLnBrk="1" hangingPunct="1">
              <a:buFont typeface="Wingdings" pitchFamily="2" charset="2"/>
              <a:buNone/>
            </a:pPr>
            <a:r>
              <a:rPr lang="en-US" altLang="en-US" sz="3200" dirty="0" smtClean="0">
                <a:effectLst/>
              </a:rPr>
              <a:t>“</a:t>
            </a:r>
            <a:r>
              <a:rPr lang="en-US" sz="3200" dirty="0" smtClean="0">
                <a:effectLst/>
              </a:rPr>
              <a:t>The Institute for Operations Research and the Management Sciences (</a:t>
            </a:r>
            <a:r>
              <a:rPr lang="en-US" sz="3200" dirty="0" smtClean="0">
                <a:effectLst>
                  <a:outerShdw blurRad="38100" dist="38100" dir="2700000" algn="tl">
                    <a:srgbClr val="000000">
                      <a:alpha val="43137"/>
                    </a:srgbClr>
                  </a:outerShdw>
                </a:effectLst>
              </a:rPr>
              <a:t>INFORMS</a:t>
            </a:r>
            <a:r>
              <a:rPr lang="en-US" sz="3200" dirty="0" smtClean="0">
                <a:effectLst/>
              </a:rPr>
              <a:t>) is the largest society in the world for professionals in the field of </a:t>
            </a:r>
            <a:r>
              <a:rPr lang="en-US" sz="3200" dirty="0" smtClean="0">
                <a:effectLst>
                  <a:outerShdw blurRad="38100" dist="38100" dir="2700000" algn="tl">
                    <a:srgbClr val="000000">
                      <a:alpha val="43137"/>
                    </a:srgbClr>
                  </a:outerShdw>
                </a:effectLst>
              </a:rPr>
              <a:t>operations </a:t>
            </a:r>
            <a:r>
              <a:rPr lang="en-US" sz="3200" dirty="0" smtClean="0">
                <a:effectLst>
                  <a:outerShdw blurRad="38100" dist="38100" dir="2700000" algn="tl">
                    <a:srgbClr val="000000">
                      <a:alpha val="43137"/>
                    </a:srgbClr>
                  </a:outerShdw>
                </a:effectLst>
              </a:rPr>
              <a:t>research</a:t>
            </a:r>
            <a:r>
              <a:rPr lang="en-US" sz="3200" dirty="0" smtClean="0">
                <a:effectLst/>
              </a:rPr>
              <a:t>, </a:t>
            </a:r>
            <a:r>
              <a:rPr lang="en-US" sz="3200" dirty="0" smtClean="0">
                <a:effectLst/>
              </a:rPr>
              <a:t>management science, and </a:t>
            </a:r>
            <a:r>
              <a:rPr lang="en-US" sz="3200" dirty="0" smtClean="0">
                <a:effectLst>
                  <a:outerShdw blurRad="38100" dist="38100" dir="2700000" algn="tl">
                    <a:srgbClr val="000000">
                      <a:alpha val="43137"/>
                    </a:srgbClr>
                  </a:outerShdw>
                </a:effectLst>
              </a:rPr>
              <a:t>analytics</a:t>
            </a:r>
            <a:r>
              <a:rPr lang="en-US" sz="3200" dirty="0" smtClean="0">
                <a:effectLst/>
              </a:rPr>
              <a:t>.</a:t>
            </a:r>
            <a:r>
              <a:rPr lang="en-US" altLang="en-US" sz="3200" dirty="0" smtClean="0">
                <a:effectLst/>
              </a:rPr>
              <a:t>”</a:t>
            </a:r>
            <a:endParaRPr lang="en-US" altLang="ja-JP" sz="3200" dirty="0" smtClean="0">
              <a:effectLst/>
              <a:latin typeface="Corbel" pitchFamily="34" charset="0"/>
            </a:endParaRPr>
          </a:p>
          <a:p>
            <a:pPr eaLnBrk="1" hangingPunct="1">
              <a:buFont typeface="Wingdings" pitchFamily="2" charset="2"/>
              <a:buNone/>
            </a:pPr>
            <a:endParaRPr lang="en-US" sz="3200" dirty="0" smtClean="0">
              <a:latin typeface="Corbel" pitchFamily="34" charset="0"/>
            </a:endParaRPr>
          </a:p>
          <a:p>
            <a:pPr eaLnBrk="1" hangingPunct="1">
              <a:buFont typeface="Wingdings" pitchFamily="2" charset="2"/>
              <a:buNone/>
            </a:pPr>
            <a:r>
              <a:rPr lang="en-US" sz="3200" b="1" dirty="0" smtClean="0">
                <a:latin typeface="Corbel" pitchFamily="34" charset="0"/>
                <a:hlinkClick r:id="rId3"/>
              </a:rPr>
              <a:t>www.informs.org</a:t>
            </a:r>
            <a:endParaRPr lang="en-US" sz="3200" b="1" dirty="0" smtClean="0">
              <a:latin typeface="Corbe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60438"/>
          </a:xfrm>
        </p:spPr>
        <p:txBody>
          <a:bodyPr vert="horz" wrap="square" lIns="91440" tIns="45720" rIns="91440" bIns="45720" numCol="1" anchor="t" anchorCtr="0" compatLnSpc="1">
            <a:prstTxWarp prst="textNoShape">
              <a:avLst/>
            </a:prstTxWarp>
          </a:bodyPr>
          <a:lstStyle/>
          <a:p>
            <a:pPr eaLnBrk="1" hangingPunct="1"/>
            <a:r>
              <a:rPr lang="en-US" sz="2800" dirty="0" smtClean="0">
                <a:latin typeface="Corbel" pitchFamily="34" charset="0"/>
              </a:rPr>
              <a:t>T</a:t>
            </a:r>
            <a:r>
              <a:rPr lang="el-GR" sz="2800" dirty="0" smtClean="0">
                <a:latin typeface="Corbel" pitchFamily="34" charset="0"/>
              </a:rPr>
              <a:t>ι</a:t>
            </a:r>
            <a:r>
              <a:rPr lang="en-US" sz="2800" dirty="0" smtClean="0">
                <a:latin typeface="Corbel" pitchFamily="34" charset="0"/>
              </a:rPr>
              <a:t> </a:t>
            </a:r>
            <a:r>
              <a:rPr lang="el-GR" sz="2800" dirty="0" smtClean="0">
                <a:latin typeface="Corbel" pitchFamily="34" charset="0"/>
              </a:rPr>
              <a:t>είναι </a:t>
            </a:r>
            <a:r>
              <a:rPr lang="en-US" sz="2800" dirty="0" smtClean="0">
                <a:latin typeface="Corbel" pitchFamily="34" charset="0"/>
              </a:rPr>
              <a:t> </a:t>
            </a:r>
            <a:r>
              <a:rPr lang="el-GR" sz="2800" dirty="0" smtClean="0">
                <a:latin typeface="Corbel" pitchFamily="34" charset="0"/>
              </a:rPr>
              <a:t>Επιχειρησιακή Έρευνα</a:t>
            </a:r>
            <a:r>
              <a:rPr lang="en-US" sz="2800" dirty="0" smtClean="0">
                <a:latin typeface="Corbel" pitchFamily="34" charset="0"/>
              </a:rPr>
              <a:t> </a:t>
            </a:r>
            <a:r>
              <a:rPr lang="el-GR" sz="2800" dirty="0" smtClean="0">
                <a:latin typeface="Corbel" pitchFamily="34" charset="0"/>
              </a:rPr>
              <a:t>και </a:t>
            </a:r>
            <a:br>
              <a:rPr lang="el-GR" sz="2800" dirty="0" smtClean="0">
                <a:latin typeface="Corbel" pitchFamily="34" charset="0"/>
              </a:rPr>
            </a:br>
            <a:r>
              <a:rPr lang="el-GR" sz="2800" dirty="0" smtClean="0">
                <a:latin typeface="Corbel" pitchFamily="34" charset="0"/>
              </a:rPr>
              <a:t>Διοικητική </a:t>
            </a:r>
            <a:r>
              <a:rPr lang="el-GR" sz="2800" dirty="0" smtClean="0">
                <a:latin typeface="Corbel" pitchFamily="34" charset="0"/>
              </a:rPr>
              <a:t>Επιστήμη</a:t>
            </a:r>
            <a:endParaRPr lang="en-US" sz="2800" dirty="0" smtClean="0">
              <a:latin typeface="Corbel" pitchFamily="34" charset="0"/>
            </a:endParaRPr>
          </a:p>
        </p:txBody>
      </p:sp>
      <p:sp>
        <p:nvSpPr>
          <p:cNvPr id="3" name="Content Placeholder 2"/>
          <p:cNvSpPr>
            <a:spLocks noGrp="1"/>
          </p:cNvSpPr>
          <p:nvPr>
            <p:ph idx="1"/>
          </p:nvPr>
        </p:nvSpPr>
        <p:spPr>
          <a:xfrm>
            <a:off x="457200" y="1600200"/>
            <a:ext cx="84582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eaLnBrk="1" hangingPunct="1">
              <a:lnSpc>
                <a:spcPct val="80000"/>
              </a:lnSpc>
              <a:spcBef>
                <a:spcPct val="0"/>
              </a:spcBef>
              <a:buFont typeface="Wingdings" pitchFamily="2" charset="2"/>
              <a:buNone/>
            </a:pPr>
            <a:r>
              <a:rPr lang="en-US" altLang="en-US" sz="2400" dirty="0" smtClean="0">
                <a:solidFill>
                  <a:schemeClr val="tx1"/>
                </a:solidFill>
                <a:effectLst/>
                <a:latin typeface="Corbel" pitchFamily="34" charset="0"/>
              </a:rPr>
              <a:t>“</a:t>
            </a:r>
            <a:r>
              <a:rPr lang="en-US" sz="2400" dirty="0" smtClean="0">
                <a:solidFill>
                  <a:schemeClr val="tx1"/>
                </a:solidFill>
                <a:effectLst/>
                <a:latin typeface="Corbel" pitchFamily="34" charset="0"/>
              </a:rPr>
              <a:t>Operations Research (</a:t>
            </a:r>
            <a:r>
              <a:rPr lang="en-US" sz="2400" dirty="0" smtClean="0">
                <a:solidFill>
                  <a:schemeClr val="tx1"/>
                </a:solidFill>
                <a:effectLst/>
                <a:latin typeface="Corbel" pitchFamily="34" charset="0"/>
              </a:rPr>
              <a:t>OR) is </a:t>
            </a:r>
            <a:r>
              <a:rPr lang="en-US" sz="2400" dirty="0" smtClean="0">
                <a:solidFill>
                  <a:schemeClr val="tx1"/>
                </a:solidFill>
                <a:effectLst/>
                <a:latin typeface="Corbel" pitchFamily="34" charset="0"/>
              </a:rPr>
              <a:t>a discipline that deals with the application of advanced analytical methods to help make better decisions. The terms management science and analytics are sometimes used as synonyms for operations research</a:t>
            </a:r>
            <a:r>
              <a:rPr lang="en-US" altLang="en-US" sz="2400" dirty="0" smtClean="0">
                <a:solidFill>
                  <a:schemeClr val="tx1"/>
                </a:solidFill>
                <a:effectLst/>
                <a:latin typeface="Corbel" pitchFamily="34" charset="0"/>
              </a:rPr>
              <a:t>”</a:t>
            </a:r>
            <a:endParaRPr lang="en-US" sz="2400" dirty="0" smtClean="0">
              <a:solidFill>
                <a:schemeClr val="tx1"/>
              </a:solidFill>
              <a:effectLst/>
              <a:latin typeface="Corbel" pitchFamily="34" charset="0"/>
            </a:endParaRPr>
          </a:p>
          <a:p>
            <a:pPr marL="0" indent="0" eaLnBrk="1" hangingPunct="1">
              <a:lnSpc>
                <a:spcPct val="80000"/>
              </a:lnSpc>
              <a:spcBef>
                <a:spcPct val="0"/>
              </a:spcBef>
              <a:buFont typeface="Wingdings" pitchFamily="2" charset="2"/>
              <a:buNone/>
            </a:pPr>
            <a:endParaRPr lang="en-US" sz="2400" dirty="0" smtClean="0">
              <a:solidFill>
                <a:schemeClr val="tx1"/>
              </a:solidFill>
              <a:effectLst/>
              <a:latin typeface="Corbel" pitchFamily="34" charset="0"/>
            </a:endParaRPr>
          </a:p>
          <a:p>
            <a:pPr marL="0" indent="0" eaLnBrk="1" hangingPunct="1">
              <a:lnSpc>
                <a:spcPct val="80000"/>
              </a:lnSpc>
              <a:spcBef>
                <a:spcPct val="0"/>
              </a:spcBef>
              <a:buFont typeface="Wingdings" pitchFamily="2" charset="2"/>
              <a:buNone/>
            </a:pPr>
            <a:r>
              <a:rPr lang="en-US" altLang="en-US" sz="2400" dirty="0" smtClean="0">
                <a:solidFill>
                  <a:schemeClr val="tx1"/>
                </a:solidFill>
                <a:effectLst/>
                <a:latin typeface="Corbel" pitchFamily="34" charset="0"/>
              </a:rPr>
              <a:t>“</a:t>
            </a:r>
            <a:r>
              <a:rPr lang="en-US" sz="2400" dirty="0" smtClean="0">
                <a:solidFill>
                  <a:schemeClr val="tx1"/>
                </a:solidFill>
                <a:effectLst/>
                <a:latin typeface="Corbel" pitchFamily="34" charset="0"/>
              </a:rPr>
              <a:t>Management science (MS), is an interdisciplinary branch of applied mathematics, engineering and sciences that uses various scientific research-based principles, strategies, and analytical methods including mathematical modeling, statistics and algorithms to improve an organization's ability to enact rational and meaningful management decisions.</a:t>
            </a:r>
            <a:r>
              <a:rPr lang="en-US" altLang="en-US" sz="2400" dirty="0" smtClean="0">
                <a:solidFill>
                  <a:schemeClr val="tx1"/>
                </a:solidFill>
                <a:effectLst/>
                <a:latin typeface="Corbel" pitchFamily="34" charset="0"/>
              </a:rPr>
              <a:t>”</a:t>
            </a:r>
            <a:endParaRPr lang="en-US" sz="2400" dirty="0" smtClean="0">
              <a:solidFill>
                <a:schemeClr val="tx1"/>
              </a:solidFill>
              <a:effectLst/>
              <a:latin typeface="Corbel" pitchFamily="34" charset="0"/>
            </a:endParaRPr>
          </a:p>
          <a:p>
            <a:pPr marL="0" indent="0" eaLnBrk="1" hangingPunct="1">
              <a:buFont typeface="Wingdings" pitchFamily="2" charset="2"/>
              <a:buNone/>
            </a:pPr>
            <a:endParaRPr lang="en-US" sz="2400" dirty="0" smtClean="0">
              <a:solidFill>
                <a:schemeClr val="tx1"/>
              </a:solidFill>
              <a:effectLst/>
              <a:latin typeface="Corbel" pitchFamily="34" charset="0"/>
            </a:endParaRPr>
          </a:p>
          <a:p>
            <a:pPr marL="0" indent="0" eaLnBrk="1" hangingPunct="1">
              <a:buFont typeface="Wingdings" pitchFamily="2" charset="2"/>
              <a:buNone/>
            </a:pPr>
            <a:r>
              <a:rPr lang="en-US" sz="2000" dirty="0" smtClean="0">
                <a:solidFill>
                  <a:schemeClr val="tx1"/>
                </a:solidFill>
                <a:effectLst/>
                <a:latin typeface="Corbel" pitchFamily="34" charset="0"/>
                <a:hlinkClick r:id="rId2"/>
              </a:rPr>
              <a:t>https://www.informs.org/About-INFORMS/What-is-Operations-Research</a:t>
            </a:r>
            <a:endParaRPr lang="en-US" sz="2000" dirty="0" smtClean="0">
              <a:solidFill>
                <a:schemeClr val="tx1"/>
              </a:solidFill>
              <a:effectLst/>
              <a:latin typeface="Corbel" pitchFamily="34" charset="0"/>
            </a:endParaRPr>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3CBD7513-37E2-4481-BBEB-BDBE4ECC92E9}" type="slidenum">
              <a:rPr lang="en-US"/>
              <a:pPr/>
              <a:t>3</a:t>
            </a:fld>
            <a:endParaRPr lang="en-US"/>
          </a:p>
        </p:txBody>
      </p:sp>
      <p:sp>
        <p:nvSpPr>
          <p:cNvPr id="5" name="Footer Placeholder 4"/>
          <p:cNvSpPr>
            <a:spLocks noGrp="1"/>
          </p:cNvSpPr>
          <p:nvPr>
            <p:ph type="ftr" sz="quarter" idx="11"/>
          </p:nvPr>
        </p:nvSpPr>
        <p:spPr>
          <a:xfrm>
            <a:off x="304800" y="6248400"/>
            <a:ext cx="7086600" cy="6096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a:t>ΕΠΙΧΕΙΡΗΣΙΑΚΗ ΕΡΕΥΝΑ &amp; </a:t>
            </a:r>
            <a:r>
              <a:rPr lang="el-GR" dirty="0" smtClean="0"/>
              <a:t>ΕΠΙΧΕΙΡΗΜΑΤΙΚΗ ΑΝΑΛΥΤΙΚΗ</a:t>
            </a:r>
            <a:endParaRPr lang="en-US" dirty="0">
              <a:latin typeface="Garamond" pitchFamily="18" charset="0"/>
            </a:endParaRPr>
          </a:p>
          <a:p>
            <a:endParaRPr lang="en-US" dirty="0">
              <a:latin typeface="Garamond"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60438"/>
          </a:xfrm>
        </p:spPr>
        <p:txBody>
          <a:bodyPr vert="horz" wrap="square" lIns="91440" tIns="45720" rIns="91440" bIns="45720" numCol="1" anchor="t" anchorCtr="0" compatLnSpc="1">
            <a:prstTxWarp prst="textNoShape">
              <a:avLst/>
            </a:prstTxWarp>
          </a:bodyPr>
          <a:lstStyle/>
          <a:p>
            <a:pPr eaLnBrk="1" hangingPunct="1"/>
            <a:r>
              <a:rPr lang="en-US" sz="2800" dirty="0" smtClean="0">
                <a:latin typeface="Corbel" pitchFamily="34" charset="0"/>
              </a:rPr>
              <a:t>T</a:t>
            </a:r>
            <a:r>
              <a:rPr lang="el-GR" sz="2800" dirty="0" smtClean="0">
                <a:latin typeface="Corbel" pitchFamily="34" charset="0"/>
              </a:rPr>
              <a:t>ι</a:t>
            </a:r>
            <a:r>
              <a:rPr lang="en-US" sz="2800" dirty="0" smtClean="0">
                <a:latin typeface="Corbel" pitchFamily="34" charset="0"/>
              </a:rPr>
              <a:t> </a:t>
            </a:r>
            <a:r>
              <a:rPr lang="el-GR" sz="2800" dirty="0" smtClean="0">
                <a:latin typeface="Corbel" pitchFamily="34" charset="0"/>
              </a:rPr>
              <a:t>είναι </a:t>
            </a:r>
            <a:r>
              <a:rPr lang="en-US" sz="2800" dirty="0" smtClean="0">
                <a:latin typeface="Corbel" pitchFamily="34" charset="0"/>
              </a:rPr>
              <a:t> </a:t>
            </a:r>
            <a:r>
              <a:rPr lang="el-GR" sz="2800" dirty="0" smtClean="0">
                <a:latin typeface="Corbel" pitchFamily="34" charset="0"/>
              </a:rPr>
              <a:t>η Επιχειρηματική Αναλυτική</a:t>
            </a:r>
            <a:endParaRPr lang="en-US" sz="2800" dirty="0" smtClean="0">
              <a:latin typeface="Corbel" pitchFamily="34" charset="0"/>
            </a:endParaRPr>
          </a:p>
        </p:txBody>
      </p:sp>
      <p:sp>
        <p:nvSpPr>
          <p:cNvPr id="3" name="Content Placeholder 2"/>
          <p:cNvSpPr>
            <a:spLocks noGrp="1"/>
          </p:cNvSpPr>
          <p:nvPr>
            <p:ph idx="1"/>
          </p:nvPr>
        </p:nvSpPr>
        <p:spPr>
          <a:xfrm>
            <a:off x="228600" y="914400"/>
            <a:ext cx="8686800" cy="48307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eaLnBrk="1" hangingPunct="1">
              <a:lnSpc>
                <a:spcPct val="80000"/>
              </a:lnSpc>
              <a:spcBef>
                <a:spcPct val="0"/>
              </a:spcBef>
              <a:buNone/>
            </a:pPr>
            <a:r>
              <a:rPr lang="en-US" altLang="en-US" sz="2400" dirty="0" smtClean="0">
                <a:effectLst/>
                <a:latin typeface="Corbel" pitchFamily="34" charset="0"/>
              </a:rPr>
              <a:t>“</a:t>
            </a:r>
            <a:r>
              <a:rPr lang="en-US" altLang="en-US" sz="2400" b="1" dirty="0" smtClean="0">
                <a:effectLst/>
                <a:latin typeface="Corbel" pitchFamily="34" charset="0"/>
              </a:rPr>
              <a:t>Analytics is defined as the scientific process of transforming data into insight for making better decisions.</a:t>
            </a:r>
            <a:r>
              <a:rPr lang="en-US" altLang="en-US" sz="2400" dirty="0" smtClean="0">
                <a:effectLst/>
                <a:latin typeface="Corbel" pitchFamily="34" charset="0"/>
              </a:rPr>
              <a:t>”</a:t>
            </a:r>
            <a:endParaRPr lang="el-GR" altLang="en-US" sz="2400" dirty="0" smtClean="0">
              <a:effectLst/>
              <a:latin typeface="Corbel" pitchFamily="34" charset="0"/>
            </a:endParaRPr>
          </a:p>
          <a:p>
            <a:pPr marL="0" indent="0" eaLnBrk="1" hangingPunct="1">
              <a:lnSpc>
                <a:spcPct val="80000"/>
              </a:lnSpc>
              <a:spcBef>
                <a:spcPct val="0"/>
              </a:spcBef>
              <a:buNone/>
            </a:pPr>
            <a:endParaRPr lang="el-GR" altLang="en-US" sz="2000" dirty="0" smtClean="0">
              <a:effectLst/>
            </a:endParaRPr>
          </a:p>
          <a:p>
            <a:pPr marL="0" indent="0" eaLnBrk="1" hangingPunct="1">
              <a:lnSpc>
                <a:spcPct val="80000"/>
              </a:lnSpc>
              <a:spcBef>
                <a:spcPct val="0"/>
              </a:spcBef>
              <a:buNone/>
            </a:pPr>
            <a:r>
              <a:rPr lang="en-US" sz="2000" dirty="0" smtClean="0">
                <a:effectLst/>
                <a:hlinkClick r:id="rId2"/>
              </a:rPr>
              <a:t>https://www.informs.org/About-INFORMS/What-is-Analytics</a:t>
            </a:r>
            <a:endParaRPr lang="en-US" sz="2000" dirty="0" smtClean="0">
              <a:effectLst/>
            </a:endParaRPr>
          </a:p>
          <a:p>
            <a:pPr marL="0" indent="0" eaLnBrk="1" hangingPunct="1">
              <a:lnSpc>
                <a:spcPct val="80000"/>
              </a:lnSpc>
              <a:spcBef>
                <a:spcPct val="0"/>
              </a:spcBef>
              <a:buNone/>
            </a:pPr>
            <a:endParaRPr lang="el-GR" altLang="en-US" sz="2000" dirty="0" smtClean="0">
              <a:effectLst/>
              <a:latin typeface="Corbel" pitchFamily="34" charset="0"/>
            </a:endParaRPr>
          </a:p>
          <a:p>
            <a:pPr marL="0" indent="0" eaLnBrk="1" hangingPunct="1">
              <a:lnSpc>
                <a:spcPct val="80000"/>
              </a:lnSpc>
              <a:spcBef>
                <a:spcPct val="0"/>
              </a:spcBef>
              <a:buNone/>
            </a:pPr>
            <a:r>
              <a:rPr lang="en-US" altLang="en-US" sz="2400" dirty="0" smtClean="0">
                <a:effectLst/>
                <a:latin typeface="Corbel" pitchFamily="34" charset="0"/>
              </a:rPr>
              <a:t>“</a:t>
            </a:r>
            <a:r>
              <a:rPr lang="en-US" sz="2400" dirty="0" smtClean="0">
                <a:effectLst/>
                <a:latin typeface="Corbel" pitchFamily="34" charset="0"/>
              </a:rPr>
              <a:t>The Analytics Society of INFORMS is focused on promoting the use of data-driven analytics and fact-based decision making in practice. The Society recognizes that analytics is seen as both </a:t>
            </a:r>
            <a:endParaRPr lang="el-GR" sz="2400" dirty="0" smtClean="0">
              <a:effectLst/>
              <a:latin typeface="Corbel" pitchFamily="34" charset="0"/>
            </a:endParaRPr>
          </a:p>
          <a:p>
            <a:pPr marL="514350" indent="-514350" eaLnBrk="1" hangingPunct="1">
              <a:lnSpc>
                <a:spcPct val="80000"/>
              </a:lnSpc>
              <a:spcBef>
                <a:spcPct val="0"/>
              </a:spcBef>
              <a:buAutoNum type="romanLcParenBoth"/>
            </a:pPr>
            <a:r>
              <a:rPr lang="en-US" sz="2400" dirty="0" smtClean="0">
                <a:effectLst/>
                <a:latin typeface="Corbel" pitchFamily="34" charset="0"/>
              </a:rPr>
              <a:t>a </a:t>
            </a:r>
            <a:r>
              <a:rPr lang="en-US" sz="2400" b="1" dirty="0" smtClean="0">
                <a:effectLst/>
                <a:latin typeface="Corbel" pitchFamily="34" charset="0"/>
              </a:rPr>
              <a:t>complete business problem solving and decision making process</a:t>
            </a:r>
            <a:r>
              <a:rPr lang="en-US" sz="2400" dirty="0" smtClean="0">
                <a:effectLst/>
                <a:latin typeface="Corbel" pitchFamily="34" charset="0"/>
              </a:rPr>
              <a:t>, and </a:t>
            </a:r>
            <a:endParaRPr lang="el-GR" sz="2400" dirty="0" smtClean="0">
              <a:effectLst/>
              <a:latin typeface="Corbel" pitchFamily="34" charset="0"/>
            </a:endParaRPr>
          </a:p>
          <a:p>
            <a:pPr marL="514350" indent="-514350" eaLnBrk="1" hangingPunct="1">
              <a:lnSpc>
                <a:spcPct val="80000"/>
              </a:lnSpc>
              <a:spcBef>
                <a:spcPct val="0"/>
              </a:spcBef>
              <a:buAutoNum type="romanLcParenBoth"/>
            </a:pPr>
            <a:r>
              <a:rPr lang="en-US" sz="2400" b="1" dirty="0" smtClean="0">
                <a:effectLst/>
                <a:latin typeface="Corbel" pitchFamily="34" charset="0"/>
              </a:rPr>
              <a:t>a </a:t>
            </a:r>
            <a:r>
              <a:rPr lang="en-US" sz="2400" b="1" dirty="0" smtClean="0">
                <a:effectLst/>
                <a:latin typeface="Corbel" pitchFamily="34" charset="0"/>
              </a:rPr>
              <a:t>broad set of analytical methodologies that enable the creation of business value</a:t>
            </a:r>
            <a:r>
              <a:rPr lang="en-US" sz="2400" dirty="0" smtClean="0">
                <a:effectLst/>
                <a:latin typeface="Corbel" pitchFamily="34" charset="0"/>
              </a:rPr>
              <a:t>. </a:t>
            </a:r>
            <a:endParaRPr lang="el-GR" sz="2400" dirty="0" smtClean="0">
              <a:effectLst/>
              <a:latin typeface="Corbel" pitchFamily="34" charset="0"/>
            </a:endParaRPr>
          </a:p>
          <a:p>
            <a:pPr marL="0" indent="0" eaLnBrk="1" hangingPunct="1">
              <a:lnSpc>
                <a:spcPct val="80000"/>
              </a:lnSpc>
              <a:spcBef>
                <a:spcPct val="0"/>
              </a:spcBef>
              <a:buNone/>
            </a:pPr>
            <a:r>
              <a:rPr lang="en-US" sz="2400" dirty="0" smtClean="0">
                <a:effectLst/>
                <a:latin typeface="Corbel" pitchFamily="34" charset="0"/>
              </a:rPr>
              <a:t>To </a:t>
            </a:r>
            <a:r>
              <a:rPr lang="en-US" sz="2400" dirty="0" smtClean="0">
                <a:effectLst/>
                <a:latin typeface="Corbel" pitchFamily="34" charset="0"/>
              </a:rPr>
              <a:t>this purpose, the Society promotes the integration of a wide range of analytical techniques and the end-to-end analytics process. It will support activities </a:t>
            </a:r>
            <a:r>
              <a:rPr lang="en-US" sz="2400" dirty="0" smtClean="0">
                <a:effectLst/>
              </a:rPr>
              <a:t>that</a:t>
            </a:r>
            <a:r>
              <a:rPr lang="en-US" sz="2400" dirty="0" smtClean="0">
                <a:effectLst/>
                <a:latin typeface="Corbel" pitchFamily="34" charset="0"/>
              </a:rPr>
              <a:t> i</a:t>
            </a:r>
            <a:r>
              <a:rPr lang="en-US" sz="2400" b="1" dirty="0" smtClean="0">
                <a:effectLst/>
                <a:latin typeface="Corbel" pitchFamily="34" charset="0"/>
              </a:rPr>
              <a:t>lluminate significant innovations and achievements in specific steps and/or in the execution of the process as a whole</a:t>
            </a:r>
            <a:r>
              <a:rPr lang="en-US" sz="2400" dirty="0" smtClean="0">
                <a:effectLst/>
                <a:latin typeface="Corbel" pitchFamily="34" charset="0"/>
              </a:rPr>
              <a:t>, where </a:t>
            </a:r>
            <a:r>
              <a:rPr lang="en-US" sz="2400" b="1" dirty="0" smtClean="0">
                <a:effectLst/>
                <a:latin typeface="Corbel" pitchFamily="34" charset="0"/>
              </a:rPr>
              <a:t>success is defined by the impact on the </a:t>
            </a:r>
            <a:r>
              <a:rPr lang="en-US" sz="2400" b="1" dirty="0" smtClean="0">
                <a:effectLst/>
                <a:latin typeface="Corbel" pitchFamily="34" charset="0"/>
              </a:rPr>
              <a:t>business</a:t>
            </a:r>
            <a:r>
              <a:rPr lang="en-US" sz="2400" dirty="0" smtClean="0">
                <a:effectLst/>
                <a:latin typeface="Corbel" pitchFamily="34" charset="0"/>
              </a:rPr>
              <a:t>.</a:t>
            </a:r>
            <a:r>
              <a:rPr lang="en-US" altLang="en-US" sz="2400" dirty="0" smtClean="0">
                <a:effectLst/>
                <a:latin typeface="Corbel" pitchFamily="34" charset="0"/>
              </a:rPr>
              <a:t>”</a:t>
            </a:r>
            <a:endParaRPr lang="el-GR" altLang="en-US" sz="2400" dirty="0" smtClean="0">
              <a:effectLst/>
              <a:latin typeface="Corbel" pitchFamily="34" charset="0"/>
            </a:endParaRPr>
          </a:p>
          <a:p>
            <a:pPr marL="0" indent="0" eaLnBrk="1" hangingPunct="1">
              <a:lnSpc>
                <a:spcPct val="80000"/>
              </a:lnSpc>
              <a:spcBef>
                <a:spcPct val="0"/>
              </a:spcBef>
              <a:buNone/>
            </a:pPr>
            <a:r>
              <a:rPr lang="en-US" sz="2000" dirty="0" smtClean="0">
                <a:effectLst/>
                <a:hlinkClick r:id="rId3"/>
              </a:rPr>
              <a:t>https</a:t>
            </a:r>
            <a:r>
              <a:rPr lang="en-US" sz="2000" dirty="0" smtClean="0">
                <a:effectLst/>
                <a:hlinkClick r:id="rId3"/>
              </a:rPr>
              <a:t>://www.informs.org/Community/Analytics</a:t>
            </a:r>
            <a:endParaRPr lang="en-US" sz="2000" dirty="0" smtClean="0">
              <a:effectLst/>
              <a:latin typeface="Corbel" pitchFamily="34" charset="0"/>
            </a:endParaRPr>
          </a:p>
        </p:txBody>
      </p:sp>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3CBD7513-37E2-4481-BBEB-BDBE4ECC92E9}" type="slidenum">
              <a:rPr lang="en-US"/>
              <a:pPr/>
              <a:t>4</a:t>
            </a:fld>
            <a:endParaRPr lang="en-US"/>
          </a:p>
        </p:txBody>
      </p:sp>
      <p:sp>
        <p:nvSpPr>
          <p:cNvPr id="5" name="Footer Placeholder 4"/>
          <p:cNvSpPr>
            <a:spLocks noGrp="1"/>
          </p:cNvSpPr>
          <p:nvPr>
            <p:ph type="ftr" sz="quarter" idx="11"/>
          </p:nvPr>
        </p:nvSpPr>
        <p:spPr>
          <a:xfrm>
            <a:off x="304800" y="6285050"/>
            <a:ext cx="70866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a:t>ΕΠΙΧΕΙΡΗΣΙΑΚΗ ΕΡΕΥΝΑ &amp; </a:t>
            </a:r>
            <a:r>
              <a:rPr lang="el-GR" dirty="0" smtClean="0"/>
              <a:t>ΕΠΙΧΕΙΡΗΜΑΤΙΚΗ ΑΝΑΛΥΤΙΚΗ</a:t>
            </a:r>
            <a:endParaRPr lang="en-US" dirty="0">
              <a:latin typeface="Garamond"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CADD0301-AC0E-4833-8018-722AC2C25DDC}" type="slidenum">
              <a:rPr lang="en-US"/>
              <a:pPr/>
              <a:t>5</a:t>
            </a:fld>
            <a:endParaRPr 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a:p>
            <a:endParaRPr lang="en-US" dirty="0">
              <a:latin typeface="Garamond" pitchFamily="18" charset="0"/>
            </a:endParaRPr>
          </a:p>
        </p:txBody>
      </p:sp>
      <p:sp>
        <p:nvSpPr>
          <p:cNvPr id="2608130" name="Rectangle 2"/>
          <p:cNvSpPr>
            <a:spLocks noGrp="1" noRot="1" noChangeArrowheads="1"/>
          </p:cNvSpPr>
          <p:nvPr>
            <p:ph type="title"/>
          </p:nvPr>
        </p:nvSpPr>
        <p:spPr>
          <a:xfrm>
            <a:off x="261938" y="533400"/>
            <a:ext cx="8882062" cy="719138"/>
          </a:xfrm>
        </p:spPr>
        <p:txBody>
          <a:bodyPr vert="horz" wrap="square" lIns="91440" tIns="45720" rIns="91440" bIns="45720" numCol="1" anchor="t" anchorCtr="0" compatLnSpc="1">
            <a:prstTxWarp prst="textNoShape">
              <a:avLst/>
            </a:prstTxWarp>
          </a:bodyPr>
          <a:lstStyle/>
          <a:p>
            <a:pPr eaLnBrk="1" hangingPunct="1">
              <a:lnSpc>
                <a:spcPct val="80000"/>
              </a:lnSpc>
              <a:spcBef>
                <a:spcPct val="35000"/>
              </a:spcBef>
            </a:pPr>
            <a:r>
              <a:rPr lang="el-GR" sz="3200" dirty="0" smtClean="0">
                <a:latin typeface="Corbel" pitchFamily="34" charset="0"/>
              </a:rPr>
              <a:t>Η Σημασία των Ποσοτικών &amp; Αναλυτικών Μεθόδων στη Διοίκηση των Επιχειρήσεων </a:t>
            </a:r>
            <a:r>
              <a:rPr lang="el-GR" sz="3200" dirty="0" smtClean="0"/>
              <a:t/>
            </a:r>
            <a:br>
              <a:rPr lang="el-GR" sz="3200" dirty="0" smtClean="0"/>
            </a:br>
            <a:endParaRPr lang="el-GR" sz="3200" dirty="0" smtClean="0"/>
          </a:p>
        </p:txBody>
      </p:sp>
      <p:sp>
        <p:nvSpPr>
          <p:cNvPr id="2608131" name="Rectangle 3"/>
          <p:cNvSpPr>
            <a:spLocks noChangeArrowheads="1"/>
          </p:cNvSpPr>
          <p:nvPr/>
        </p:nvSpPr>
        <p:spPr bwMode="auto">
          <a:xfrm>
            <a:off x="152400" y="1524000"/>
            <a:ext cx="8686800" cy="460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lstStyle/>
          <a:p>
            <a:pPr marL="261938" indent="-261938">
              <a:lnSpc>
                <a:spcPct val="80000"/>
              </a:lnSpc>
              <a:spcBef>
                <a:spcPct val="30000"/>
              </a:spcBef>
              <a:buClr>
                <a:schemeClr val="hlink"/>
              </a:buClr>
              <a:buSzPct val="70000"/>
              <a:buFont typeface="Wingdings" pitchFamily="2" charset="2"/>
              <a:buChar char="n"/>
            </a:pPr>
            <a:r>
              <a:rPr lang="el-GR" sz="2400" b="1" dirty="0">
                <a:effectLst>
                  <a:outerShdw blurRad="38100" dist="38100" dir="2700000" algn="tl">
                    <a:srgbClr val="000000"/>
                  </a:outerShdw>
                </a:effectLst>
                <a:latin typeface="Corbel" pitchFamily="34" charset="0"/>
              </a:rPr>
              <a:t>Έ</a:t>
            </a:r>
            <a:r>
              <a:rPr lang="el-GR" sz="2400" b="1" dirty="0" smtClean="0">
                <a:effectLst>
                  <a:outerShdw blurRad="38100" dist="38100" dir="2700000" algn="tl">
                    <a:srgbClr val="000000"/>
                  </a:outerShdw>
                </a:effectLst>
                <a:latin typeface="Corbel" pitchFamily="34" charset="0"/>
              </a:rPr>
              <a:t>ρευνα </a:t>
            </a:r>
            <a:r>
              <a:rPr lang="el-GR" sz="2400" b="1" dirty="0">
                <a:effectLst>
                  <a:outerShdw blurRad="38100" dist="38100" dir="2700000" algn="tl">
                    <a:srgbClr val="000000"/>
                  </a:outerShdw>
                </a:effectLst>
                <a:latin typeface="Corbel" pitchFamily="34" charset="0"/>
              </a:rPr>
              <a:t>(2009) της Accenture σε 254 managers μεγάλων εταιρειών στις ΗΠΑ ανέδειξε ότι το 60% των διοικητικών αποφάσεων που πάρθηκαν βασίστηκαν στη χρήση ποσοτικών/αναλυτικών μεθόδων </a:t>
            </a:r>
          </a:p>
          <a:p>
            <a:pPr marL="261938" indent="-261938">
              <a:lnSpc>
                <a:spcPct val="80000"/>
              </a:lnSpc>
              <a:spcBef>
                <a:spcPct val="30000"/>
              </a:spcBef>
              <a:buClr>
                <a:schemeClr val="hlink"/>
              </a:buClr>
              <a:buSzPct val="70000"/>
              <a:buFont typeface="Wingdings" pitchFamily="2" charset="2"/>
              <a:buNone/>
            </a:pPr>
            <a:endParaRPr lang="el-GR" sz="2400" b="1" dirty="0">
              <a:effectLst>
                <a:outerShdw blurRad="38100" dist="38100" dir="2700000" algn="tl">
                  <a:srgbClr val="000000"/>
                </a:outerShdw>
              </a:effectLst>
              <a:latin typeface="Corbel" pitchFamily="34" charset="0"/>
            </a:endParaRPr>
          </a:p>
          <a:p>
            <a:pPr marL="261938" indent="-261938">
              <a:lnSpc>
                <a:spcPct val="80000"/>
              </a:lnSpc>
              <a:spcBef>
                <a:spcPct val="30000"/>
              </a:spcBef>
              <a:buClr>
                <a:schemeClr val="hlink"/>
              </a:buClr>
              <a:buSzPct val="70000"/>
              <a:buFont typeface="Wingdings" pitchFamily="2" charset="2"/>
              <a:buChar char="n"/>
            </a:pPr>
            <a:r>
              <a:rPr lang="el-GR" sz="2400" b="1" dirty="0">
                <a:effectLst>
                  <a:outerShdw blurRad="38100" dist="38100" dir="2700000" algn="tl">
                    <a:srgbClr val="000000"/>
                  </a:outerShdw>
                </a:effectLst>
                <a:latin typeface="Corbel" pitchFamily="34" charset="0"/>
              </a:rPr>
              <a:t>Μια άλλη έρευνα καθηγητών γνωστών πανεπιστημίων των ΗΠΑ (Coghlan et al. 2010) που αφορούσε συνεντεύξεις ανώτατων στελεχών 16 μεγάλων επιχειρήσεων δημοσιοποίησε την ομόφωνη παραδοχή τους σχετικά με την μεγάλη και αυξανόμενη σημασία που έχει η χρήση των ποσοτικών/αναλυτικών μεθόδων στη λήψη διοικητικών αποφάσεων</a:t>
            </a:r>
            <a:r>
              <a:rPr lang="el-GR" sz="2400" b="1" dirty="0">
                <a:effectLst>
                  <a:outerShdw blurRad="38100" dist="38100" dir="2700000" algn="tl">
                    <a:srgbClr val="000000"/>
                  </a:outerShdw>
                </a:effectLst>
                <a:latin typeface="Garamond" pitchFamily="18" charset="0"/>
              </a:rPr>
              <a:t>.</a:t>
            </a:r>
            <a:r>
              <a:rPr lang="el-GR" sz="2400" dirty="0">
                <a:effectLst>
                  <a:outerShdw blurRad="38100" dist="38100" dir="2700000" algn="tl">
                    <a:srgbClr val="000000"/>
                  </a:outerShdw>
                </a:effectLst>
                <a:latin typeface="Garamond" pitchFamily="18" charset="0"/>
              </a:rPr>
              <a:t> </a:t>
            </a:r>
            <a:endParaRPr lang="el-GR" sz="2400" dirty="0">
              <a:effectLst>
                <a:outerShdw blurRad="38100" dist="38100" dir="2700000" algn="tl">
                  <a:srgbClr val="000000"/>
                </a:outerShdw>
              </a:effectLst>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00CA4FAB-9FFE-4C57-A8E8-0D5460319CBC}" type="slidenum">
              <a:rPr lang="en-US">
                <a:latin typeface="Corbel" pitchFamily="34" charset="0"/>
              </a:rPr>
              <a:pPr/>
              <a:t>6</a:t>
            </a:fld>
            <a:endParaRPr lang="en-US">
              <a:latin typeface="Corbel" pitchFamily="34" charset="0"/>
            </a:endParaRPr>
          </a:p>
        </p:txBody>
      </p:sp>
      <p:sp>
        <p:nvSpPr>
          <p:cNvPr id="5" name="Footer Placeholder 4"/>
          <p:cNvSpPr>
            <a:spLocks noGrp="1"/>
          </p:cNvSpPr>
          <p:nvPr>
            <p:ph type="ftr" sz="quarter" idx="11"/>
          </p:nvPr>
        </p:nvSpPr>
        <p:spPr>
          <a:xfrm>
            <a:off x="228600" y="6324600"/>
            <a:ext cx="7086600" cy="381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p:txBody>
      </p:sp>
      <p:sp>
        <p:nvSpPr>
          <p:cNvPr id="2586626" name="Rectangle 2"/>
          <p:cNvSpPr>
            <a:spLocks noGrp="1" noRot="1" noChangeArrowheads="1"/>
          </p:cNvSpPr>
          <p:nvPr>
            <p:ph type="title"/>
          </p:nvPr>
        </p:nvSpPr>
        <p:spPr/>
        <p:txBody>
          <a:bodyPr vert="horz" wrap="square" lIns="91440" tIns="45720" rIns="91440" bIns="45720" numCol="1" anchor="t" anchorCtr="0" compatLnSpc="1">
            <a:prstTxWarp prst="textNoShape">
              <a:avLst/>
            </a:prstTxWarp>
          </a:bodyPr>
          <a:lstStyle/>
          <a:p>
            <a:pPr eaLnBrk="1" hangingPunct="1"/>
            <a:r>
              <a:rPr lang="el-GR" dirty="0" smtClean="0">
                <a:latin typeface="Corbel" pitchFamily="34" charset="0"/>
              </a:rPr>
              <a:t>Φιλοσοφία της Κατεύθυνσης (1/2)</a:t>
            </a:r>
          </a:p>
        </p:txBody>
      </p:sp>
      <p:sp>
        <p:nvSpPr>
          <p:cNvPr id="2586627" name="Rectangle 3"/>
          <p:cNvSpPr>
            <a:spLocks noGrp="1" noChangeArrowheads="1"/>
          </p:cNvSpPr>
          <p:nvPr>
            <p:ph type="body" idx="1"/>
          </p:nvPr>
        </p:nvSpPr>
        <p:spPr>
          <a:xfrm>
            <a:off x="457200" y="1447800"/>
            <a:ext cx="84582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eaLnBrk="1" hangingPunct="1">
              <a:lnSpc>
                <a:spcPct val="75000"/>
              </a:lnSpc>
              <a:buNone/>
            </a:pPr>
            <a:r>
              <a:rPr lang="el-GR" sz="2400" b="1" dirty="0" smtClean="0">
                <a:effectLst/>
                <a:latin typeface="Corbel" pitchFamily="34" charset="0"/>
              </a:rPr>
              <a:t>Απόκτηση </a:t>
            </a:r>
            <a:r>
              <a:rPr lang="el-GR" sz="2400" b="1" dirty="0" smtClean="0">
                <a:effectLst>
                  <a:outerShdw blurRad="38100" dist="38100" dir="2700000" algn="tl">
                    <a:srgbClr val="000000">
                      <a:alpha val="43137"/>
                    </a:srgbClr>
                  </a:outerShdw>
                </a:effectLst>
              </a:rPr>
              <a:t>αναλυτικού και </a:t>
            </a:r>
            <a:r>
              <a:rPr lang="el-GR" sz="2400" b="1" dirty="0" smtClean="0">
                <a:effectLst>
                  <a:outerShdw blurRad="38100" dist="38100" dir="2700000" algn="tl">
                    <a:srgbClr val="000000">
                      <a:alpha val="43137"/>
                    </a:srgbClr>
                  </a:outerShdw>
                </a:effectLst>
                <a:latin typeface="Corbel" pitchFamily="34" charset="0"/>
              </a:rPr>
              <a:t>υπολογιστικού </a:t>
            </a:r>
            <a:r>
              <a:rPr lang="el-GR" sz="2400" b="1" dirty="0" smtClean="0">
                <a:effectLst>
                  <a:outerShdw blurRad="38100" dist="38100" dir="2700000" algn="tl">
                    <a:srgbClr val="000000">
                      <a:alpha val="43137"/>
                    </a:srgbClr>
                  </a:outerShdw>
                </a:effectLst>
                <a:latin typeface="Corbel" pitchFamily="34" charset="0"/>
              </a:rPr>
              <a:t>επιστημονικού υπόβαθρου</a:t>
            </a:r>
            <a:r>
              <a:rPr lang="el-GR" sz="2400" b="1" dirty="0" smtClean="0">
                <a:effectLst/>
                <a:latin typeface="Corbel" pitchFamily="34" charset="0"/>
              </a:rPr>
              <a:t> από τους φοιτητές, το οποίο σε συνδυασμό με την </a:t>
            </a:r>
            <a:r>
              <a:rPr lang="el-GR" sz="2400" b="1" dirty="0" smtClean="0">
                <a:effectLst/>
              </a:rPr>
              <a:t>επιχειρηματική </a:t>
            </a:r>
            <a:r>
              <a:rPr lang="el-GR" sz="2400" b="1" dirty="0" smtClean="0">
                <a:effectLst/>
                <a:latin typeface="Corbel" pitchFamily="34" charset="0"/>
              </a:rPr>
              <a:t>κουλτούρα </a:t>
            </a:r>
            <a:r>
              <a:rPr lang="el-GR" sz="2400" b="1" dirty="0" smtClean="0">
                <a:effectLst/>
                <a:latin typeface="Corbel" pitchFamily="34" charset="0"/>
              </a:rPr>
              <a:t>που έχουν ήδη αποκτήσει</a:t>
            </a:r>
            <a:r>
              <a:rPr lang="en-US" sz="2400" b="1" dirty="0" smtClean="0">
                <a:effectLst/>
                <a:latin typeface="Corbel" pitchFamily="34" charset="0"/>
              </a:rPr>
              <a:t>,</a:t>
            </a:r>
            <a:r>
              <a:rPr lang="el-GR" sz="2400" b="1" dirty="0" smtClean="0">
                <a:effectLst/>
                <a:latin typeface="Corbel" pitchFamily="34" charset="0"/>
              </a:rPr>
              <a:t> θα τους καταστήσει ιδιαίτερα ΑΝΤΑΓΩΝΙΣΤΙΚΟΥΣ και ΕΥΕΛΙΚΤΟΥΣ ως στελέχη και ως συμβούλους στην μεγάλη πλειοψηφία των ειδικοτήτων της Διοίκησης των Επιχειρήσεων όπως: </a:t>
            </a:r>
            <a:endParaRPr lang="en-GB" sz="2400" b="1" dirty="0" smtClean="0">
              <a:effectLst/>
              <a:latin typeface="Corbel" pitchFamily="34" charset="0"/>
            </a:endParaRPr>
          </a:p>
          <a:p>
            <a:pPr lvl="1" eaLnBrk="1" hangingPunct="1">
              <a:lnSpc>
                <a:spcPct val="75000"/>
              </a:lnSpc>
            </a:pPr>
            <a:r>
              <a:rPr lang="en-US" b="1" dirty="0" smtClean="0">
                <a:effectLst/>
                <a:latin typeface="Corbel" pitchFamily="34" charset="0"/>
              </a:rPr>
              <a:t>Logistics</a:t>
            </a:r>
            <a:r>
              <a:rPr lang="el-GR" b="1" dirty="0" smtClean="0">
                <a:effectLst/>
                <a:latin typeface="Corbel" pitchFamily="34" charset="0"/>
              </a:rPr>
              <a:t> και Μεταφορές </a:t>
            </a:r>
          </a:p>
          <a:p>
            <a:pPr lvl="1" eaLnBrk="1" hangingPunct="1">
              <a:lnSpc>
                <a:spcPct val="75000"/>
              </a:lnSpc>
            </a:pPr>
            <a:r>
              <a:rPr lang="el-GR" b="1" dirty="0" smtClean="0">
                <a:effectLst/>
                <a:latin typeface="Corbel" pitchFamily="34" charset="0"/>
              </a:rPr>
              <a:t>Χρηματοοικονομικά</a:t>
            </a:r>
            <a:endParaRPr lang="en-GB" b="1" dirty="0" smtClean="0">
              <a:effectLst/>
              <a:latin typeface="Corbel" pitchFamily="34" charset="0"/>
            </a:endParaRPr>
          </a:p>
          <a:p>
            <a:pPr lvl="1" eaLnBrk="1" hangingPunct="1">
              <a:lnSpc>
                <a:spcPct val="75000"/>
              </a:lnSpc>
            </a:pPr>
            <a:r>
              <a:rPr lang="el-GR" b="1" dirty="0" smtClean="0">
                <a:effectLst/>
                <a:latin typeface="Corbel" pitchFamily="34" charset="0"/>
              </a:rPr>
              <a:t>Διοίκηση Υπηρεσιών - Παραγωγής</a:t>
            </a:r>
            <a:endParaRPr lang="en-GB" b="1" dirty="0" smtClean="0">
              <a:effectLst/>
              <a:latin typeface="Corbel" pitchFamily="34" charset="0"/>
            </a:endParaRPr>
          </a:p>
          <a:p>
            <a:pPr lvl="1" eaLnBrk="1" hangingPunct="1">
              <a:lnSpc>
                <a:spcPct val="75000"/>
              </a:lnSpc>
            </a:pPr>
            <a:r>
              <a:rPr lang="el-GR" b="1" dirty="0" smtClean="0">
                <a:effectLst/>
                <a:latin typeface="Corbel" pitchFamily="34" charset="0"/>
              </a:rPr>
              <a:t>Μάρκετινγκ και Πωλήσεις</a:t>
            </a:r>
            <a:endParaRPr lang="en-GB" b="1" dirty="0" smtClean="0">
              <a:effectLst/>
              <a:latin typeface="Corbel" pitchFamily="34" charset="0"/>
            </a:endParaRPr>
          </a:p>
          <a:p>
            <a:pPr lvl="1" eaLnBrk="1" hangingPunct="1">
              <a:lnSpc>
                <a:spcPct val="75000"/>
              </a:lnSpc>
            </a:pPr>
            <a:r>
              <a:rPr lang="el-GR" b="1" dirty="0" smtClean="0">
                <a:effectLst/>
                <a:latin typeface="Corbel" pitchFamily="34" charset="0"/>
              </a:rPr>
              <a:t>Διοίκηση Ανθρωπίνου Δυναμικού</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7735669-CB2D-4D0A-BDE6-52CD6CBCFB79}" type="slidenum">
              <a:rPr lang="en-US">
                <a:latin typeface="Corbel" pitchFamily="34" charset="0"/>
              </a:rPr>
              <a:pPr/>
              <a:t>7</a:t>
            </a:fld>
            <a:endParaRPr lang="en-US">
              <a:latin typeface="Corbel" pitchFamily="34" charset="0"/>
            </a:endParaRPr>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a:p>
            <a:endParaRPr lang="en-US" dirty="0">
              <a:latin typeface="Garamond" pitchFamily="18" charset="0"/>
            </a:endParaRPr>
          </a:p>
        </p:txBody>
      </p:sp>
      <p:sp>
        <p:nvSpPr>
          <p:cNvPr id="2590722" name="Rectangle 2"/>
          <p:cNvSpPr>
            <a:spLocks noGrp="1" noRot="1" noChangeArrowheads="1"/>
          </p:cNvSpPr>
          <p:nvPr>
            <p:ph type="title"/>
          </p:nvPr>
        </p:nvSpPr>
        <p:spPr/>
        <p:txBody>
          <a:bodyPr vert="horz" wrap="square" lIns="91440" tIns="45720" rIns="91440" bIns="45720" numCol="1" anchor="t" anchorCtr="0" compatLnSpc="1">
            <a:prstTxWarp prst="textNoShape">
              <a:avLst/>
            </a:prstTxWarp>
          </a:bodyPr>
          <a:lstStyle/>
          <a:p>
            <a:pPr eaLnBrk="1" hangingPunct="1"/>
            <a:r>
              <a:rPr lang="el-GR" dirty="0" smtClean="0">
                <a:latin typeface="Corbel" pitchFamily="34" charset="0"/>
              </a:rPr>
              <a:t>Φιλοσοφία της Κατεύθυνσης (2/2)</a:t>
            </a:r>
          </a:p>
        </p:txBody>
      </p:sp>
      <p:sp>
        <p:nvSpPr>
          <p:cNvPr id="2590723" name="Rectangle 3"/>
          <p:cNvSpPr>
            <a:spLocks noGrp="1" noChangeArrowheads="1"/>
          </p:cNvSpPr>
          <p:nvPr>
            <p:ph type="body" idx="1"/>
          </p:nvPr>
        </p:nvSpPr>
        <p:spPr>
          <a:xfrm>
            <a:off x="457200" y="1447800"/>
            <a:ext cx="8229600" cy="4724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marL="0" indent="0" eaLnBrk="1" hangingPunct="1">
              <a:lnSpc>
                <a:spcPct val="75000"/>
              </a:lnSpc>
              <a:buNone/>
            </a:pPr>
            <a:r>
              <a:rPr lang="el-GR" sz="2400" b="1" dirty="0" smtClean="0">
                <a:effectLst/>
                <a:latin typeface="Corbel" pitchFamily="34" charset="0"/>
              </a:rPr>
              <a:t>Απόκτηση </a:t>
            </a:r>
            <a:r>
              <a:rPr lang="el-GR" sz="2400" b="1" dirty="0" smtClean="0">
                <a:effectLst>
                  <a:outerShdw blurRad="38100" dist="38100" dir="2700000" algn="tl">
                    <a:srgbClr val="000000">
                      <a:alpha val="43137"/>
                    </a:srgbClr>
                  </a:outerShdw>
                </a:effectLst>
              </a:rPr>
              <a:t>αναλυτικού και </a:t>
            </a:r>
            <a:r>
              <a:rPr lang="el-GR" sz="2400" b="1" dirty="0" smtClean="0">
                <a:effectLst>
                  <a:outerShdw blurRad="38100" dist="38100" dir="2700000" algn="tl">
                    <a:srgbClr val="000000">
                      <a:alpha val="43137"/>
                    </a:srgbClr>
                  </a:outerShdw>
                </a:effectLst>
              </a:rPr>
              <a:t>υπολογιστικού επιστημονικού υπόβαθρου</a:t>
            </a:r>
            <a:r>
              <a:rPr lang="el-GR" sz="2400" b="1" dirty="0" smtClean="0">
                <a:effectLst/>
                <a:latin typeface="Corbel" pitchFamily="34" charset="0"/>
              </a:rPr>
              <a:t> </a:t>
            </a:r>
            <a:r>
              <a:rPr lang="el-GR" sz="2400" b="1" dirty="0" smtClean="0">
                <a:effectLst/>
                <a:latin typeface="Corbel" pitchFamily="34" charset="0"/>
              </a:rPr>
              <a:t>από τους φοιτητές, το οποίο θα τους επιτρέψει να ανταποκριθούν στις υψηλές απαιτήσεις μεταπτυχιακών ή διδακτορικών προγραμμάτων, με αντικείμενα</a:t>
            </a:r>
          </a:p>
          <a:p>
            <a:pPr lvl="1" eaLnBrk="1" hangingPunct="1">
              <a:lnSpc>
                <a:spcPct val="75000"/>
              </a:lnSpc>
            </a:pPr>
            <a:r>
              <a:rPr lang="en-US" b="1" dirty="0" smtClean="0">
                <a:effectLst/>
                <a:latin typeface="Corbel" pitchFamily="34" charset="0"/>
              </a:rPr>
              <a:t>Business Analytics</a:t>
            </a:r>
          </a:p>
          <a:p>
            <a:pPr lvl="1" eaLnBrk="1" hangingPunct="1">
              <a:lnSpc>
                <a:spcPct val="75000"/>
              </a:lnSpc>
            </a:pPr>
            <a:r>
              <a:rPr lang="el-GR" b="1" dirty="0" smtClean="0">
                <a:effectLst/>
                <a:latin typeface="Corbel" pitchFamily="34" charset="0"/>
              </a:rPr>
              <a:t>Διοικητική Επιστήμη και Επιχειρησιακή Έρευνα</a:t>
            </a:r>
          </a:p>
          <a:p>
            <a:pPr lvl="1" eaLnBrk="1" hangingPunct="1">
              <a:lnSpc>
                <a:spcPct val="75000"/>
              </a:lnSpc>
            </a:pPr>
            <a:r>
              <a:rPr lang="el-GR" b="1" dirty="0" smtClean="0">
                <a:effectLst/>
                <a:latin typeface="Corbel" pitchFamily="34" charset="0"/>
              </a:rPr>
              <a:t>Επιστήμη των Υπολογιστών – Βελτιστοποίηση</a:t>
            </a:r>
          </a:p>
          <a:p>
            <a:pPr lvl="1" eaLnBrk="1" hangingPunct="1">
              <a:lnSpc>
                <a:spcPct val="75000"/>
              </a:lnSpc>
            </a:pPr>
            <a:r>
              <a:rPr lang="el-GR" b="1" dirty="0" smtClean="0">
                <a:effectLst/>
                <a:latin typeface="Corbel" pitchFamily="34" charset="0"/>
              </a:rPr>
              <a:t>Χρηματοοικονομικά</a:t>
            </a:r>
          </a:p>
          <a:p>
            <a:pPr lvl="1" eaLnBrk="1" hangingPunct="1">
              <a:lnSpc>
                <a:spcPct val="75000"/>
              </a:lnSpc>
            </a:pPr>
            <a:r>
              <a:rPr lang="en-US" b="1" dirty="0" smtClean="0">
                <a:effectLst/>
                <a:latin typeface="Corbel" pitchFamily="34" charset="0"/>
              </a:rPr>
              <a:t>Logistics </a:t>
            </a:r>
            <a:r>
              <a:rPr lang="el-GR" b="1" dirty="0" smtClean="0">
                <a:effectLst/>
                <a:latin typeface="Corbel" pitchFamily="34" charset="0"/>
              </a:rPr>
              <a:t>και Εφοδιαστική Αλυσίδα</a:t>
            </a:r>
            <a:endParaRPr lang="en-US" b="1" dirty="0" smtClean="0">
              <a:effectLst/>
              <a:latin typeface="Corbel" pitchFamily="34" charset="0"/>
            </a:endParaRPr>
          </a:p>
          <a:p>
            <a:pPr lvl="1" eaLnBrk="1" hangingPunct="1">
              <a:lnSpc>
                <a:spcPct val="75000"/>
              </a:lnSpc>
            </a:pPr>
            <a:r>
              <a:rPr lang="el-GR" b="1" dirty="0" smtClean="0">
                <a:effectLst/>
                <a:latin typeface="Corbel" pitchFamily="34" charset="0"/>
              </a:rPr>
              <a:t>Συστήματα &amp; Βιομηχανική Μηχανική (</a:t>
            </a:r>
            <a:r>
              <a:rPr lang="en-US" b="1" dirty="0" smtClean="0">
                <a:effectLst/>
                <a:latin typeface="Corbel" pitchFamily="34" charset="0"/>
              </a:rPr>
              <a:t>Industrial &amp; Systems Engineering)</a:t>
            </a:r>
          </a:p>
          <a:p>
            <a:pPr lvl="1" eaLnBrk="1" hangingPunct="1">
              <a:lnSpc>
                <a:spcPct val="75000"/>
              </a:lnSpc>
            </a:pPr>
            <a:endParaRPr lang="el-GR" b="1" dirty="0" smtClean="0">
              <a:effectLst/>
              <a:latin typeface="Corbel" pitchFamily="34" charset="0"/>
            </a:endParaRPr>
          </a:p>
          <a:p>
            <a:pPr lvl="1" eaLnBrk="1" hangingPunct="1">
              <a:lnSpc>
                <a:spcPct val="75000"/>
              </a:lnSpc>
            </a:pPr>
            <a:endParaRPr lang="el-GR" dirty="0" smtClean="0">
              <a:effectLst/>
              <a:latin typeface="Corbe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6F5FC158-3523-4477-8224-3E1FEDC1EF59}" type="slidenum">
              <a:rPr lang="en-US">
                <a:latin typeface="Corbel" pitchFamily="34" charset="0"/>
              </a:rPr>
              <a:pPr/>
              <a:t>8</a:t>
            </a:fld>
            <a:endParaRPr lang="en-US">
              <a:latin typeface="Corbel" pitchFamily="34" charset="0"/>
            </a:endParaRPr>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a:p>
            <a:endParaRPr lang="en-US" dirty="0">
              <a:latin typeface="Garamond" pitchFamily="18" charset="0"/>
            </a:endParaRPr>
          </a:p>
        </p:txBody>
      </p:sp>
      <p:sp>
        <p:nvSpPr>
          <p:cNvPr id="2585602" name="Rectangle 2"/>
          <p:cNvSpPr>
            <a:spLocks noGrp="1" noRot="1" noChangeArrowheads="1"/>
          </p:cNvSpPr>
          <p:nvPr>
            <p:ph type="title"/>
          </p:nvPr>
        </p:nvSpPr>
        <p:spPr/>
        <p:txBody>
          <a:bodyPr vert="horz" wrap="square" lIns="91440" tIns="45720" rIns="91440" bIns="45720" numCol="1" anchor="t" anchorCtr="0" compatLnSpc="1">
            <a:prstTxWarp prst="textNoShape">
              <a:avLst/>
            </a:prstTxWarp>
          </a:bodyPr>
          <a:lstStyle/>
          <a:p>
            <a:pPr eaLnBrk="1" hangingPunct="1"/>
            <a:r>
              <a:rPr lang="el-GR" dirty="0" smtClean="0">
                <a:latin typeface="Corbel" pitchFamily="34" charset="0"/>
              </a:rPr>
              <a:t>Στόχοι της Κατεύθυνσης</a:t>
            </a:r>
            <a:r>
              <a:rPr lang="en-US" dirty="0" smtClean="0">
                <a:latin typeface="Corbel" pitchFamily="34" charset="0"/>
              </a:rPr>
              <a:t> (1/2)</a:t>
            </a:r>
            <a:endParaRPr lang="el-GR" dirty="0" smtClean="0">
              <a:latin typeface="Corbel" pitchFamily="34" charset="0"/>
            </a:endParaRPr>
          </a:p>
        </p:txBody>
      </p:sp>
      <p:sp>
        <p:nvSpPr>
          <p:cNvPr id="2585603" name="Rectangle 3"/>
          <p:cNvSpPr>
            <a:spLocks noGrp="1" noChangeArrowheads="1"/>
          </p:cNvSpPr>
          <p:nvPr>
            <p:ph type="body" idx="1"/>
          </p:nvPr>
        </p:nvSpPr>
        <p:spPr>
          <a:xfrm>
            <a:off x="228600" y="1676400"/>
            <a:ext cx="8686800" cy="452596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lnSpc>
                <a:spcPct val="75000"/>
              </a:lnSpc>
            </a:pPr>
            <a:r>
              <a:rPr lang="el-GR" sz="2400" dirty="0" smtClean="0">
                <a:latin typeface="Corbel" pitchFamily="34" charset="0"/>
              </a:rPr>
              <a:t>Σχεδιασμός και υλοποίηση των αποφάσεων και της στρατηγικής ενός οργανισμού/επιχείρησης /βιομηχανίας, λαμβάνοντας υπόψη </a:t>
            </a:r>
            <a:r>
              <a:rPr lang="el-GR" sz="2400" dirty="0" smtClean="0">
                <a:latin typeface="Corbel" pitchFamily="34" charset="0"/>
              </a:rPr>
              <a:t>δεδομένα, ποσοτικά </a:t>
            </a:r>
            <a:r>
              <a:rPr lang="el-GR" sz="2400" dirty="0" smtClean="0">
                <a:latin typeface="Corbel" pitchFamily="34" charset="0"/>
              </a:rPr>
              <a:t>μοντέλα και ποσοτικές μεθοδολογίες λήψης αποφάσεων όπως</a:t>
            </a:r>
            <a:endParaRPr lang="en-US" sz="2400" dirty="0" smtClean="0">
              <a:latin typeface="Corbel" pitchFamily="34" charset="0"/>
            </a:endParaRPr>
          </a:p>
          <a:p>
            <a:pPr lvl="1" eaLnBrk="1" hangingPunct="1">
              <a:lnSpc>
                <a:spcPct val="75000"/>
              </a:lnSpc>
            </a:pPr>
            <a:r>
              <a:rPr lang="el-GR" dirty="0" smtClean="0">
                <a:latin typeface="Corbel" pitchFamily="34" charset="0"/>
              </a:rPr>
              <a:t>Αλγόριθμοι Βελτιστοποίησης </a:t>
            </a:r>
          </a:p>
          <a:p>
            <a:pPr lvl="1" eaLnBrk="1" hangingPunct="1">
              <a:lnSpc>
                <a:spcPct val="75000"/>
              </a:lnSpc>
            </a:pPr>
            <a:r>
              <a:rPr lang="el-GR" dirty="0" smtClean="0"/>
              <a:t>Στοχαστική </a:t>
            </a:r>
            <a:r>
              <a:rPr lang="el-GR" dirty="0" smtClean="0"/>
              <a:t>Μοντελοποίηση και </a:t>
            </a:r>
            <a:r>
              <a:rPr lang="el-GR" dirty="0" smtClean="0">
                <a:latin typeface="Corbel" pitchFamily="34" charset="0"/>
              </a:rPr>
              <a:t>Προσομοίωση</a:t>
            </a:r>
          </a:p>
          <a:p>
            <a:pPr lvl="1" eaLnBrk="1" hangingPunct="1">
              <a:lnSpc>
                <a:spcPct val="75000"/>
              </a:lnSpc>
            </a:pPr>
            <a:r>
              <a:rPr lang="el-GR" dirty="0" smtClean="0"/>
              <a:t>Μεθόδους και αλγορίθμους ανάλυσης δεδομένων</a:t>
            </a:r>
            <a:endParaRPr lang="el-GR" dirty="0" smtClean="0">
              <a:latin typeface="Corbel" pitchFamily="34" charset="0"/>
            </a:endParaRPr>
          </a:p>
          <a:p>
            <a:pPr lvl="1" eaLnBrk="1" hangingPunct="1">
              <a:lnSpc>
                <a:spcPct val="75000"/>
              </a:lnSpc>
              <a:buFont typeface="Wingdings" pitchFamily="2" charset="2"/>
              <a:buNone/>
            </a:pPr>
            <a:endParaRPr lang="en-US" dirty="0" smtClean="0">
              <a:latin typeface="Corbel" pitchFamily="34" charset="0"/>
            </a:endParaRPr>
          </a:p>
          <a:p>
            <a:pPr eaLnBrk="1" hangingPunct="1">
              <a:lnSpc>
                <a:spcPct val="80000"/>
              </a:lnSpc>
            </a:pPr>
            <a:r>
              <a:rPr lang="el-GR" sz="2400" dirty="0" smtClean="0">
                <a:latin typeface="Corbel" pitchFamily="34" charset="0"/>
              </a:rPr>
              <a:t>Εμπέδωση των Ποσοτικών Μεθόδων από τους φοιτητές μέσω Εφαρμογών Περιπτώσεων</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Slide Number Placeholder 3"/>
          <p:cNvSpPr>
            <a:spLocks noGrp="1"/>
          </p:cNvSpPr>
          <p:nvPr>
            <p:ph type="sldNum"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B9940D0-C51E-466A-B684-7A34EEBD818C}" type="slidenum">
              <a:rPr lang="en-US">
                <a:latin typeface="Corbel" pitchFamily="34" charset="0"/>
              </a:rPr>
              <a:pPr/>
              <a:t>9</a:t>
            </a:fld>
            <a:endParaRPr lang="en-US">
              <a:latin typeface="Corbel" pitchFamily="34" charset="0"/>
            </a:endParaRPr>
          </a:p>
        </p:txBody>
      </p:sp>
      <p:sp>
        <p:nvSpPr>
          <p:cNvPr id="22"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l-GR" dirty="0" smtClean="0"/>
              <a:t>ΕΠΙΧΕΙΡΗΣΙΑΚΗ ΕΡΕΥΝΑ &amp; ΕΠΙΧΕΙΡΗΜΑΤΙΚΗ ΑΝΑΛΥΤΙΚΗ</a:t>
            </a:r>
            <a:endParaRPr lang="en-US" dirty="0" smtClean="0">
              <a:latin typeface="Garamond" pitchFamily="18" charset="0"/>
            </a:endParaRPr>
          </a:p>
          <a:p>
            <a:endParaRPr lang="en-US" dirty="0">
              <a:latin typeface="Garamond" pitchFamily="18" charset="0"/>
            </a:endParaRPr>
          </a:p>
        </p:txBody>
      </p:sp>
      <p:sp>
        <p:nvSpPr>
          <p:cNvPr id="2497538" name="Rectangle 2"/>
          <p:cNvSpPr>
            <a:spLocks noGrp="1" noRot="1" noChangeArrowheads="1"/>
          </p:cNvSpPr>
          <p:nvPr>
            <p:ph type="title"/>
          </p:nvPr>
        </p:nvSpPr>
        <p:spPr>
          <a:xfrm>
            <a:off x="304800" y="533400"/>
            <a:ext cx="8218488" cy="600075"/>
          </a:xfrm>
          <a:extLst>
            <a:ext uri="{91240B29-F687-4f45-9708-019B960494DF}">
              <a14:hiddenLine xmlns:a14="http://schemas.microsoft.com/office/drawing/2010/main" xmlns="" w="12700">
                <a:solidFill>
                  <a:schemeClr val="tx1"/>
                </a:solidFill>
                <a:miter lim="800000"/>
                <a:headEnd/>
                <a:tailEnd/>
              </a14:hiddenLine>
            </a:ext>
          </a:extLst>
        </p:spPr>
        <p:txBody>
          <a:bodyPr vert="horz" wrap="square" lIns="63595" tIns="25438" rIns="63595" bIns="25438" numCol="1" anchor="t" anchorCtr="0" compatLnSpc="1">
            <a:prstTxWarp prst="textNoShape">
              <a:avLst/>
            </a:prstTxWarp>
            <a:spAutoFit/>
          </a:bodyPr>
          <a:lstStyle/>
          <a:p>
            <a:pPr eaLnBrk="1" hangingPunct="1"/>
            <a:r>
              <a:rPr lang="el-GR" dirty="0" smtClean="0">
                <a:latin typeface="Corbel" pitchFamily="34" charset="0"/>
              </a:rPr>
              <a:t>Στόχοι της Κατεύθυνσης</a:t>
            </a:r>
            <a:r>
              <a:rPr lang="en-US" dirty="0" smtClean="0">
                <a:latin typeface="Corbel" pitchFamily="34" charset="0"/>
              </a:rPr>
              <a:t> (2/2)</a:t>
            </a:r>
          </a:p>
        </p:txBody>
      </p:sp>
      <p:sp>
        <p:nvSpPr>
          <p:cNvPr id="2497545" name="Rectangle 9"/>
          <p:cNvSpPr>
            <a:spLocks noChangeArrowheads="1"/>
          </p:cNvSpPr>
          <p:nvPr/>
        </p:nvSpPr>
        <p:spPr bwMode="auto">
          <a:xfrm>
            <a:off x="4724400" y="1905000"/>
            <a:ext cx="762000" cy="3962400"/>
          </a:xfrm>
          <a:prstGeom prst="rect">
            <a:avLst/>
          </a:prstGeom>
          <a:solidFill>
            <a:srgbClr val="FF9966"/>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9966"/>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pPr>
              <a:defRPr/>
            </a:pPr>
            <a:endParaRPr lang="en-US">
              <a:latin typeface="Corbel"/>
              <a:ea typeface="ＭＳ Ｐゴシック" charset="0"/>
              <a:cs typeface="Corbel"/>
            </a:endParaRPr>
          </a:p>
        </p:txBody>
      </p:sp>
      <p:sp>
        <p:nvSpPr>
          <p:cNvPr id="2497546" name="Rectangle 10"/>
          <p:cNvSpPr>
            <a:spLocks noChangeArrowheads="1"/>
          </p:cNvSpPr>
          <p:nvPr/>
        </p:nvSpPr>
        <p:spPr bwMode="auto">
          <a:xfrm>
            <a:off x="152400" y="3505200"/>
            <a:ext cx="2971800" cy="457200"/>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pPr algn="ctr"/>
            <a:endParaRPr lang="el-GR">
              <a:latin typeface="Corbel" pitchFamily="34" charset="0"/>
            </a:endParaRPr>
          </a:p>
          <a:p>
            <a:pPr algn="ctr"/>
            <a:r>
              <a:rPr lang="el-GR" b="1">
                <a:latin typeface="Corbel" pitchFamily="34" charset="0"/>
              </a:rPr>
              <a:t>ΠΟΣΟΤΙΚΕΣ ΜΕΘΟΔΟΙ</a:t>
            </a:r>
          </a:p>
          <a:p>
            <a:pPr algn="ctr"/>
            <a:endParaRPr lang="el-GR">
              <a:latin typeface="Corbel" pitchFamily="34" charset="0"/>
            </a:endParaRPr>
          </a:p>
        </p:txBody>
      </p:sp>
      <p:sp>
        <p:nvSpPr>
          <p:cNvPr id="2497550" name="Text Box 14"/>
          <p:cNvSpPr txBox="1">
            <a:spLocks noChangeArrowheads="1"/>
          </p:cNvSpPr>
          <p:nvPr/>
        </p:nvSpPr>
        <p:spPr bwMode="auto">
          <a:xfrm rot="16200000">
            <a:off x="5075238" y="3840162"/>
            <a:ext cx="3352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el-GR" b="1">
                <a:solidFill>
                  <a:schemeClr val="bg1"/>
                </a:solidFill>
                <a:latin typeface="Corbel" pitchFamily="34" charset="0"/>
              </a:rPr>
              <a:t>ΧΡΗΜΑΤΟΙΚΟΝΟΜΙΚΑ</a:t>
            </a:r>
            <a:endParaRPr lang="en-GB" b="1">
              <a:solidFill>
                <a:schemeClr val="bg1"/>
              </a:solidFill>
              <a:latin typeface="Corbel" pitchFamily="34" charset="0"/>
            </a:endParaRPr>
          </a:p>
        </p:txBody>
      </p:sp>
      <p:sp>
        <p:nvSpPr>
          <p:cNvPr id="2497554" name="Text Box 18"/>
          <p:cNvSpPr txBox="1">
            <a:spLocks noChangeArrowheads="1"/>
          </p:cNvSpPr>
          <p:nvPr/>
        </p:nvSpPr>
        <p:spPr bwMode="auto">
          <a:xfrm rot="16200000">
            <a:off x="5380038" y="3763962"/>
            <a:ext cx="33528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l-GR" b="1">
                <a:solidFill>
                  <a:schemeClr val="bg1"/>
                </a:solidFill>
                <a:latin typeface="Corbel" pitchFamily="34" charset="0"/>
              </a:rPr>
              <a:t>ΠΡΟΓΡΑΜΜΑΤΙΣΜΟΣ ΠΑΡΑΓΩΓΗΣ</a:t>
            </a:r>
            <a:endParaRPr lang="en-GB" b="1">
              <a:solidFill>
                <a:schemeClr val="bg1"/>
              </a:solidFill>
              <a:latin typeface="Corbel" pitchFamily="34" charset="0"/>
            </a:endParaRPr>
          </a:p>
        </p:txBody>
      </p:sp>
      <p:sp>
        <p:nvSpPr>
          <p:cNvPr id="2497555" name="Rectangle 19"/>
          <p:cNvSpPr>
            <a:spLocks noChangeArrowheads="1"/>
          </p:cNvSpPr>
          <p:nvPr/>
        </p:nvSpPr>
        <p:spPr bwMode="auto">
          <a:xfrm>
            <a:off x="5791200" y="1905000"/>
            <a:ext cx="838200" cy="3962400"/>
          </a:xfrm>
          <a:prstGeom prst="rect">
            <a:avLst/>
          </a:prstGeom>
          <a:solidFill>
            <a:srgbClr val="FF9966"/>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9966"/>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pPr>
              <a:defRPr/>
            </a:pPr>
            <a:endParaRPr lang="en-US">
              <a:latin typeface="Corbel"/>
              <a:ea typeface="ＭＳ Ｐゴシック" charset="0"/>
              <a:cs typeface="Corbel"/>
            </a:endParaRPr>
          </a:p>
        </p:txBody>
      </p:sp>
      <p:sp>
        <p:nvSpPr>
          <p:cNvPr id="2497557" name="Rectangle 21"/>
          <p:cNvSpPr>
            <a:spLocks noChangeArrowheads="1"/>
          </p:cNvSpPr>
          <p:nvPr/>
        </p:nvSpPr>
        <p:spPr bwMode="auto">
          <a:xfrm>
            <a:off x="6934200" y="1905000"/>
            <a:ext cx="838200" cy="3962400"/>
          </a:xfrm>
          <a:prstGeom prst="rect">
            <a:avLst/>
          </a:prstGeom>
          <a:solidFill>
            <a:srgbClr val="FF9966"/>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9966"/>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pPr>
              <a:defRPr/>
            </a:pPr>
            <a:endParaRPr lang="en-US">
              <a:latin typeface="Corbel"/>
              <a:ea typeface="ＭＳ Ｐゴシック" charset="0"/>
              <a:cs typeface="Corbel"/>
            </a:endParaRPr>
          </a:p>
        </p:txBody>
      </p:sp>
      <p:sp>
        <p:nvSpPr>
          <p:cNvPr id="2497558" name="Text Box 22"/>
          <p:cNvSpPr txBox="1">
            <a:spLocks noChangeArrowheads="1"/>
          </p:cNvSpPr>
          <p:nvPr/>
        </p:nvSpPr>
        <p:spPr bwMode="auto">
          <a:xfrm rot="16200000">
            <a:off x="4291012" y="3633788"/>
            <a:ext cx="3884613" cy="42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en-US" sz="2200" b="1">
                <a:solidFill>
                  <a:schemeClr val="bg1"/>
                </a:solidFill>
                <a:latin typeface="Corbel" pitchFamily="34" charset="0"/>
              </a:rPr>
              <a:t>LOGISTICS - M</a:t>
            </a:r>
            <a:r>
              <a:rPr lang="el-GR" sz="2200" b="1">
                <a:solidFill>
                  <a:schemeClr val="bg1"/>
                </a:solidFill>
                <a:latin typeface="Corbel" pitchFamily="34" charset="0"/>
              </a:rPr>
              <a:t>ΕΤΑΦΟΡΕΣ</a:t>
            </a:r>
            <a:endParaRPr lang="en-GB" sz="2200" b="1">
              <a:solidFill>
                <a:schemeClr val="bg1"/>
              </a:solidFill>
              <a:latin typeface="Corbel" pitchFamily="34" charset="0"/>
            </a:endParaRPr>
          </a:p>
        </p:txBody>
      </p:sp>
      <p:sp>
        <p:nvSpPr>
          <p:cNvPr id="2497560" name="Text Box 24"/>
          <p:cNvSpPr txBox="1">
            <a:spLocks noChangeArrowheads="1"/>
          </p:cNvSpPr>
          <p:nvPr/>
        </p:nvSpPr>
        <p:spPr bwMode="auto">
          <a:xfrm rot="16200000">
            <a:off x="6729413" y="4702175"/>
            <a:ext cx="3884612" cy="42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el-GR" sz="2200" b="1">
                <a:solidFill>
                  <a:schemeClr val="bg1"/>
                </a:solidFill>
                <a:latin typeface="Corbel" pitchFamily="34" charset="0"/>
              </a:rPr>
              <a:t>ΧΡΗΜΑΤΟΟΙΚΟΝΟΜΙΚΑ</a:t>
            </a:r>
            <a:endParaRPr lang="en-GB" sz="2200" b="1">
              <a:solidFill>
                <a:schemeClr val="bg1"/>
              </a:solidFill>
              <a:latin typeface="Corbel" pitchFamily="34" charset="0"/>
            </a:endParaRPr>
          </a:p>
        </p:txBody>
      </p:sp>
      <p:sp>
        <p:nvSpPr>
          <p:cNvPr id="2497561" name="Text Box 25"/>
          <p:cNvSpPr txBox="1">
            <a:spLocks noChangeArrowheads="1"/>
          </p:cNvSpPr>
          <p:nvPr/>
        </p:nvSpPr>
        <p:spPr bwMode="auto">
          <a:xfrm rot="16200000">
            <a:off x="3180557" y="3437731"/>
            <a:ext cx="3884612" cy="815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lnSpc>
                <a:spcPct val="80000"/>
              </a:lnSpc>
            </a:pPr>
            <a:r>
              <a:rPr lang="el-GR" sz="2200" b="1">
                <a:solidFill>
                  <a:schemeClr val="bg1"/>
                </a:solidFill>
                <a:latin typeface="Corbel" pitchFamily="34" charset="0"/>
              </a:rPr>
              <a:t>ΔΙΟΙΚΗΣΗ ΠΑΡΑΓΩΓΗΣ</a:t>
            </a:r>
          </a:p>
          <a:p>
            <a:pPr algn="ctr">
              <a:lnSpc>
                <a:spcPct val="80000"/>
              </a:lnSpc>
            </a:pPr>
            <a:r>
              <a:rPr lang="el-GR" sz="2200" b="1">
                <a:solidFill>
                  <a:schemeClr val="bg1"/>
                </a:solidFill>
                <a:latin typeface="Corbel" pitchFamily="34" charset="0"/>
              </a:rPr>
              <a:t>&amp; ΥΠΗΡΕΣΙΩΝ</a:t>
            </a:r>
            <a:endParaRPr lang="en-GB" sz="2200" b="1">
              <a:solidFill>
                <a:schemeClr val="bg1"/>
              </a:solidFill>
              <a:latin typeface="Corbel" pitchFamily="34" charset="0"/>
            </a:endParaRPr>
          </a:p>
        </p:txBody>
      </p:sp>
      <p:sp>
        <p:nvSpPr>
          <p:cNvPr id="2497562" name="Rectangle 26"/>
          <p:cNvSpPr>
            <a:spLocks noChangeArrowheads="1"/>
          </p:cNvSpPr>
          <p:nvPr/>
        </p:nvSpPr>
        <p:spPr bwMode="auto">
          <a:xfrm>
            <a:off x="8077200" y="1905000"/>
            <a:ext cx="838200" cy="3962400"/>
          </a:xfrm>
          <a:prstGeom prst="rect">
            <a:avLst/>
          </a:prstGeom>
          <a:solidFill>
            <a:srgbClr val="FF9966"/>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9966"/>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pPr>
              <a:defRPr/>
            </a:pPr>
            <a:endParaRPr lang="en-US">
              <a:latin typeface="Corbel"/>
              <a:ea typeface="ＭＳ Ｐゴシック" charset="0"/>
              <a:cs typeface="Corbel"/>
            </a:endParaRPr>
          </a:p>
        </p:txBody>
      </p:sp>
      <p:sp>
        <p:nvSpPr>
          <p:cNvPr id="2497563" name="Text Box 27"/>
          <p:cNvSpPr txBox="1">
            <a:spLocks noChangeArrowheads="1"/>
          </p:cNvSpPr>
          <p:nvPr/>
        </p:nvSpPr>
        <p:spPr bwMode="auto">
          <a:xfrm rot="16200000">
            <a:off x="6592093" y="3539332"/>
            <a:ext cx="3884613"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l-GR" sz="2200" b="1">
                <a:solidFill>
                  <a:schemeClr val="bg1"/>
                </a:solidFill>
                <a:latin typeface="Corbel" pitchFamily="34" charset="0"/>
              </a:rPr>
              <a:t>ΔΙΟΙΚΗΣΗ ΑΝΘΡΩΠΙΝΟΥ ΔΥΝΑΜΙΚΟΥ</a:t>
            </a:r>
            <a:endParaRPr lang="en-GB" sz="2200" b="1">
              <a:solidFill>
                <a:schemeClr val="bg1"/>
              </a:solidFill>
              <a:latin typeface="Corbel" pitchFamily="34" charset="0"/>
            </a:endParaRPr>
          </a:p>
        </p:txBody>
      </p:sp>
      <p:sp>
        <p:nvSpPr>
          <p:cNvPr id="2497564" name="Line 28"/>
          <p:cNvSpPr>
            <a:spLocks noChangeShapeType="1"/>
          </p:cNvSpPr>
          <p:nvPr/>
        </p:nvSpPr>
        <p:spPr bwMode="auto">
          <a:xfrm>
            <a:off x="3352800" y="3657600"/>
            <a:ext cx="1295400" cy="0"/>
          </a:xfrm>
          <a:prstGeom prst="line">
            <a:avLst/>
          </a:prstGeom>
          <a:noFill/>
          <a:ln w="11747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n-US">
              <a:latin typeface="Corbel"/>
              <a:ea typeface="ＭＳ Ｐゴシック" charset="0"/>
              <a:cs typeface="Corbel"/>
            </a:endParaRPr>
          </a:p>
        </p:txBody>
      </p:sp>
      <p:sp>
        <p:nvSpPr>
          <p:cNvPr id="2497565" name="Line 29"/>
          <p:cNvSpPr>
            <a:spLocks noChangeShapeType="1"/>
          </p:cNvSpPr>
          <p:nvPr/>
        </p:nvSpPr>
        <p:spPr bwMode="auto">
          <a:xfrm>
            <a:off x="5638800" y="3657600"/>
            <a:ext cx="152400" cy="0"/>
          </a:xfrm>
          <a:prstGeom prst="line">
            <a:avLst/>
          </a:prstGeom>
          <a:noFill/>
          <a:ln w="1174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n-US">
              <a:latin typeface="Corbel"/>
              <a:ea typeface="ＭＳ Ｐゴシック" charset="0"/>
              <a:cs typeface="Corbel"/>
            </a:endParaRPr>
          </a:p>
        </p:txBody>
      </p:sp>
      <p:sp>
        <p:nvSpPr>
          <p:cNvPr id="2497566" name="Line 30"/>
          <p:cNvSpPr>
            <a:spLocks noChangeShapeType="1"/>
          </p:cNvSpPr>
          <p:nvPr/>
        </p:nvSpPr>
        <p:spPr bwMode="auto">
          <a:xfrm>
            <a:off x="6781800" y="3657600"/>
            <a:ext cx="152400" cy="0"/>
          </a:xfrm>
          <a:prstGeom prst="line">
            <a:avLst/>
          </a:prstGeom>
          <a:noFill/>
          <a:ln w="1174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n-US">
              <a:latin typeface="Corbel"/>
              <a:ea typeface="ＭＳ Ｐゴシック" charset="0"/>
              <a:cs typeface="Corbel"/>
            </a:endParaRPr>
          </a:p>
        </p:txBody>
      </p:sp>
      <p:sp>
        <p:nvSpPr>
          <p:cNvPr id="2497567" name="Line 31"/>
          <p:cNvSpPr>
            <a:spLocks noChangeShapeType="1"/>
          </p:cNvSpPr>
          <p:nvPr/>
        </p:nvSpPr>
        <p:spPr bwMode="auto">
          <a:xfrm>
            <a:off x="7924800" y="3657600"/>
            <a:ext cx="152400" cy="0"/>
          </a:xfrm>
          <a:prstGeom prst="line">
            <a:avLst/>
          </a:prstGeom>
          <a:noFill/>
          <a:ln w="1174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n-US">
              <a:latin typeface="Corbel"/>
              <a:ea typeface="ＭＳ Ｐゴシック" charset="0"/>
              <a:cs typeface="Corbel"/>
            </a:endParaRPr>
          </a:p>
        </p:txBody>
      </p:sp>
      <p:sp>
        <p:nvSpPr>
          <p:cNvPr id="2497569" name="Text Box 33"/>
          <p:cNvSpPr txBox="1">
            <a:spLocks noChangeArrowheads="1"/>
          </p:cNvSpPr>
          <p:nvPr/>
        </p:nvSpPr>
        <p:spPr bwMode="auto">
          <a:xfrm>
            <a:off x="609600" y="4114800"/>
            <a:ext cx="15240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defRPr/>
            </a:pPr>
            <a:endParaRPr lang="el-GR">
              <a:latin typeface="Corbel"/>
              <a:ea typeface="ＭＳ Ｐゴシック" charset="0"/>
              <a:cs typeface="Corbel"/>
            </a:endParaRPr>
          </a:p>
        </p:txBody>
      </p:sp>
      <p:sp>
        <p:nvSpPr>
          <p:cNvPr id="2497570" name="Text Box 34"/>
          <p:cNvSpPr txBox="1">
            <a:spLocks noChangeArrowheads="1"/>
          </p:cNvSpPr>
          <p:nvPr/>
        </p:nvSpPr>
        <p:spPr bwMode="auto">
          <a:xfrm>
            <a:off x="0" y="4191000"/>
            <a:ext cx="4572000" cy="1255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spAutoFit/>
          </a:bodyPr>
          <a:lstStyle/>
          <a:p>
            <a:pPr>
              <a:lnSpc>
                <a:spcPct val="70000"/>
              </a:lnSpc>
              <a:buFontTx/>
              <a:buChar char="•"/>
            </a:pPr>
            <a:r>
              <a:rPr lang="el-GR" sz="2400" b="1" dirty="0">
                <a:latin typeface="Corbel" pitchFamily="34" charset="0"/>
              </a:rPr>
              <a:t>Βελτιστοποίηση - Αλγόριθμοι</a:t>
            </a:r>
          </a:p>
          <a:p>
            <a:pPr>
              <a:lnSpc>
                <a:spcPct val="70000"/>
              </a:lnSpc>
              <a:buFontTx/>
              <a:buChar char="•"/>
            </a:pPr>
            <a:r>
              <a:rPr lang="el-GR" sz="2400" b="1" dirty="0">
                <a:latin typeface="Corbel" pitchFamily="34" charset="0"/>
              </a:rPr>
              <a:t>Προσομοίωση (</a:t>
            </a:r>
            <a:r>
              <a:rPr lang="en-US" sz="2400" b="1" dirty="0">
                <a:latin typeface="Corbel" pitchFamily="34" charset="0"/>
              </a:rPr>
              <a:t>Simulation)</a:t>
            </a:r>
            <a:endParaRPr lang="el-GR" sz="2400" b="1" dirty="0">
              <a:latin typeface="Corbel" pitchFamily="34" charset="0"/>
            </a:endParaRPr>
          </a:p>
          <a:p>
            <a:pPr>
              <a:lnSpc>
                <a:spcPct val="70000"/>
              </a:lnSpc>
              <a:buFontTx/>
              <a:buChar char="•"/>
            </a:pPr>
            <a:r>
              <a:rPr lang="el-GR" sz="2400" b="1" dirty="0">
                <a:latin typeface="Corbel" pitchFamily="34" charset="0"/>
              </a:rPr>
              <a:t>Πιθανότητες - Στατιστική</a:t>
            </a:r>
          </a:p>
        </p:txBody>
      </p:sp>
      <p:sp>
        <p:nvSpPr>
          <p:cNvPr id="2497571" name="Text Box 35"/>
          <p:cNvSpPr txBox="1">
            <a:spLocks noChangeArrowheads="1"/>
          </p:cNvSpPr>
          <p:nvPr/>
        </p:nvSpPr>
        <p:spPr bwMode="auto">
          <a:xfrm rot="16200000">
            <a:off x="5400675" y="3660775"/>
            <a:ext cx="3884613" cy="3730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lnSpc>
                <a:spcPct val="80000"/>
              </a:lnSpc>
            </a:pPr>
            <a:r>
              <a:rPr lang="el-GR" sz="2200" b="1">
                <a:solidFill>
                  <a:schemeClr val="bg1"/>
                </a:solidFill>
                <a:latin typeface="Corbel" pitchFamily="34" charset="0"/>
              </a:rPr>
              <a:t>ΧΡΗΜΑΤΟΟΙΚΟΝΟΜΙΚΑ</a:t>
            </a:r>
            <a:endParaRPr lang="en-GB" sz="2200" b="1">
              <a:solidFill>
                <a:schemeClr val="bg1"/>
              </a:solidFill>
              <a:latin typeface="Corbe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a:ln>
              <a:noFill/>
            </a:ln>
            <a:solidFill>
              <a:schemeClr val="tx1"/>
            </a:solidFill>
            <a:effectLst/>
            <a:latin typeface="Verdana" charset="0"/>
            <a:ea typeface="ＭＳ Ｐゴシック"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2075" tIns="46038" rIns="92075" bIns="46038"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a:ln>
              <a:noFill/>
            </a:ln>
            <a:solidFill>
              <a:schemeClr val="tx1"/>
            </a:solidFill>
            <a:effectLst/>
            <a:latin typeface="Verdana" charset="0"/>
            <a:ea typeface="ＭＳ Ｐゴシック"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7560</TotalTime>
  <Words>821</Words>
  <Application>Microsoft Office PowerPoint</Application>
  <PresentationFormat>On-screen Show (4:3)</PresentationFormat>
  <Paragraphs>121</Paragraphs>
  <Slides>11</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Verdana</vt:lpstr>
      <vt:lpstr>MS PGothic</vt:lpstr>
      <vt:lpstr>Arial</vt:lpstr>
      <vt:lpstr>Garamond</vt:lpstr>
      <vt:lpstr>Wingdings</vt:lpstr>
      <vt:lpstr>Corbel</vt:lpstr>
      <vt:lpstr>Arial Narrow</vt:lpstr>
      <vt:lpstr>Stream</vt:lpstr>
      <vt:lpstr> ΕΠΙΧΕΙΡΗΣΙΑΚΗ EΡΕΥΝΑ &amp; ΕΠΙΧΕΙΡΗΜΑΤΙΚΗ ΑΝΑΛΥΤΙΚΗ</vt:lpstr>
      <vt:lpstr>Slide 2</vt:lpstr>
      <vt:lpstr>Tι είναι  Επιχειρησιακή Έρευνα και  Διοικητική Επιστήμη</vt:lpstr>
      <vt:lpstr>Tι είναι  η Επιχειρηματική Αναλυτική</vt:lpstr>
      <vt:lpstr>Η Σημασία των Ποσοτικών &amp; Αναλυτικών Μεθόδων στη Διοίκηση των Επιχειρήσεων  </vt:lpstr>
      <vt:lpstr>Φιλοσοφία της Κατεύθυνσης (1/2)</vt:lpstr>
      <vt:lpstr>Φιλοσοφία της Κατεύθυνσης (2/2)</vt:lpstr>
      <vt:lpstr>Στόχοι της Κατεύθυνσης (1/2)</vt:lpstr>
      <vt:lpstr>Στόχοι της Κατεύθυνσης (2/2)</vt:lpstr>
      <vt:lpstr>Υποχρεωτικά Μαθήματα Κατεύθυνσης</vt:lpstr>
      <vt:lpstr>Tι κάνει ένας Επιχειρησιακός Ερευνητής και Επιχειρηματικός Αναλυτής;</vt:lpstr>
    </vt:vector>
  </TitlesOfParts>
  <Company>Superfactory Ventures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Facility Location</dc:title>
  <dc:creator>Yiannis Mourtos</dc:creator>
  <cp:lastModifiedBy>i.mourtos@gmail.com</cp:lastModifiedBy>
  <cp:revision>188</cp:revision>
  <dcterms:created xsi:type="dcterms:W3CDTF">2003-01-20T23:26:05Z</dcterms:created>
  <dcterms:modified xsi:type="dcterms:W3CDTF">2017-03-14T07:49:42Z</dcterms:modified>
</cp:coreProperties>
</file>