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21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56" y="3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7E85F7-F9CF-4D7A-A4E1-2AF7F23584C5}" type="datetimeFigureOut">
              <a:rPr lang="el-GR" smtClean="0"/>
              <a:pPr/>
              <a:t>24/10/2017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588B47-9F1D-4DFD-88E9-C7EC35133610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758665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98F752-42A3-4003-B8ED-B725FBB9BB51}" type="datetimeFigureOut">
              <a:rPr lang="el-GR" smtClean="0"/>
              <a:pPr/>
              <a:t>24/10/2017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7FB3D1-0A38-490D-9DA4-AEA19F481ED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04524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5981-9340-427C-BA5C-2346199C66DD}" type="datetimeFigureOut">
              <a:rPr lang="el-GR" smtClean="0"/>
              <a:pPr/>
              <a:t>24/10/2017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AE18-8FBF-4908-8B02-F20EA3B4238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5981-9340-427C-BA5C-2346199C66DD}" type="datetimeFigureOut">
              <a:rPr lang="el-GR" smtClean="0"/>
              <a:pPr/>
              <a:t>24/10/2017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AE18-8FBF-4908-8B02-F20EA3B4238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5981-9340-427C-BA5C-2346199C66DD}" type="datetimeFigureOut">
              <a:rPr lang="el-GR" smtClean="0"/>
              <a:pPr/>
              <a:t>24/10/2017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AE18-8FBF-4908-8B02-F20EA3B4238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5981-9340-427C-BA5C-2346199C66DD}" type="datetimeFigureOut">
              <a:rPr lang="el-GR" smtClean="0"/>
              <a:pPr/>
              <a:t>24/10/2017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AE18-8FBF-4908-8B02-F20EA3B4238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5981-9340-427C-BA5C-2346199C66DD}" type="datetimeFigureOut">
              <a:rPr lang="el-GR" smtClean="0"/>
              <a:pPr/>
              <a:t>24/10/2017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AE18-8FBF-4908-8B02-F20EA3B4238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5981-9340-427C-BA5C-2346199C66DD}" type="datetimeFigureOut">
              <a:rPr lang="el-GR" smtClean="0"/>
              <a:pPr/>
              <a:t>24/10/2017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AE18-8FBF-4908-8B02-F20EA3B4238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5981-9340-427C-BA5C-2346199C66DD}" type="datetimeFigureOut">
              <a:rPr lang="el-GR" smtClean="0"/>
              <a:pPr/>
              <a:t>24/10/2017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AE18-8FBF-4908-8B02-F20EA3B4238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5981-9340-427C-BA5C-2346199C66DD}" type="datetimeFigureOut">
              <a:rPr lang="el-GR" smtClean="0"/>
              <a:pPr/>
              <a:t>24/10/2017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AE18-8FBF-4908-8B02-F20EA3B4238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5981-9340-427C-BA5C-2346199C66DD}" type="datetimeFigureOut">
              <a:rPr lang="el-GR" smtClean="0"/>
              <a:pPr/>
              <a:t>24/10/2017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AE18-8FBF-4908-8B02-F20EA3B4238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5981-9340-427C-BA5C-2346199C66DD}" type="datetimeFigureOut">
              <a:rPr lang="el-GR" smtClean="0"/>
              <a:pPr/>
              <a:t>24/10/2017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AE18-8FBF-4908-8B02-F20EA3B4238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5981-9340-427C-BA5C-2346199C66DD}" type="datetimeFigureOut">
              <a:rPr lang="el-GR" smtClean="0"/>
              <a:pPr/>
              <a:t>24/10/2017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AE18-8FBF-4908-8B02-F20EA3B4238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025981-9340-427C-BA5C-2346199C66DD}" type="datetimeFigureOut">
              <a:rPr lang="el-GR" smtClean="0"/>
              <a:pPr/>
              <a:t>24/10/2017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BFAE18-8FBF-4908-8B02-F20EA3B4238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about.me/nikolaou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linkedin.com/in/viktoraskoukis" TargetMode="External"/><Relationship Id="rId4" Type="http://schemas.openxmlformats.org/officeDocument/2006/relationships/hyperlink" Target="https://gr.linkedin.com/in/angeliki-panagiotidou-1624459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hyperlink" Target="http://www.career.aueb.gr/" TargetMode="External"/><Relationship Id="rId7" Type="http://schemas.openxmlformats.org/officeDocument/2006/relationships/hyperlink" Target="https://twitter.com/CareerAueb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linkedin.com/pub/career-office-aueb" TargetMode="External"/><Relationship Id="rId11" Type="http://schemas.openxmlformats.org/officeDocument/2006/relationships/image" Target="../media/image10.png"/><Relationship Id="rId5" Type="http://schemas.openxmlformats.org/officeDocument/2006/relationships/hyperlink" Target="http://www.facebook.com/CareerOffice.Aueb" TargetMode="External"/><Relationship Id="rId10" Type="http://schemas.openxmlformats.org/officeDocument/2006/relationships/image" Target="../media/image9.png"/><Relationship Id="rId4" Type="http://schemas.openxmlformats.org/officeDocument/2006/relationships/hyperlink" Target="mailto:career@aueb.gr" TargetMode="External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http://www.neolaia.gr/wp-content/uploads/2013/10/415778_10150668079408347_2056994743_o.jpg"/>
          <p:cNvPicPr>
            <a:picLocks noChangeAspect="1" noChangeArrowheads="1"/>
          </p:cNvPicPr>
          <p:nvPr/>
        </p:nvPicPr>
        <p:blipFill>
          <a:blip r:embed="rId2" cstate="print">
            <a:lum bright="40000" contrast="-40000"/>
          </a:blip>
          <a:srcRect l="30309" r="35265" b="2030"/>
          <a:stretch>
            <a:fillRect/>
          </a:stretch>
        </p:blipFill>
        <p:spPr bwMode="auto">
          <a:xfrm>
            <a:off x="5940152" y="0"/>
            <a:ext cx="3203848" cy="4697760"/>
          </a:xfrm>
          <a:prstGeom prst="rect">
            <a:avLst/>
          </a:prstGeom>
          <a:noFill/>
        </p:spPr>
      </p:pic>
      <p:sp>
        <p:nvSpPr>
          <p:cNvPr id="68" name="Rectangle 67"/>
          <p:cNvSpPr/>
          <p:nvPr/>
        </p:nvSpPr>
        <p:spPr>
          <a:xfrm>
            <a:off x="0" y="4581128"/>
            <a:ext cx="6228184" cy="22768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4581128"/>
            <a:ext cx="2915816" cy="2276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6300192" cy="4581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Group 6"/>
          <p:cNvGrpSpPr/>
          <p:nvPr/>
        </p:nvGrpSpPr>
        <p:grpSpPr>
          <a:xfrm>
            <a:off x="5436096" y="0"/>
            <a:ext cx="1440160" cy="6858000"/>
            <a:chOff x="5436096" y="0"/>
            <a:chExt cx="1440160" cy="6858000"/>
          </a:xfrm>
        </p:grpSpPr>
        <p:grpSp>
          <p:nvGrpSpPr>
            <p:cNvPr id="8" name="Group 25"/>
            <p:cNvGrpSpPr/>
            <p:nvPr/>
          </p:nvGrpSpPr>
          <p:grpSpPr>
            <a:xfrm>
              <a:off x="5436096" y="1226840"/>
              <a:ext cx="1440160" cy="2490192"/>
              <a:chOff x="1763688" y="404664"/>
              <a:chExt cx="1440160" cy="2490192"/>
            </a:xfrm>
          </p:grpSpPr>
          <p:cxnSp>
            <p:nvCxnSpPr>
              <p:cNvPr id="46" name="Straight Connector 45"/>
              <p:cNvCxnSpPr/>
              <p:nvPr/>
            </p:nvCxnSpPr>
            <p:spPr>
              <a:xfrm flipV="1">
                <a:off x="1763688" y="404664"/>
                <a:ext cx="1440160" cy="792088"/>
              </a:xfrm>
              <a:prstGeom prst="line">
                <a:avLst/>
              </a:prstGeom>
              <a:ln w="158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flipV="1">
                <a:off x="1763688" y="557064"/>
                <a:ext cx="1440160" cy="792088"/>
              </a:xfrm>
              <a:prstGeom prst="line">
                <a:avLst/>
              </a:prstGeom>
              <a:ln w="158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flipV="1">
                <a:off x="1763688" y="709464"/>
                <a:ext cx="1440160" cy="792088"/>
              </a:xfrm>
              <a:prstGeom prst="line">
                <a:avLst/>
              </a:prstGeom>
              <a:ln w="158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 flipV="1">
                <a:off x="1763688" y="861864"/>
                <a:ext cx="1440160" cy="792088"/>
              </a:xfrm>
              <a:prstGeom prst="line">
                <a:avLst/>
              </a:prstGeom>
              <a:ln w="158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 flipV="1">
                <a:off x="1763688" y="1014264"/>
                <a:ext cx="1440160" cy="792088"/>
              </a:xfrm>
              <a:prstGeom prst="line">
                <a:avLst/>
              </a:prstGeom>
              <a:ln w="158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 flipV="1">
                <a:off x="1763688" y="1166664"/>
                <a:ext cx="1440160" cy="792088"/>
              </a:xfrm>
              <a:prstGeom prst="line">
                <a:avLst/>
              </a:prstGeom>
              <a:ln w="158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 flipV="1">
                <a:off x="1763688" y="1340768"/>
                <a:ext cx="1440160" cy="792088"/>
              </a:xfrm>
              <a:prstGeom prst="line">
                <a:avLst/>
              </a:prstGeom>
              <a:ln w="158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flipV="1">
                <a:off x="1763688" y="1493168"/>
                <a:ext cx="1440160" cy="792088"/>
              </a:xfrm>
              <a:prstGeom prst="line">
                <a:avLst/>
              </a:prstGeom>
              <a:ln w="158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flipV="1">
                <a:off x="1763688" y="1645568"/>
                <a:ext cx="1440160" cy="792088"/>
              </a:xfrm>
              <a:prstGeom prst="line">
                <a:avLst/>
              </a:prstGeom>
              <a:ln w="158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 flipV="1">
                <a:off x="1763688" y="1797968"/>
                <a:ext cx="1440160" cy="792088"/>
              </a:xfrm>
              <a:prstGeom prst="line">
                <a:avLst/>
              </a:prstGeom>
              <a:ln w="158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 flipV="1">
                <a:off x="1763688" y="1950368"/>
                <a:ext cx="1440160" cy="792088"/>
              </a:xfrm>
              <a:prstGeom prst="line">
                <a:avLst/>
              </a:prstGeom>
              <a:ln w="158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 flipV="1">
                <a:off x="1763688" y="2102768"/>
                <a:ext cx="1440160" cy="792088"/>
              </a:xfrm>
              <a:prstGeom prst="line">
                <a:avLst/>
              </a:prstGeom>
              <a:ln w="158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" name="Group 26"/>
            <p:cNvGrpSpPr/>
            <p:nvPr/>
          </p:nvGrpSpPr>
          <p:grpSpPr>
            <a:xfrm>
              <a:off x="5436096" y="3099048"/>
              <a:ext cx="1440160" cy="2490192"/>
              <a:chOff x="1763688" y="404664"/>
              <a:chExt cx="1440160" cy="2490192"/>
            </a:xfrm>
          </p:grpSpPr>
          <p:cxnSp>
            <p:nvCxnSpPr>
              <p:cNvPr id="34" name="Straight Connector 33"/>
              <p:cNvCxnSpPr/>
              <p:nvPr/>
            </p:nvCxnSpPr>
            <p:spPr>
              <a:xfrm flipV="1">
                <a:off x="1763688" y="404664"/>
                <a:ext cx="1440160" cy="792088"/>
              </a:xfrm>
              <a:prstGeom prst="line">
                <a:avLst/>
              </a:prstGeom>
              <a:ln w="158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flipV="1">
                <a:off x="1763688" y="557064"/>
                <a:ext cx="1440160" cy="792088"/>
              </a:xfrm>
              <a:prstGeom prst="line">
                <a:avLst/>
              </a:prstGeom>
              <a:ln w="158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 flipV="1">
                <a:off x="1763688" y="709464"/>
                <a:ext cx="1440160" cy="792088"/>
              </a:xfrm>
              <a:prstGeom prst="line">
                <a:avLst/>
              </a:prstGeom>
              <a:ln w="158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 flipV="1">
                <a:off x="1763688" y="861864"/>
                <a:ext cx="1440160" cy="792088"/>
              </a:xfrm>
              <a:prstGeom prst="line">
                <a:avLst/>
              </a:prstGeom>
              <a:ln w="158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 flipV="1">
                <a:off x="1763688" y="1014264"/>
                <a:ext cx="1440160" cy="792088"/>
              </a:xfrm>
              <a:prstGeom prst="line">
                <a:avLst/>
              </a:prstGeom>
              <a:ln w="158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 flipV="1">
                <a:off x="1763688" y="1166664"/>
                <a:ext cx="1440160" cy="792088"/>
              </a:xfrm>
              <a:prstGeom prst="line">
                <a:avLst/>
              </a:prstGeom>
              <a:ln w="158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 flipV="1">
                <a:off x="1763688" y="1340768"/>
                <a:ext cx="1440160" cy="792088"/>
              </a:xfrm>
              <a:prstGeom prst="line">
                <a:avLst/>
              </a:prstGeom>
              <a:ln w="158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 flipV="1">
                <a:off x="1763688" y="1493168"/>
                <a:ext cx="1440160" cy="792088"/>
              </a:xfrm>
              <a:prstGeom prst="line">
                <a:avLst/>
              </a:prstGeom>
              <a:ln w="158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flipV="1">
                <a:off x="1763688" y="1645568"/>
                <a:ext cx="1440160" cy="792088"/>
              </a:xfrm>
              <a:prstGeom prst="line">
                <a:avLst/>
              </a:prstGeom>
              <a:ln w="158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 flipV="1">
                <a:off x="1763688" y="1797968"/>
                <a:ext cx="1440160" cy="792088"/>
              </a:xfrm>
              <a:prstGeom prst="line">
                <a:avLst/>
              </a:prstGeom>
              <a:ln w="158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 flipV="1">
                <a:off x="1763688" y="1950368"/>
                <a:ext cx="1440160" cy="792088"/>
              </a:xfrm>
              <a:prstGeom prst="line">
                <a:avLst/>
              </a:prstGeom>
              <a:ln w="158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 flipV="1">
                <a:off x="1763688" y="2102768"/>
                <a:ext cx="1440160" cy="792088"/>
              </a:xfrm>
              <a:prstGeom prst="line">
                <a:avLst/>
              </a:prstGeom>
              <a:ln w="158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" name="Straight Connector 9"/>
            <p:cNvCxnSpPr/>
            <p:nvPr/>
          </p:nvCxnSpPr>
          <p:spPr>
            <a:xfrm flipV="1">
              <a:off x="5436096" y="0"/>
              <a:ext cx="216024" cy="116632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V="1">
              <a:off x="5436096" y="0"/>
              <a:ext cx="504056" cy="269032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V="1">
              <a:off x="5436096" y="0"/>
              <a:ext cx="720080" cy="421432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V="1">
              <a:off x="5436096" y="0"/>
              <a:ext cx="1080120" cy="573832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V="1">
              <a:off x="5436096" y="0"/>
              <a:ext cx="1296144" cy="726232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V="1">
              <a:off x="5436096" y="86544"/>
              <a:ext cx="1440160" cy="792088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V="1">
              <a:off x="5436096" y="260648"/>
              <a:ext cx="1440160" cy="792088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5436096" y="413048"/>
              <a:ext cx="1440160" cy="792088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V="1">
              <a:off x="5436096" y="565448"/>
              <a:ext cx="1440160" cy="792088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V="1">
              <a:off x="5436096" y="717848"/>
              <a:ext cx="1440160" cy="792088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V="1">
              <a:off x="5436096" y="870248"/>
              <a:ext cx="1440160" cy="792088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V="1">
              <a:off x="5436096" y="1022648"/>
              <a:ext cx="1440160" cy="792088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V="1">
              <a:off x="5436096" y="4971256"/>
              <a:ext cx="1440160" cy="792088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5436096" y="5123656"/>
              <a:ext cx="1440160" cy="792088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V="1">
              <a:off x="5436096" y="5276056"/>
              <a:ext cx="1440160" cy="792088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V="1">
              <a:off x="5436096" y="5428456"/>
              <a:ext cx="1440160" cy="792088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V="1">
              <a:off x="5436096" y="5580856"/>
              <a:ext cx="1440160" cy="792088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V="1">
              <a:off x="5436096" y="5733256"/>
              <a:ext cx="1440160" cy="792088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V="1">
              <a:off x="5436096" y="5907360"/>
              <a:ext cx="1440160" cy="792088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V="1">
              <a:off x="5436096" y="6059760"/>
              <a:ext cx="1440160" cy="792088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V="1">
              <a:off x="5724128" y="6212160"/>
              <a:ext cx="1152128" cy="645840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V="1">
              <a:off x="5940152" y="6364560"/>
              <a:ext cx="936104" cy="493440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V="1">
              <a:off x="6228184" y="6516960"/>
              <a:ext cx="648072" cy="341040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V="1">
              <a:off x="6516216" y="6669360"/>
              <a:ext cx="360040" cy="188640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Rounded Rectangle 63"/>
          <p:cNvSpPr/>
          <p:nvPr/>
        </p:nvSpPr>
        <p:spPr>
          <a:xfrm>
            <a:off x="899592" y="3356992"/>
            <a:ext cx="8064896" cy="1152128"/>
          </a:xfrm>
          <a:prstGeom prst="round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3200"/>
          </a:p>
        </p:txBody>
      </p:sp>
      <p:sp>
        <p:nvSpPr>
          <p:cNvPr id="65" name="TextBox 64"/>
          <p:cNvSpPr txBox="1"/>
          <p:nvPr/>
        </p:nvSpPr>
        <p:spPr>
          <a:xfrm>
            <a:off x="899592" y="3636313"/>
            <a:ext cx="8244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Παρουσίαση Γραφείου Διασύνδεσης ΟΠΑ</a:t>
            </a:r>
            <a:endParaRPr lang="el-G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4" name="Picture 73" descr="AUEB-whitenoborder-HR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5411880" cy="1412776"/>
          </a:xfrm>
          <a:prstGeom prst="rect">
            <a:avLst/>
          </a:prstGeom>
        </p:spPr>
      </p:pic>
      <p:sp>
        <p:nvSpPr>
          <p:cNvPr id="75" name="Rectangle 74"/>
          <p:cNvSpPr/>
          <p:nvPr/>
        </p:nvSpPr>
        <p:spPr>
          <a:xfrm>
            <a:off x="0" y="1484784"/>
            <a:ext cx="5436096" cy="432048"/>
          </a:xfrm>
          <a:prstGeom prst="rect">
            <a:avLst/>
          </a:prstGeom>
          <a:solidFill>
            <a:srgbClr val="7621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dirty="0" smtClean="0">
                <a:latin typeface="Myriad Pro" pitchFamily="34" charset="0"/>
              </a:rPr>
              <a:t>ΓΡΑΦΕΙΟ ΔΙΑΣΥΝΔΕΣΗΣ / </a:t>
            </a:r>
            <a:r>
              <a:rPr lang="en-US" sz="2000" dirty="0" smtClean="0">
                <a:latin typeface="Myriad Pro" pitchFamily="34" charset="0"/>
              </a:rPr>
              <a:t>CAREER OFFICE</a:t>
            </a:r>
            <a:endParaRPr lang="el-GR" sz="2000" dirty="0">
              <a:latin typeface="Myriad Pro" pitchFamily="34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0" y="4581128"/>
            <a:ext cx="9144000" cy="2276872"/>
          </a:xfrm>
          <a:prstGeom prst="rect">
            <a:avLst/>
          </a:prstGeom>
          <a:solidFill>
            <a:srgbClr val="7621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6" name="TextBox 65"/>
          <p:cNvSpPr txBox="1"/>
          <p:nvPr/>
        </p:nvSpPr>
        <p:spPr>
          <a:xfrm>
            <a:off x="323528" y="5013176"/>
            <a:ext cx="85689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l-GR" sz="2400" b="1" dirty="0">
                <a:solidFill>
                  <a:schemeClr val="bg1"/>
                </a:solidFill>
              </a:rPr>
              <a:t>Επιστημονικός Υπεύθυνος</a:t>
            </a:r>
            <a:r>
              <a:rPr lang="en-US" sz="2400" b="1" dirty="0">
                <a:solidFill>
                  <a:schemeClr val="bg1"/>
                </a:solidFill>
              </a:rPr>
              <a:t>: </a:t>
            </a:r>
            <a:r>
              <a:rPr lang="el-GR" sz="2400" b="1" dirty="0">
                <a:solidFill>
                  <a:schemeClr val="bg1"/>
                </a:solidFill>
              </a:rPr>
              <a:t>Αν. Καθηγητής Ιωάννης Νικολάου</a:t>
            </a:r>
          </a:p>
          <a:p>
            <a:pPr>
              <a:buFont typeface="Arial" pitchFamily="34" charset="0"/>
              <a:buChar char="•"/>
            </a:pPr>
            <a:r>
              <a:rPr lang="el-GR" sz="2400" b="1" dirty="0">
                <a:solidFill>
                  <a:schemeClr val="bg1"/>
                </a:solidFill>
              </a:rPr>
              <a:t> Στελέχη: Βίκτωρας Κούκης,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</a:rPr>
              <a:t>MSc</a:t>
            </a:r>
            <a:r>
              <a:rPr lang="el-GR" sz="2400" b="1" dirty="0">
                <a:solidFill>
                  <a:schemeClr val="bg1"/>
                </a:solidFill>
              </a:rPr>
              <a:t> </a:t>
            </a:r>
            <a:r>
              <a:rPr lang="el-GR" sz="2400" b="1" dirty="0" smtClean="0">
                <a:solidFill>
                  <a:schemeClr val="bg1"/>
                </a:solidFill>
              </a:rPr>
              <a:t>&amp; Αγγελική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l-GR" sz="2400" b="1" dirty="0">
                <a:solidFill>
                  <a:schemeClr val="bg1"/>
                </a:solidFill>
              </a:rPr>
              <a:t>Παναγιωτίδου,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</a:rPr>
              <a:t>MSc</a:t>
            </a:r>
            <a:endParaRPr lang="el-GR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43609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452980" y="251356"/>
            <a:ext cx="29738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b="1" dirty="0" smtClean="0"/>
              <a:t>1. Ποιοι είμαστε</a:t>
            </a:r>
            <a:endParaRPr lang="el-GR" sz="3200" b="1" dirty="0"/>
          </a:p>
        </p:txBody>
      </p:sp>
      <p:sp>
        <p:nvSpPr>
          <p:cNvPr id="22" name="TextBox 18"/>
          <p:cNvSpPr txBox="1">
            <a:spLocks noChangeArrowheads="1"/>
          </p:cNvSpPr>
          <p:nvPr/>
        </p:nvSpPr>
        <p:spPr bwMode="auto">
          <a:xfrm>
            <a:off x="323528" y="836712"/>
            <a:ext cx="8712968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algn="just">
              <a:buClr>
                <a:srgbClr val="3399FF"/>
              </a:buClr>
              <a:defRPr/>
            </a:pPr>
            <a:endParaRPr lang="en-US" dirty="0" smtClean="0">
              <a:latin typeface="Tahoma" pitchFamily="34" charset="0"/>
              <a:cs typeface="Tahoma" pitchFamily="34" charset="0"/>
            </a:endParaRPr>
          </a:p>
          <a:p>
            <a:pPr marL="0" lvl="1" algn="just">
              <a:buClr>
                <a:srgbClr val="3399FF"/>
              </a:buClr>
              <a:buFont typeface="Wingdings" pitchFamily="2" charset="2"/>
              <a:buChar char="q"/>
              <a:defRPr/>
            </a:pPr>
            <a:r>
              <a:rPr lang="el-GR" sz="1700" dirty="0" smtClean="0">
                <a:latin typeface="Tahoma" pitchFamily="34" charset="0"/>
                <a:cs typeface="Tahoma" pitchFamily="34" charset="0"/>
              </a:rPr>
              <a:t> Το πρώτο Γραφείο που λειτούργησε σε ελληνικό ΑΕΙ και ιδρύθηκε με απόφαση της Συγκλήτου του Οικονομικού Πανεπιστημίου Αθηνών στις 27-3-1992</a:t>
            </a:r>
            <a:r>
              <a:rPr lang="en-US" sz="1700" dirty="0" smtClean="0">
                <a:latin typeface="Tahoma" pitchFamily="34" charset="0"/>
                <a:cs typeface="Tahoma" pitchFamily="34" charset="0"/>
              </a:rPr>
              <a:t>.</a:t>
            </a:r>
            <a:endParaRPr lang="el-GR" sz="1700" dirty="0" smtClean="0">
              <a:latin typeface="Tahoma" pitchFamily="34" charset="0"/>
              <a:cs typeface="Tahoma" pitchFamily="34" charset="0"/>
            </a:endParaRPr>
          </a:p>
          <a:p>
            <a:pPr marL="0" lvl="1" algn="just">
              <a:buClr>
                <a:srgbClr val="3399FF"/>
              </a:buClr>
              <a:defRPr/>
            </a:pPr>
            <a:r>
              <a:rPr lang="el-GR" sz="1700" dirty="0" smtClean="0">
                <a:latin typeface="Tahoma" pitchFamily="34" charset="0"/>
                <a:cs typeface="Tahoma" pitchFamily="34" charset="0"/>
              </a:rPr>
              <a:t> </a:t>
            </a:r>
          </a:p>
          <a:p>
            <a:pPr marL="0" lvl="1">
              <a:buClr>
                <a:srgbClr val="3399FF"/>
              </a:buClr>
              <a:buFont typeface="Wingdings" pitchFamily="2" charset="2"/>
              <a:buChar char="q"/>
              <a:defRPr/>
            </a:pPr>
            <a:r>
              <a:rPr lang="el-GR" sz="1700" dirty="0" smtClean="0">
                <a:latin typeface="Tahoma" pitchFamily="34" charset="0"/>
                <a:cs typeface="Tahoma" pitchFamily="34" charset="0"/>
              </a:rPr>
              <a:t> Επιστημονικός Υπεύθυνος: Αναπληρωτής Καθηγητής Ιωάννης Νικολάου </a:t>
            </a:r>
            <a:r>
              <a:rPr lang="en-US" sz="1700" dirty="0" smtClean="0">
                <a:latin typeface="Tahoma" pitchFamily="34" charset="0"/>
                <a:cs typeface="Tahoma" pitchFamily="34" charset="0"/>
              </a:rPr>
              <a:t>(</a:t>
            </a:r>
            <a:r>
              <a:rPr lang="en-US" sz="1700" dirty="0" smtClean="0">
                <a:latin typeface="Tahoma" pitchFamily="34" charset="0"/>
                <a:cs typeface="Tahoma" pitchFamily="34" charset="0"/>
                <a:hlinkClick r:id="rId3"/>
              </a:rPr>
              <a:t>http://about.me/nikolaou</a:t>
            </a:r>
            <a:r>
              <a:rPr lang="en-US" sz="1700" dirty="0" smtClean="0">
                <a:latin typeface="Tahoma" pitchFamily="34" charset="0"/>
                <a:cs typeface="Tahoma" pitchFamily="34" charset="0"/>
              </a:rPr>
              <a:t> )</a:t>
            </a:r>
          </a:p>
          <a:p>
            <a:pPr marL="0" lvl="1" algn="just">
              <a:buClr>
                <a:srgbClr val="3399FF"/>
              </a:buClr>
              <a:buFont typeface="Wingdings" pitchFamily="2" charset="2"/>
              <a:buChar char="q"/>
              <a:defRPr/>
            </a:pPr>
            <a:endParaRPr lang="en-US" sz="1700" dirty="0" smtClean="0">
              <a:latin typeface="Tahoma" pitchFamily="34" charset="0"/>
              <a:cs typeface="Tahoma" pitchFamily="34" charset="0"/>
            </a:endParaRPr>
          </a:p>
          <a:p>
            <a:pPr marL="0" lvl="1">
              <a:buClr>
                <a:srgbClr val="3399FF"/>
              </a:buClr>
              <a:buFont typeface="Wingdings" pitchFamily="2" charset="2"/>
              <a:buChar char="q"/>
              <a:defRPr/>
            </a:pPr>
            <a:r>
              <a:rPr lang="en-US" sz="17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l-GR" sz="1700" dirty="0" smtClean="0">
                <a:latin typeface="Tahoma" pitchFamily="34" charset="0"/>
                <a:cs typeface="Tahoma" pitchFamily="34" charset="0"/>
              </a:rPr>
              <a:t>Στελέχη</a:t>
            </a:r>
            <a:r>
              <a:rPr lang="en-US" sz="1700" dirty="0" smtClean="0">
                <a:latin typeface="Tahoma" pitchFamily="34" charset="0"/>
                <a:cs typeface="Tahoma" pitchFamily="34" charset="0"/>
              </a:rPr>
              <a:t>: </a:t>
            </a:r>
          </a:p>
          <a:p>
            <a:pPr marL="742950" lvl="2" indent="-285750">
              <a:buClr>
                <a:srgbClr val="3399FF"/>
              </a:buClr>
              <a:buFont typeface="Arial" panose="020B0604020202020204" pitchFamily="34" charset="0"/>
              <a:buChar char="•"/>
              <a:defRPr/>
            </a:pPr>
            <a:r>
              <a:rPr lang="el-GR" sz="1700" dirty="0" smtClean="0">
                <a:latin typeface="Tahoma" pitchFamily="34" charset="0"/>
                <a:cs typeface="Tahoma" pitchFamily="34" charset="0"/>
              </a:rPr>
              <a:t>Αγγελική</a:t>
            </a:r>
            <a:r>
              <a:rPr lang="en-US" sz="17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l-GR" sz="1700" dirty="0" smtClean="0">
                <a:latin typeface="Tahoma" pitchFamily="34" charset="0"/>
                <a:cs typeface="Tahoma" pitchFamily="34" charset="0"/>
              </a:rPr>
              <a:t>Παναγιωτίδου,</a:t>
            </a:r>
            <a:r>
              <a:rPr lang="en-US" sz="1700" dirty="0" smtClean="0">
                <a:latin typeface="Tahoma" pitchFamily="34" charset="0"/>
                <a:cs typeface="Tahoma" pitchFamily="34" charset="0"/>
              </a:rPr>
              <a:t> MSc (</a:t>
            </a:r>
            <a:r>
              <a:rPr lang="en-US" sz="1700" dirty="0" smtClean="0">
                <a:latin typeface="Tahoma" pitchFamily="34" charset="0"/>
                <a:cs typeface="Tahoma" pitchFamily="34" charset="0"/>
                <a:hlinkClick r:id="rId4"/>
              </a:rPr>
              <a:t>https://gr.linkedin.com/in/angeliki-panagiotidou-1624459</a:t>
            </a:r>
            <a:r>
              <a:rPr lang="en-US" sz="1700" dirty="0" smtClean="0">
                <a:latin typeface="Tahoma" pitchFamily="34" charset="0"/>
                <a:cs typeface="Tahoma" pitchFamily="34" charset="0"/>
              </a:rPr>
              <a:t>) </a:t>
            </a:r>
          </a:p>
          <a:p>
            <a:pPr marL="742950" lvl="2" indent="-285750">
              <a:buClr>
                <a:srgbClr val="3399FF"/>
              </a:buClr>
              <a:buFont typeface="Arial" panose="020B0604020202020204" pitchFamily="34" charset="0"/>
              <a:buChar char="•"/>
              <a:defRPr/>
            </a:pPr>
            <a:r>
              <a:rPr lang="el-GR" sz="1700" dirty="0" smtClean="0">
                <a:latin typeface="Tahoma" pitchFamily="34" charset="0"/>
                <a:cs typeface="Tahoma" pitchFamily="34" charset="0"/>
              </a:rPr>
              <a:t>Βίκτωρας </a:t>
            </a:r>
            <a:r>
              <a:rPr lang="el-GR" sz="1700" dirty="0" err="1" smtClean="0">
                <a:latin typeface="Tahoma" pitchFamily="34" charset="0"/>
                <a:cs typeface="Tahoma" pitchFamily="34" charset="0"/>
              </a:rPr>
              <a:t>Κούκης</a:t>
            </a:r>
            <a:r>
              <a:rPr lang="en-US" sz="1700" dirty="0" smtClean="0">
                <a:latin typeface="Tahoma" pitchFamily="34" charset="0"/>
                <a:cs typeface="Tahoma" pitchFamily="34" charset="0"/>
              </a:rPr>
              <a:t>, MSc (</a:t>
            </a:r>
            <a:r>
              <a:rPr lang="en-US" sz="1700" dirty="0" smtClean="0">
                <a:latin typeface="Tahoma" pitchFamily="34" charset="0"/>
                <a:cs typeface="Tahoma" pitchFamily="34" charset="0"/>
                <a:hlinkClick r:id="rId5"/>
              </a:rPr>
              <a:t>https://www.linkedin.com/in/viktoraskoukis</a:t>
            </a:r>
            <a:r>
              <a:rPr lang="en-US" sz="1700" dirty="0" smtClean="0">
                <a:latin typeface="Tahoma" pitchFamily="34" charset="0"/>
                <a:cs typeface="Tahoma" pitchFamily="34" charset="0"/>
              </a:rPr>
              <a:t>)</a:t>
            </a:r>
          </a:p>
          <a:p>
            <a:pPr marL="0" lvl="1" algn="just">
              <a:buClr>
                <a:srgbClr val="3399FF"/>
              </a:buClr>
              <a:buFont typeface="Wingdings" pitchFamily="2" charset="2"/>
              <a:buChar char="q"/>
              <a:defRPr/>
            </a:pPr>
            <a:endParaRPr lang="en-US" sz="1700" dirty="0" smtClean="0">
              <a:solidFill>
                <a:schemeClr val="bg2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 marL="0" lvl="1" algn="just">
              <a:buClr>
                <a:srgbClr val="3399FF"/>
              </a:buClr>
              <a:buFont typeface="Wingdings" pitchFamily="2" charset="2"/>
              <a:buChar char="q"/>
              <a:defRPr/>
            </a:pPr>
            <a:r>
              <a:rPr lang="en-US" sz="1700" dirty="0" smtClean="0">
                <a:solidFill>
                  <a:schemeClr val="bg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l-GR" sz="1700" dirty="0" smtClean="0">
                <a:latin typeface="Tahoma" pitchFamily="34" charset="0"/>
                <a:cs typeface="Tahoma" pitchFamily="34" charset="0"/>
              </a:rPr>
              <a:t>Ωφελούμενοι: κατά βάση όλοι οι απόφοιτοι και φοιτητές ΟΠΑ (όχι ηλικιακοί περιορισμοί, όλα τα επίπεδα σπουδών) – δυνατότητα και για άλλα ιδρύματα</a:t>
            </a:r>
            <a:endParaRPr lang="en-US" sz="1700" dirty="0" smtClean="0">
              <a:latin typeface="Tahoma" pitchFamily="34" charset="0"/>
              <a:cs typeface="Tahoma" pitchFamily="34" charset="0"/>
            </a:endParaRPr>
          </a:p>
          <a:p>
            <a:pPr marL="0" lvl="1" algn="just">
              <a:buClr>
                <a:srgbClr val="3399FF"/>
              </a:buClr>
              <a:buFont typeface="Wingdings" pitchFamily="2" charset="2"/>
              <a:buChar char="q"/>
              <a:defRPr/>
            </a:pPr>
            <a:endParaRPr lang="en-US" sz="1700" dirty="0" smtClean="0">
              <a:latin typeface="Tahoma" pitchFamily="34" charset="0"/>
              <a:cs typeface="Tahoma" pitchFamily="34" charset="0"/>
            </a:endParaRPr>
          </a:p>
          <a:p>
            <a:pPr marL="0" lvl="1" algn="just">
              <a:buClr>
                <a:srgbClr val="3399FF"/>
              </a:buClr>
              <a:buFont typeface="Wingdings" pitchFamily="2" charset="2"/>
              <a:buChar char="q"/>
              <a:defRPr/>
            </a:pPr>
            <a:r>
              <a:rPr lang="en-US" sz="17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l-GR" sz="1700" dirty="0" smtClean="0">
                <a:latin typeface="Tahoma" pitchFamily="34" charset="0"/>
                <a:cs typeface="Tahoma" pitchFamily="34" charset="0"/>
              </a:rPr>
              <a:t>Προσφέρουμε ποικιλία υπηρεσιών (δημοσίευση αγγελιών εργασίας, προώθηση βιογραφικών σημειωμάτων, πληθώρα συμβουλευτικών υπηρεσιών, ενημέρωση για σπουδές/εργασία/έρευνα σε Ελλάδα και εξωτερικό, κτλ.)</a:t>
            </a:r>
            <a:endParaRPr lang="en-US" sz="1700" dirty="0" smtClean="0">
              <a:latin typeface="Tahoma" pitchFamily="34" charset="0"/>
              <a:cs typeface="Tahoma" pitchFamily="34" charset="0"/>
            </a:endParaRPr>
          </a:p>
          <a:p>
            <a:pPr marL="0" lvl="1" algn="just">
              <a:buClr>
                <a:srgbClr val="3399FF"/>
              </a:buClr>
              <a:buFont typeface="Wingdings" pitchFamily="2" charset="2"/>
              <a:buChar char="q"/>
              <a:defRPr/>
            </a:pPr>
            <a:endParaRPr lang="en-US" sz="1700" dirty="0" smtClean="0">
              <a:latin typeface="Tahoma" pitchFamily="34" charset="0"/>
              <a:cs typeface="Tahoma" pitchFamily="34" charset="0"/>
            </a:endParaRPr>
          </a:p>
          <a:p>
            <a:pPr marL="0" lvl="1" algn="just">
              <a:buClr>
                <a:srgbClr val="3399FF"/>
              </a:buClr>
              <a:buFont typeface="Wingdings" pitchFamily="2" charset="2"/>
              <a:buChar char="q"/>
              <a:defRPr/>
            </a:pPr>
            <a:r>
              <a:rPr lang="en-US" sz="17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l-GR" sz="1700" dirty="0" smtClean="0">
                <a:latin typeface="Tahoma" pitchFamily="34" charset="0"/>
                <a:cs typeface="Tahoma" pitchFamily="34" charset="0"/>
              </a:rPr>
              <a:t>Κάθε ωφελούμενος είναι μοναδικός για εμάς – πλήρως εξατομικευμένες υπηρεσίες</a:t>
            </a:r>
            <a:endParaRPr lang="el-GR" sz="1700" dirty="0">
              <a:latin typeface="Tahoma" pitchFamily="34" charset="0"/>
              <a:cs typeface="Tahoma" pitchFamily="34" charset="0"/>
            </a:endParaRPr>
          </a:p>
          <a:p>
            <a:pPr>
              <a:buClr>
                <a:srgbClr val="0070C0"/>
              </a:buClr>
              <a:buFont typeface="Wingdings" pitchFamily="2" charset="2"/>
              <a:buChar char="Ø"/>
              <a:defRPr/>
            </a:pPr>
            <a:endParaRPr lang="el-GR" dirty="0">
              <a:latin typeface="Tahoma" pitchFamily="34" charset="0"/>
              <a:cs typeface="Tahoma" pitchFamily="34" charset="0"/>
            </a:endParaRPr>
          </a:p>
          <a:p>
            <a:pPr>
              <a:buClr>
                <a:srgbClr val="0070C0"/>
              </a:buClr>
              <a:buFont typeface="Wingdings" pitchFamily="2" charset="2"/>
              <a:buChar char="Ø"/>
              <a:defRPr/>
            </a:pPr>
            <a:endParaRPr lang="el-GR" dirty="0">
              <a:latin typeface="Tahoma" pitchFamily="34" charset="0"/>
              <a:cs typeface="Tahoma" pitchFamily="34" charset="0"/>
            </a:endParaRPr>
          </a:p>
          <a:p>
            <a:pPr>
              <a:buClr>
                <a:srgbClr val="0070C0"/>
              </a:buClr>
              <a:buFont typeface="Wingdings" pitchFamily="2" charset="2"/>
              <a:buChar char="Ø"/>
              <a:defRPr/>
            </a:pPr>
            <a:endParaRPr lang="el-GR" dirty="0">
              <a:latin typeface="Tahoma" pitchFamily="34" charset="0"/>
              <a:cs typeface="Tahoma" pitchFamily="34" charset="0"/>
            </a:endParaRPr>
          </a:p>
          <a:p>
            <a:pPr>
              <a:buClr>
                <a:srgbClr val="0070C0"/>
              </a:buClr>
              <a:buFont typeface="Wingdings" pitchFamily="2" charset="2"/>
              <a:buChar char="Ø"/>
              <a:defRPr/>
            </a:pPr>
            <a:endParaRPr lang="el-GR" dirty="0">
              <a:latin typeface="Tahoma" pitchFamily="34" charset="0"/>
              <a:cs typeface="Tahoma" pitchFamily="34" charset="0"/>
            </a:endParaRPr>
          </a:p>
          <a:p>
            <a:pPr>
              <a:buClr>
                <a:srgbClr val="0070C0"/>
              </a:buClr>
              <a:buFont typeface="Wingdings" pitchFamily="2" charset="2"/>
              <a:buChar char="Ø"/>
              <a:defRPr/>
            </a:pPr>
            <a:endParaRPr lang="el-GR" dirty="0">
              <a:latin typeface="Tahoma" pitchFamily="34" charset="0"/>
              <a:cs typeface="Tahoma" pitchFamily="34" charset="0"/>
            </a:endParaRPr>
          </a:p>
          <a:p>
            <a:pPr>
              <a:buClr>
                <a:srgbClr val="0070C0"/>
              </a:buClr>
              <a:buFont typeface="Wingdings" pitchFamily="2" charset="2"/>
              <a:buChar char="Ø"/>
              <a:defRPr/>
            </a:pPr>
            <a:endParaRPr lang="el-GR" dirty="0">
              <a:latin typeface="Tahoma" pitchFamily="34" charset="0"/>
              <a:cs typeface="Tahoma" pitchFamily="34" charset="0"/>
            </a:endParaRPr>
          </a:p>
          <a:p>
            <a:pPr>
              <a:buClr>
                <a:srgbClr val="0070C0"/>
              </a:buClr>
              <a:buFont typeface="Wingdings" pitchFamily="2" charset="2"/>
              <a:buChar char="Ø"/>
              <a:defRPr/>
            </a:pPr>
            <a:endParaRPr lang="el-GR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868144" y="6597643"/>
            <a:ext cx="3275856" cy="260357"/>
          </a:xfrm>
          <a:prstGeom prst="rect">
            <a:avLst/>
          </a:prstGeom>
          <a:solidFill>
            <a:srgbClr val="7621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200" dirty="0" smtClean="0">
                <a:latin typeface="Myriad Pro" pitchFamily="34" charset="0"/>
              </a:rPr>
              <a:t>ΓΡΑΦΕΙΟ ΔΙΑΣΥΝΔΕΣΗΣ / </a:t>
            </a:r>
            <a:r>
              <a:rPr lang="en-US" sz="1200" dirty="0" smtClean="0">
                <a:latin typeface="Myriad Pro" pitchFamily="34" charset="0"/>
              </a:rPr>
              <a:t>CAREER OFFICE</a:t>
            </a:r>
            <a:endParaRPr lang="el-GR" sz="1200" dirty="0">
              <a:latin typeface="Myriad Pro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43609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9" name="Rectangle 108"/>
          <p:cNvSpPr/>
          <p:nvPr/>
        </p:nvSpPr>
        <p:spPr>
          <a:xfrm>
            <a:off x="5868144" y="6597643"/>
            <a:ext cx="3275856" cy="260357"/>
          </a:xfrm>
          <a:prstGeom prst="rect">
            <a:avLst/>
          </a:prstGeom>
          <a:solidFill>
            <a:srgbClr val="7621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200" dirty="0" smtClean="0">
                <a:latin typeface="Myriad Pro" pitchFamily="34" charset="0"/>
              </a:rPr>
              <a:t>ΓΡΑΦΕΙΟ ΔΙΑΣΥΝΔΕΣΗΣ / </a:t>
            </a:r>
            <a:r>
              <a:rPr lang="en-US" sz="1200" dirty="0" smtClean="0">
                <a:latin typeface="Myriad Pro" pitchFamily="34" charset="0"/>
              </a:rPr>
              <a:t>CAREER OFFICE</a:t>
            </a:r>
            <a:endParaRPr lang="el-GR" sz="1200" dirty="0">
              <a:latin typeface="Myriad Pro" pitchFamily="34" charset="0"/>
            </a:endParaRPr>
          </a:p>
        </p:txBody>
      </p:sp>
      <p:sp>
        <p:nvSpPr>
          <p:cNvPr id="350" name="TextBox 349"/>
          <p:cNvSpPr txBox="1"/>
          <p:nvPr/>
        </p:nvSpPr>
        <p:spPr>
          <a:xfrm>
            <a:off x="-2342" y="-27384"/>
            <a:ext cx="41275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2</a:t>
            </a:r>
            <a:r>
              <a:rPr lang="el-GR" sz="2400" b="1" dirty="0" smtClean="0"/>
              <a:t>. Διάγραμμα Ροής Υπηρεσιών</a:t>
            </a:r>
            <a:endParaRPr lang="el-GR" sz="2400" b="1" dirty="0"/>
          </a:p>
        </p:txBody>
      </p:sp>
      <p:pic>
        <p:nvPicPr>
          <p:cNvPr id="110" name="Picture 2"/>
          <p:cNvPicPr>
            <a:picLocks noChangeAspect="1" noChangeArrowheads="1"/>
          </p:cNvPicPr>
          <p:nvPr/>
        </p:nvPicPr>
        <p:blipFill>
          <a:blip r:embed="rId3" cstate="print"/>
          <a:srcRect l="9694" r="8875"/>
          <a:stretch>
            <a:fillRect/>
          </a:stretch>
        </p:blipFill>
        <p:spPr bwMode="auto">
          <a:xfrm>
            <a:off x="1115616" y="404664"/>
            <a:ext cx="7416824" cy="56925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43609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52980" y="188640"/>
            <a:ext cx="56978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3</a:t>
            </a:r>
            <a:r>
              <a:rPr lang="el-GR" sz="3200" b="1" dirty="0" smtClean="0"/>
              <a:t>. Περιγραφή Συντομογραφιών</a:t>
            </a:r>
            <a:endParaRPr lang="el-GR" sz="3200" b="1" dirty="0"/>
          </a:p>
        </p:txBody>
      </p:sp>
      <p:sp>
        <p:nvSpPr>
          <p:cNvPr id="14" name="Rectangle 13"/>
          <p:cNvSpPr/>
          <p:nvPr/>
        </p:nvSpPr>
        <p:spPr>
          <a:xfrm>
            <a:off x="5868144" y="6597643"/>
            <a:ext cx="3275856" cy="260357"/>
          </a:xfrm>
          <a:prstGeom prst="rect">
            <a:avLst/>
          </a:prstGeom>
          <a:solidFill>
            <a:srgbClr val="7621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200" dirty="0" smtClean="0">
                <a:latin typeface="Myriad Pro" pitchFamily="34" charset="0"/>
              </a:rPr>
              <a:t>ΓΡΑΦΕΙΟ ΔΙΑΣΥΝΔΕΣΗΣ / </a:t>
            </a:r>
            <a:r>
              <a:rPr lang="en-US" sz="1200" dirty="0" smtClean="0">
                <a:latin typeface="Myriad Pro" pitchFamily="34" charset="0"/>
              </a:rPr>
              <a:t>CAREER OFFICE</a:t>
            </a:r>
            <a:endParaRPr lang="el-GR" sz="1200" dirty="0">
              <a:latin typeface="Myriad Pro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71600" y="692696"/>
          <a:ext cx="7272807" cy="5454581"/>
        </p:xfrm>
        <a:graphic>
          <a:graphicData uri="http://schemas.openxmlformats.org/drawingml/2006/table">
            <a:tbl>
              <a:tblPr/>
              <a:tblGrid>
                <a:gridCol w="794508"/>
                <a:gridCol w="6478299"/>
              </a:tblGrid>
              <a:tr h="3339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b="1" dirty="0">
                          <a:latin typeface="Arial"/>
                          <a:ea typeface="Times New Roman"/>
                        </a:rPr>
                        <a:t>Κατηγορία Δράσης</a:t>
                      </a:r>
                      <a:endParaRPr lang="el-GR" sz="1000" dirty="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b="1" dirty="0">
                          <a:latin typeface="Arial"/>
                          <a:ea typeface="Times New Roman"/>
                        </a:rPr>
                        <a:t>Περιγραφή</a:t>
                      </a:r>
                      <a:endParaRPr lang="el-GR" sz="1200" dirty="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B3B3"/>
                    </a:solidFill>
                  </a:tcPr>
                </a:tc>
              </a:tr>
              <a:tr h="36217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latin typeface="Arial"/>
                          <a:ea typeface="Times New Roman"/>
                        </a:rPr>
                        <a:t>Α</a:t>
                      </a:r>
                      <a:endParaRPr lang="el-GR" sz="1000" dirty="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latin typeface="Arial"/>
                          <a:ea typeface="Times New Roman"/>
                        </a:rPr>
                        <a:t>Εκδήλωση γνωριμίας των πρωτοετών φοιτητών με τις υπηρεσίες του ΔΑΣΤΑ &amp; ενημέρωση για τις προσφερόμενες υπηρεσίες</a:t>
                      </a:r>
                      <a:endParaRPr lang="el-GR" sz="1200" dirty="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0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latin typeface="Arial"/>
                          <a:ea typeface="Times New Roman"/>
                        </a:rPr>
                        <a:t>Β</a:t>
                      </a:r>
                      <a:endParaRPr lang="el-GR" sz="1000" dirty="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latin typeface="Arial"/>
                          <a:ea typeface="Times New Roman"/>
                        </a:rPr>
                        <a:t>Συμμετοχή σε εκδηλώσεις υποδοχής πρωτοετών φοιτητών και προώθηση ενημερωτικού υλικού</a:t>
                      </a:r>
                      <a:endParaRPr lang="el-GR" sz="1200" dirty="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7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latin typeface="Arial"/>
                          <a:ea typeface="Times New Roman"/>
                        </a:rPr>
                        <a:t>Γ</a:t>
                      </a:r>
                      <a:endParaRPr lang="el-GR" sz="100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latin typeface="Arial"/>
                          <a:ea typeface="Times New Roman"/>
                        </a:rPr>
                        <a:t>Ανάπτυξη αυτογνωσίας και εντοπισμός «δυνατών» σημείων και αδυναμιών μέσα από ειδικά ψυχομετρικά εργαλεία με στόχο την ανάπτυξη των πρώτων και την βελτίωση των δεύτερων</a:t>
                      </a:r>
                      <a:endParaRPr lang="el-GR" sz="1200" dirty="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7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latin typeface="Arial"/>
                          <a:ea typeface="Times New Roman"/>
                        </a:rPr>
                        <a:t>Δ</a:t>
                      </a:r>
                      <a:endParaRPr lang="el-GR" sz="100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latin typeface="Arial"/>
                          <a:ea typeface="Times New Roman"/>
                        </a:rPr>
                        <a:t>Διεξαγωγή εργαστηρίων και σεμιναρίων με θέματα σχετικά με την σύνταξη βιογραφικού σημειώματος, τη συνοδευτική επιστολή, το </a:t>
                      </a:r>
                      <a:r>
                        <a:rPr lang="en-US" sz="1200" dirty="0">
                          <a:latin typeface="Arial"/>
                          <a:ea typeface="Times New Roman"/>
                        </a:rPr>
                        <a:t>networking</a:t>
                      </a:r>
                      <a:r>
                        <a:rPr lang="el-GR" sz="1200" dirty="0">
                          <a:latin typeface="Arial"/>
                          <a:ea typeface="Times New Roman"/>
                        </a:rPr>
                        <a:t>, κτλ.</a:t>
                      </a:r>
                      <a:endParaRPr lang="el-GR" sz="1200" dirty="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0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latin typeface="Arial"/>
                          <a:ea typeface="Times New Roman"/>
                        </a:rPr>
                        <a:t>Ε</a:t>
                      </a:r>
                      <a:endParaRPr lang="el-GR" sz="100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latin typeface="Arial"/>
                          <a:ea typeface="Times New Roman"/>
                        </a:rPr>
                        <a:t>Εξατομικευμένες συμβουλευτικές υπηρεσίες</a:t>
                      </a:r>
                      <a:endParaRPr lang="el-GR" sz="1200" dirty="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7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latin typeface="Arial"/>
                          <a:ea typeface="Times New Roman"/>
                        </a:rPr>
                        <a:t>ΣΤ</a:t>
                      </a:r>
                      <a:endParaRPr lang="el-GR" sz="100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latin typeface="Arial"/>
                          <a:ea typeface="Times New Roman"/>
                        </a:rPr>
                        <a:t>Ενημέρωση για πρόγραμμα πρακτικής άσκησης και σχετικές προσφερόμενες υπηρεσίες ΔΑΣΤΑ</a:t>
                      </a:r>
                      <a:endParaRPr lang="el-GR" sz="1200" dirty="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0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latin typeface="Arial"/>
                          <a:ea typeface="Times New Roman"/>
                        </a:rPr>
                        <a:t>Ζ</a:t>
                      </a:r>
                      <a:endParaRPr lang="el-GR" sz="100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latin typeface="Arial"/>
                          <a:ea typeface="Times New Roman"/>
                        </a:rPr>
                        <a:t>Συμμετοχή σε Ημέρες Επαγγελματικού Προσανατολισμού</a:t>
                      </a:r>
                      <a:endParaRPr lang="el-GR" sz="1200" dirty="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0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latin typeface="Arial"/>
                          <a:ea typeface="Times New Roman"/>
                        </a:rPr>
                        <a:t>Η</a:t>
                      </a:r>
                      <a:endParaRPr lang="el-GR" sz="100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latin typeface="Arial"/>
                          <a:ea typeface="Times New Roman"/>
                        </a:rPr>
                        <a:t>Προετοιμασία για πρόσβαση στην αγορά εργασίας μέσω ειδικών τεστ ικανοτήτων</a:t>
                      </a:r>
                      <a:endParaRPr lang="el-GR" sz="1200" dirty="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0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latin typeface="Arial"/>
                          <a:ea typeface="Times New Roman"/>
                        </a:rPr>
                        <a:t>Θ</a:t>
                      </a:r>
                      <a:endParaRPr lang="el-GR" sz="100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latin typeface="Arial"/>
                          <a:ea typeface="Times New Roman"/>
                        </a:rPr>
                        <a:t>Ενημέρωση για μεταπτυχιακές σπουδές στην Ελλάδα και το εξωτερικό</a:t>
                      </a:r>
                      <a:endParaRPr lang="el-GR" sz="1200" dirty="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0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latin typeface="Arial"/>
                          <a:ea typeface="Times New Roman"/>
                        </a:rPr>
                        <a:t>Ι</a:t>
                      </a:r>
                      <a:endParaRPr lang="el-GR" sz="100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latin typeface="Arial"/>
                          <a:ea typeface="Times New Roman"/>
                        </a:rPr>
                        <a:t>Διοργάνωση εκδηλώσεων για μεταπτυχιακές σπουδές στην Ελλάδα και το εξωτερικό</a:t>
                      </a:r>
                      <a:endParaRPr lang="el-GR" sz="1200" dirty="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7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latin typeface="Arial"/>
                          <a:ea typeface="Times New Roman"/>
                        </a:rPr>
                        <a:t>ΙΑ</a:t>
                      </a:r>
                      <a:endParaRPr lang="el-GR" sz="100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latin typeface="Arial"/>
                          <a:ea typeface="Times New Roman"/>
                        </a:rPr>
                        <a:t>Καθοδήγηση και επιλογή μεταπτυχιακού προγράμματος σπουδών με ειδικά διαγνωστικά εργαλεία</a:t>
                      </a:r>
                      <a:endParaRPr lang="el-GR" sz="1200" dirty="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0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latin typeface="Arial"/>
                          <a:ea typeface="Times New Roman"/>
                        </a:rPr>
                        <a:t>ΙΒ</a:t>
                      </a:r>
                      <a:endParaRPr lang="el-GR" sz="100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latin typeface="Arial"/>
                          <a:ea typeface="Times New Roman"/>
                        </a:rPr>
                        <a:t>Αναζήτης εργασίας μέσω αγγελιών Γραφείου Διασύνδεσης</a:t>
                      </a:r>
                      <a:endParaRPr lang="el-GR" sz="1200" dirty="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7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latin typeface="Arial"/>
                          <a:ea typeface="Times New Roman"/>
                        </a:rPr>
                        <a:t>ΙΓ</a:t>
                      </a:r>
                      <a:endParaRPr lang="el-GR" sz="100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latin typeface="Arial"/>
                          <a:ea typeface="Times New Roman"/>
                        </a:rPr>
                        <a:t>Ενημέρωση για εναλλακτικές δυνατότητες απασχόλησης (π.χ. Επιχειρηματικότητα) και σχετικές προσφερόμενες υπηρεσίες ΔΑΣΤΑ</a:t>
                      </a:r>
                      <a:endParaRPr lang="el-GR" sz="1200" dirty="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0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latin typeface="Arial"/>
                          <a:ea typeface="Times New Roman"/>
                        </a:rPr>
                        <a:t>ΙΔ</a:t>
                      </a:r>
                      <a:endParaRPr lang="el-GR" sz="100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latin typeface="Arial"/>
                          <a:ea typeface="Times New Roman"/>
                        </a:rPr>
                        <a:t>Διοργάνωση εκδηλώσεων με θέματα όπως η δυνατότητα απασχόλησης στο εξωτερικό</a:t>
                      </a:r>
                      <a:endParaRPr lang="el-GR" sz="1200" dirty="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7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latin typeface="Arial"/>
                          <a:ea typeface="Times New Roman"/>
                        </a:rPr>
                        <a:t>ΙΕ</a:t>
                      </a:r>
                      <a:endParaRPr lang="el-GR" sz="100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latin typeface="Arial"/>
                          <a:ea typeface="Times New Roman"/>
                        </a:rPr>
                        <a:t>Ενημέρωση προφίλ κοινωνικής δικτύωσης και «ανέβασμα» περιεχομένου (ανακοινώσεις, χρήσιμο υλικό, κτλ.).</a:t>
                      </a:r>
                      <a:endParaRPr lang="el-GR" sz="1200" dirty="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7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latin typeface="Arial"/>
                          <a:ea typeface="Times New Roman"/>
                        </a:rPr>
                        <a:t>ΙΣΤ</a:t>
                      </a:r>
                      <a:endParaRPr lang="el-GR" sz="100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latin typeface="Arial"/>
                          <a:ea typeface="Times New Roman"/>
                        </a:rPr>
                        <a:t>Ενημέρωση και συντήρηση πληροφοριακού συστήματος (έλεγχος ροής και περιεχομένου βιογραφικών, έγκριση εγγραφής εταιριών, κλτ.)</a:t>
                      </a:r>
                      <a:endParaRPr lang="el-GR" sz="1200" dirty="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7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latin typeface="Arial"/>
                          <a:ea typeface="Times New Roman"/>
                        </a:rPr>
                        <a:t>ΙΖ</a:t>
                      </a:r>
                      <a:endParaRPr lang="el-GR" sz="100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latin typeface="Arial"/>
                          <a:ea typeface="Times New Roman"/>
                        </a:rPr>
                        <a:t>Ενημέρωση ιστοτόπου Γραφείου Διασύνδεσης («ανέβασμα» περιεχομένου, διασύνδεση με εργαλεία κοινωνικής δικτύωσης, εμπλουτισμός περιεχομένου, κτλ.)</a:t>
                      </a:r>
                      <a:endParaRPr lang="el-GR" sz="1200" dirty="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0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Arial"/>
                          <a:ea typeface="Times New Roman"/>
                        </a:rPr>
                        <a:t>IH</a:t>
                      </a:r>
                      <a:endParaRPr lang="el-GR" sz="1000" dirty="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latin typeface="Arial"/>
                          <a:ea typeface="Times New Roman"/>
                        </a:rPr>
                        <a:t>Διεξαγωγή ερευνών</a:t>
                      </a:r>
                      <a:endParaRPr lang="el-GR" sz="1200" dirty="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71400"/>
            <a:ext cx="543609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452980" y="251356"/>
            <a:ext cx="36284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b="1" dirty="0" smtClean="0"/>
              <a:t>4. Που βρισκόμαστε</a:t>
            </a:r>
            <a:endParaRPr lang="el-GR" sz="3200" b="1" dirty="0"/>
          </a:p>
        </p:txBody>
      </p:sp>
      <p:sp>
        <p:nvSpPr>
          <p:cNvPr id="22" name="TextBox 18"/>
          <p:cNvSpPr txBox="1">
            <a:spLocks noChangeArrowheads="1"/>
          </p:cNvSpPr>
          <p:nvPr/>
        </p:nvSpPr>
        <p:spPr bwMode="auto">
          <a:xfrm>
            <a:off x="323528" y="836712"/>
            <a:ext cx="8712968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algn="just">
              <a:buClr>
                <a:srgbClr val="3399FF"/>
              </a:buClr>
              <a:defRPr/>
            </a:pPr>
            <a:endParaRPr lang="en-US" dirty="0" smtClean="0">
              <a:latin typeface="Tahoma" pitchFamily="34" charset="0"/>
              <a:cs typeface="Tahoma" pitchFamily="34" charset="0"/>
            </a:endParaRPr>
          </a:p>
          <a:p>
            <a:pPr marL="0" lvl="1" algn="just">
              <a:buClr>
                <a:srgbClr val="3399FF"/>
              </a:buClr>
              <a:buFont typeface="Wingdings" pitchFamily="2" charset="2"/>
              <a:buChar char="q"/>
              <a:defRPr/>
            </a:pPr>
            <a:r>
              <a:rPr lang="el-GR" sz="1700" dirty="0" smtClean="0">
                <a:latin typeface="Tahoma" pitchFamily="34" charset="0"/>
                <a:cs typeface="Tahoma" pitchFamily="34" charset="0"/>
              </a:rPr>
              <a:t> Ελπίδος 13, πλατεία Βικτωρίας, δίπλα στον ΗΣΑΠ (σταθμός Βικτώρια) </a:t>
            </a:r>
            <a:endParaRPr lang="en-US" sz="1700" dirty="0" smtClean="0">
              <a:solidFill>
                <a:schemeClr val="bg2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 marL="0" lvl="1" algn="just">
              <a:buClr>
                <a:srgbClr val="3399FF"/>
              </a:buClr>
              <a:defRPr/>
            </a:pPr>
            <a:r>
              <a:rPr lang="el-GR" dirty="0" smtClean="0">
                <a:latin typeface="Tahoma" pitchFamily="34" charset="0"/>
                <a:cs typeface="Tahoma" pitchFamily="34" charset="0"/>
              </a:rPr>
              <a:t>    </a:t>
            </a:r>
          </a:p>
          <a:p>
            <a:pPr marL="0" lvl="1" algn="just">
              <a:buClr>
                <a:srgbClr val="3399FF"/>
              </a:buClr>
              <a:defRPr/>
            </a:pPr>
            <a:endParaRPr lang="el-GR" dirty="0" smtClean="0">
              <a:latin typeface="Tahoma" pitchFamily="34" charset="0"/>
              <a:cs typeface="Tahoma" pitchFamily="34" charset="0"/>
            </a:endParaRPr>
          </a:p>
          <a:p>
            <a:pPr marL="0" lvl="1" algn="just">
              <a:buClr>
                <a:srgbClr val="3399FF"/>
              </a:buClr>
              <a:defRPr/>
            </a:pPr>
            <a:r>
              <a:rPr lang="el-GR" sz="1700" dirty="0" smtClean="0">
                <a:latin typeface="Tahoma" pitchFamily="34" charset="0"/>
                <a:cs typeface="Tahoma" pitchFamily="34" charset="0"/>
              </a:rPr>
              <a:t>Γραφείο Διασύνδεσης ΟΠΑ</a:t>
            </a:r>
          </a:p>
          <a:p>
            <a:pPr marL="0" lvl="1" algn="just">
              <a:buClr>
                <a:srgbClr val="3399FF"/>
              </a:buClr>
              <a:defRPr/>
            </a:pPr>
            <a:endParaRPr lang="en-US" sz="1700" dirty="0" smtClean="0">
              <a:latin typeface="Tahoma" pitchFamily="34" charset="0"/>
              <a:cs typeface="Tahoma" pitchFamily="34" charset="0"/>
            </a:endParaRPr>
          </a:p>
          <a:p>
            <a:pPr marL="0" lvl="1" algn="just">
              <a:buClr>
                <a:srgbClr val="3399FF"/>
              </a:buClr>
              <a:defRPr/>
            </a:pPr>
            <a:r>
              <a:rPr lang="en-US" sz="1700" dirty="0" smtClean="0">
                <a:latin typeface="Tahoma" pitchFamily="34" charset="0"/>
                <a:cs typeface="Tahoma" pitchFamily="34" charset="0"/>
                <a:hlinkClick r:id="rId3"/>
              </a:rPr>
              <a:t>www.career.aueb.gr</a:t>
            </a:r>
            <a:endParaRPr lang="en-US" sz="1700" dirty="0" smtClean="0">
              <a:latin typeface="Tahoma" pitchFamily="34" charset="0"/>
              <a:cs typeface="Tahoma" pitchFamily="34" charset="0"/>
            </a:endParaRPr>
          </a:p>
          <a:p>
            <a:pPr marL="0" lvl="1" algn="just">
              <a:buClr>
                <a:srgbClr val="3399FF"/>
              </a:buClr>
              <a:defRPr/>
            </a:pPr>
            <a:r>
              <a:rPr lang="en-US" sz="1700" dirty="0" smtClean="0">
                <a:latin typeface="Tahoma" pitchFamily="34" charset="0"/>
                <a:cs typeface="Tahoma" pitchFamily="34" charset="0"/>
                <a:hlinkClick r:id="rId4"/>
              </a:rPr>
              <a:t>career@aueb.gr</a:t>
            </a:r>
            <a:endParaRPr lang="en-US" sz="1700" dirty="0" smtClean="0">
              <a:latin typeface="Tahoma" pitchFamily="34" charset="0"/>
              <a:cs typeface="Tahoma" pitchFamily="34" charset="0"/>
            </a:endParaRPr>
          </a:p>
          <a:p>
            <a:pPr marL="0" lvl="1" algn="just">
              <a:buClr>
                <a:srgbClr val="3399FF"/>
              </a:buClr>
              <a:defRPr/>
            </a:pPr>
            <a:r>
              <a:rPr lang="en-US" sz="1700" dirty="0" smtClean="0">
                <a:latin typeface="Tahoma" pitchFamily="34" charset="0"/>
                <a:cs typeface="Tahoma" pitchFamily="34" charset="0"/>
              </a:rPr>
              <a:t>210 8203 819, 825</a:t>
            </a:r>
          </a:p>
          <a:p>
            <a:pPr marL="0" lvl="1" algn="just">
              <a:buClr>
                <a:srgbClr val="3399FF"/>
              </a:buClr>
              <a:defRPr/>
            </a:pPr>
            <a:endParaRPr lang="el-GR" sz="1700" dirty="0" smtClean="0">
              <a:latin typeface="Tahoma" pitchFamily="34" charset="0"/>
              <a:cs typeface="Tahoma" pitchFamily="34" charset="0"/>
            </a:endParaRPr>
          </a:p>
          <a:p>
            <a:pPr marL="0" lvl="1" algn="just">
              <a:buClr>
                <a:srgbClr val="3399FF"/>
              </a:buClr>
              <a:defRPr/>
            </a:pPr>
            <a:endParaRPr lang="el-GR" dirty="0">
              <a:latin typeface="Tahoma" pitchFamily="34" charset="0"/>
              <a:cs typeface="Tahoma" pitchFamily="34" charset="0"/>
            </a:endParaRPr>
          </a:p>
          <a:p>
            <a:pPr marL="0" lvl="1">
              <a:buClr>
                <a:srgbClr val="0070C0"/>
              </a:buClr>
              <a:defRPr/>
            </a:pPr>
            <a:r>
              <a:rPr lang="el-GR" dirty="0" smtClean="0">
                <a:latin typeface="Tahoma" pitchFamily="34" charset="0"/>
                <a:cs typeface="Tahoma" pitchFamily="34" charset="0"/>
              </a:rPr>
              <a:t>          </a:t>
            </a:r>
            <a:r>
              <a:rPr lang="en-US" dirty="0" smtClean="0">
                <a:hlinkClick r:id="rId5"/>
              </a:rPr>
              <a:t>www.facebook.com/CareerOffice.Aueb</a:t>
            </a:r>
            <a:endParaRPr lang="el-GR" sz="1600" b="1" dirty="0" smtClean="0">
              <a:solidFill>
                <a:schemeClr val="bg2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>
              <a:buClr>
                <a:srgbClr val="0070C0"/>
              </a:buClr>
              <a:defRPr/>
            </a:pPr>
            <a:endParaRPr lang="el-GR" dirty="0">
              <a:latin typeface="Tahoma" pitchFamily="34" charset="0"/>
              <a:cs typeface="Tahoma" pitchFamily="34" charset="0"/>
            </a:endParaRPr>
          </a:p>
          <a:p>
            <a:pPr>
              <a:buClr>
                <a:srgbClr val="0070C0"/>
              </a:buClr>
              <a:defRPr/>
            </a:pPr>
            <a:endParaRPr lang="el-GR" dirty="0">
              <a:latin typeface="Tahoma" pitchFamily="34" charset="0"/>
              <a:cs typeface="Tahoma" pitchFamily="34" charset="0"/>
            </a:endParaRPr>
          </a:p>
          <a:p>
            <a:pPr marL="0" lvl="1">
              <a:buClr>
                <a:srgbClr val="0070C0"/>
              </a:buClr>
              <a:defRPr/>
            </a:pPr>
            <a:r>
              <a:rPr lang="el-GR" dirty="0" smtClean="0">
                <a:latin typeface="Tahoma" pitchFamily="34" charset="0"/>
                <a:cs typeface="Tahoma" pitchFamily="34" charset="0"/>
              </a:rPr>
              <a:t>          </a:t>
            </a:r>
            <a:r>
              <a:rPr lang="en-US" dirty="0" smtClean="0">
                <a:hlinkClick r:id="rId6"/>
              </a:rPr>
              <a:t>www.linkedin.com/pub/career-office-aueb</a:t>
            </a:r>
            <a:endParaRPr lang="el-GR" dirty="0" smtClean="0"/>
          </a:p>
          <a:p>
            <a:pPr marL="0" lvl="1">
              <a:buClr>
                <a:srgbClr val="0070C0"/>
              </a:buClr>
              <a:defRPr/>
            </a:pPr>
            <a:endParaRPr lang="el-GR" sz="1600" b="1" dirty="0" smtClean="0">
              <a:solidFill>
                <a:schemeClr val="bg2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 marL="0" lvl="1">
              <a:buClr>
                <a:srgbClr val="0070C0"/>
              </a:buClr>
              <a:defRPr/>
            </a:pPr>
            <a:endParaRPr lang="el-GR" sz="1600" b="1" dirty="0" smtClean="0">
              <a:solidFill>
                <a:schemeClr val="bg2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 marL="0" lvl="1">
              <a:buClr>
                <a:srgbClr val="0070C0"/>
              </a:buClr>
              <a:defRPr/>
            </a:pPr>
            <a:r>
              <a:rPr lang="el-GR" sz="1600" b="1" dirty="0" smtClean="0">
                <a:solidFill>
                  <a:schemeClr val="bg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              </a:t>
            </a:r>
            <a:r>
              <a:rPr lang="en-US" sz="1600" dirty="0" smtClean="0">
                <a:hlinkClick r:id="rId7"/>
              </a:rPr>
              <a:t>twitter.com/</a:t>
            </a:r>
            <a:r>
              <a:rPr lang="en-US" sz="1600" dirty="0" err="1" smtClean="0">
                <a:hlinkClick r:id="rId7"/>
              </a:rPr>
              <a:t>CareerAueb</a:t>
            </a:r>
            <a:endParaRPr lang="el-GR" sz="1400" dirty="0" smtClean="0">
              <a:solidFill>
                <a:schemeClr val="bg2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 marL="0" lvl="1">
              <a:buClr>
                <a:srgbClr val="0070C0"/>
              </a:buClr>
              <a:defRPr/>
            </a:pPr>
            <a:endParaRPr lang="el-GR" sz="1600" b="1" dirty="0" smtClean="0">
              <a:solidFill>
                <a:schemeClr val="bg2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>
              <a:buClr>
                <a:srgbClr val="0070C0"/>
              </a:buClr>
              <a:defRPr/>
            </a:pPr>
            <a:endParaRPr lang="el-GR" dirty="0">
              <a:latin typeface="Tahoma" pitchFamily="34" charset="0"/>
              <a:cs typeface="Tahoma" pitchFamily="34" charset="0"/>
            </a:endParaRPr>
          </a:p>
          <a:p>
            <a:pPr>
              <a:buClr>
                <a:srgbClr val="0070C0"/>
              </a:buClr>
              <a:defRPr/>
            </a:pPr>
            <a:endParaRPr lang="el-GR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868144" y="6597643"/>
            <a:ext cx="3275856" cy="260357"/>
          </a:xfrm>
          <a:prstGeom prst="rect">
            <a:avLst/>
          </a:prstGeom>
          <a:solidFill>
            <a:srgbClr val="7621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200" dirty="0" smtClean="0">
                <a:latin typeface="Myriad Pro" pitchFamily="34" charset="0"/>
              </a:rPr>
              <a:t>ΓΡΑΦΕΙΟ ΔΙΑΣΥΝΔΕΣΗΣ / </a:t>
            </a:r>
            <a:r>
              <a:rPr lang="en-US" sz="1200" dirty="0" smtClean="0">
                <a:latin typeface="Myriad Pro" pitchFamily="34" charset="0"/>
              </a:rPr>
              <a:t>CAREER OFFICE</a:t>
            </a:r>
            <a:endParaRPr lang="el-GR" sz="1200" dirty="0">
              <a:latin typeface="Myriad Pro" pitchFamily="34" charset="0"/>
            </a:endParaRPr>
          </a:p>
        </p:txBody>
      </p:sp>
      <p:pic>
        <p:nvPicPr>
          <p:cNvPr id="3074" name="Picture 2" descr="C:\Users\viktoras\AppData\Local\Temp\WLMDSS.tmp\WLM8C3E.tmp\xartis elpidos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076056" y="1916832"/>
            <a:ext cx="3672408" cy="3505200"/>
          </a:xfrm>
          <a:prstGeom prst="rect">
            <a:avLst/>
          </a:prstGeom>
          <a:noFill/>
        </p:spPr>
      </p:pic>
      <p:pic>
        <p:nvPicPr>
          <p:cNvPr id="9" name="Picture 2" descr="http://netdna.webdesignerdepot.com/uploads/2013/04/logo.jpg"/>
          <p:cNvPicPr>
            <a:picLocks noChangeAspect="1" noChangeArrowheads="1"/>
          </p:cNvPicPr>
          <p:nvPr/>
        </p:nvPicPr>
        <p:blipFill>
          <a:blip r:embed="rId9" cstate="print"/>
          <a:srcRect l="2417" t="5743" r="51663" b="7210"/>
          <a:stretch>
            <a:fillRect/>
          </a:stretch>
        </p:blipFill>
        <p:spPr bwMode="auto">
          <a:xfrm>
            <a:off x="395536" y="3573016"/>
            <a:ext cx="643376" cy="623059"/>
          </a:xfrm>
          <a:prstGeom prst="rect">
            <a:avLst/>
          </a:prstGeom>
          <a:noFill/>
        </p:spPr>
      </p:pic>
      <p:pic>
        <p:nvPicPr>
          <p:cNvPr id="10" name="Picture 12" descr="http://scm-l3.technorati.com/13/02/26/75205/LinkedIn-logo.png?t=20130226043436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95536" y="4293096"/>
            <a:ext cx="648072" cy="648072"/>
          </a:xfrm>
          <a:prstGeom prst="rect">
            <a:avLst/>
          </a:prstGeom>
          <a:noFill/>
        </p:spPr>
      </p:pic>
      <p:pic>
        <p:nvPicPr>
          <p:cNvPr id="11" name="Picture 16" descr="https://si0.twimg.com/profile_images/2284174758/v65oai7fxn47qv9nectx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95536" y="5085184"/>
            <a:ext cx="730052" cy="7300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</TotalTime>
  <Words>459</Words>
  <Application>Microsoft Office PowerPoint</Application>
  <PresentationFormat>On-screen Show (4:3)</PresentationFormat>
  <Paragraphs>88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Goldfish_92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MYRTO1</dc:creator>
  <cp:lastModifiedBy>Praktiki</cp:lastModifiedBy>
  <cp:revision>78</cp:revision>
  <dcterms:created xsi:type="dcterms:W3CDTF">2014-01-08T12:40:43Z</dcterms:created>
  <dcterms:modified xsi:type="dcterms:W3CDTF">2017-10-24T11:57:06Z</dcterms:modified>
</cp:coreProperties>
</file>