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/>
              <a:t>english logo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/>
              <a:t>μηπως γενικη?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/>
              <a:t>άλλη εικονα + νούμερα/ καταστροφή-&gt; βελτιωση-&gt;ενισχυση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/>
              <a:t>+milestones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7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245402" y="2540500"/>
            <a:ext cx="2787600" cy="20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3144339" y="2540500"/>
            <a:ext cx="2787600" cy="20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3" type="body"/>
          </p:nvPr>
        </p:nvSpPr>
        <p:spPr>
          <a:xfrm>
            <a:off x="6043276" y="2540500"/>
            <a:ext cx="2787600" cy="20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0" i="0" lang="el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1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"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810900" y="772300"/>
            <a:ext cx="7537500" cy="4062300"/>
          </a:xfrm>
          <a:prstGeom prst="rect">
            <a:avLst/>
          </a:prstGeom>
          <a:noFill/>
        </p:spPr>
        <p:txBody>
          <a:bodyPr anchorCtr="0" anchor="b" bIns="91425" lIns="91425" rIns="91425" wrap="square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3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4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</p:spPr>
        <p:txBody>
          <a:bodyPr anchorCtr="0" anchor="b" bIns="91425" lIns="91425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</p:spPr>
        <p:txBody>
          <a:bodyPr anchorCtr="0" anchor="t" bIns="91425" lIns="91425" rIns="91425" wrap="square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0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5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2"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b="1"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1 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2266950" y="76275"/>
            <a:ext cx="6801000" cy="498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89100" y="3513225"/>
            <a:ext cx="2107200" cy="15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96225" y="75975"/>
            <a:ext cx="2100000" cy="336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>
            <p:ph type="ctrTitle"/>
          </p:nvPr>
        </p:nvSpPr>
        <p:spPr>
          <a:xfrm>
            <a:off x="2933700" y="733425"/>
            <a:ext cx="5391300" cy="3676500"/>
          </a:xfrm>
          <a:prstGeom prst="rect">
            <a:avLst/>
          </a:prstGeom>
          <a:noFill/>
        </p:spPr>
        <p:txBody>
          <a:bodyPr anchorCtr="0" anchor="t" bIns="91425" lIns="91425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4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5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9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4624000" y="317975"/>
            <a:ext cx="3718500" cy="3513300"/>
          </a:xfrm>
          <a:prstGeom prst="rect">
            <a:avLst/>
          </a:prstGeom>
          <a:noFill/>
        </p:spPr>
        <p:txBody>
          <a:bodyPr anchorCtr="0" anchor="t" bIns="91425" lIns="91425" rIns="91425" wrap="square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1600">
                <a:solidFill>
                  <a:srgbClr val="FFFFFF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2" type="body"/>
          </p:nvPr>
        </p:nvSpPr>
        <p:spPr>
          <a:xfrm>
            <a:off x="810900" y="317975"/>
            <a:ext cx="3718500" cy="3513300"/>
          </a:xfrm>
          <a:prstGeom prst="rect">
            <a:avLst/>
          </a:prstGeom>
          <a:noFill/>
        </p:spPr>
        <p:txBody>
          <a:bodyPr anchorCtr="0" anchor="t" bIns="91425" lIns="91425" rIns="91425" wrap="square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defRPr sz="1600">
                <a:solidFill>
                  <a:srgbClr val="FFFFFF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2 1">
    <p:bg>
      <p:bgPr>
        <a:solidFill>
          <a:srgbClr val="FFFF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type="title"/>
          </p:nvPr>
        </p:nvSpPr>
        <p:spPr>
          <a:xfrm>
            <a:off x="262271" y="307825"/>
            <a:ext cx="3378300" cy="1418100"/>
          </a:xfrm>
          <a:prstGeom prst="rect">
            <a:avLst/>
          </a:prstGeom>
          <a:noFill/>
        </p:spPr>
        <p:txBody>
          <a:bodyPr anchorCtr="0" anchor="b" bIns="91425" lIns="91425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266353" y="1808125"/>
            <a:ext cx="3378300" cy="2768700"/>
          </a:xfrm>
          <a:prstGeom prst="rect">
            <a:avLst/>
          </a:prstGeom>
          <a:noFill/>
        </p:spPr>
        <p:txBody>
          <a:bodyPr anchorCtr="0" anchor="t" bIns="91425" lIns="91425" rIns="91425" wrap="square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400">
                <a:solidFill>
                  <a:schemeClr val="dk2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Προσαρμοσμένη διάταξη 3"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  <p:sp>
        <p:nvSpPr>
          <p:cNvPr id="111" name="Shape 111"/>
          <p:cNvSpPr txBox="1"/>
          <p:nvPr>
            <p:ph type="title"/>
          </p:nvPr>
        </p:nvSpPr>
        <p:spPr>
          <a:xfrm>
            <a:off x="329350" y="1108375"/>
            <a:ext cx="3997500" cy="1024200"/>
          </a:xfrm>
          <a:prstGeom prst="rect">
            <a:avLst/>
          </a:prstGeom>
          <a:noFill/>
        </p:spPr>
        <p:txBody>
          <a:bodyPr anchorCtr="0" anchor="b" bIns="91425" lIns="91425" rIns="91425" wrap="square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29350" y="2195100"/>
            <a:ext cx="3997500" cy="1835100"/>
          </a:xfrm>
          <a:prstGeom prst="rect">
            <a:avLst/>
          </a:prstGeom>
          <a:noFill/>
        </p:spPr>
        <p:txBody>
          <a:bodyPr anchorCtr="0" anchor="t" bIns="91425" lIns="91425" rIns="91425" wrap="square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defRPr sz="1600">
                <a:solidFill>
                  <a:srgbClr val="616161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l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l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9" Type="http://schemas.openxmlformats.org/officeDocument/2006/relationships/image" Target="../media/image20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1" Type="http://schemas.openxmlformats.org/officeDocument/2006/relationships/image" Target="../media/image22.jpg"/><Relationship Id="rId10" Type="http://schemas.openxmlformats.org/officeDocument/2006/relationships/image" Target="../media/image21.jpg"/><Relationship Id="rId13" Type="http://schemas.openxmlformats.org/officeDocument/2006/relationships/image" Target="../media/image24.jpg"/><Relationship Id="rId12" Type="http://schemas.openxmlformats.org/officeDocument/2006/relationships/image" Target="../media/image23.jpg"/><Relationship Id="rId15" Type="http://schemas.openxmlformats.org/officeDocument/2006/relationships/image" Target="../media/image28.png"/><Relationship Id="rId14" Type="http://schemas.openxmlformats.org/officeDocument/2006/relationships/image" Target="../media/image25.jpg"/><Relationship Id="rId17" Type="http://schemas.openxmlformats.org/officeDocument/2006/relationships/image" Target="../media/image29.jpg"/><Relationship Id="rId16" Type="http://schemas.openxmlformats.org/officeDocument/2006/relationships/image" Target="../media/image27.jpg"/><Relationship Id="rId18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Relationship Id="rId4" Type="http://schemas.openxmlformats.org/officeDocument/2006/relationships/image" Target="../media/image3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hyperlink" Target="mailto:arapakis@enaleia.com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Relationship Id="rId4" Type="http://schemas.openxmlformats.org/officeDocument/2006/relationships/image" Target="../media/image5.jpg"/><Relationship Id="rId9" Type="http://schemas.openxmlformats.org/officeDocument/2006/relationships/image" Target="../media/image35.png"/><Relationship Id="rId5" Type="http://schemas.openxmlformats.org/officeDocument/2006/relationships/image" Target="../media/image6.jpg"/><Relationship Id="rId6" Type="http://schemas.openxmlformats.org/officeDocument/2006/relationships/image" Target="../media/image33.png"/><Relationship Id="rId7" Type="http://schemas.openxmlformats.org/officeDocument/2006/relationships/image" Target="../media/image8.jpg"/><Relationship Id="rId8" Type="http://schemas.openxmlformats.org/officeDocument/2006/relationships/image" Target="../media/image9.png"/><Relationship Id="rId11" Type="http://schemas.openxmlformats.org/officeDocument/2006/relationships/image" Target="../media/image26.jpg"/><Relationship Id="rId10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subTitle"/>
          </p:nvPr>
        </p:nvSpPr>
        <p:spPr>
          <a:xfrm>
            <a:off x="623400" y="1777650"/>
            <a:ext cx="8520600" cy="49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l" sz="2400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rPr>
              <a:t>The first school for fishing in Greece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0" y="2424775"/>
            <a:ext cx="24285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>
                <a:latin typeface="Georgia"/>
                <a:ea typeface="Georgia"/>
                <a:cs typeface="Georgia"/>
                <a:sym typeface="Georgia"/>
              </a:rPr>
              <a:t>Lefteris Arapakis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rPr i="1" lang="el">
                <a:latin typeface="Georgia"/>
                <a:ea typeface="Georgia"/>
                <a:cs typeface="Georgia"/>
                <a:sym typeface="Georgia"/>
              </a:rPr>
              <a:t>Co-Founder &amp; Director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0097A7"/>
              </a:solidFill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10902" l="0" r="0" t="60308"/>
          <a:stretch/>
        </p:blipFill>
        <p:spPr>
          <a:xfrm>
            <a:off x="11" y="3169150"/>
            <a:ext cx="9144000" cy="197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b="24178" l="22715" r="23110" t="16474"/>
          <a:stretch/>
        </p:blipFill>
        <p:spPr>
          <a:xfrm>
            <a:off x="3231200" y="189450"/>
            <a:ext cx="2681626" cy="15882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015300" y="315738"/>
            <a:ext cx="3141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rPr>
              <a:t>Media Mentions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129675" y="1024592"/>
            <a:ext cx="3374700" cy="1095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>
                <a:latin typeface="Georgia"/>
                <a:ea typeface="Georgia"/>
                <a:cs typeface="Georgia"/>
                <a:sym typeface="Georgia"/>
              </a:rPr>
              <a:t>28 Mentions from press, Television and Radio the past 6 months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725" y="1111025"/>
            <a:ext cx="4895631" cy="36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/>
          <p:nvPr/>
        </p:nvSpPr>
        <p:spPr>
          <a:xfrm>
            <a:off x="739976" y="2155962"/>
            <a:ext cx="1316700" cy="701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 b="0" l="14476" r="12811" t="0"/>
          <a:stretch/>
        </p:blipFill>
        <p:spPr>
          <a:xfrm>
            <a:off x="1695938" y="4627200"/>
            <a:ext cx="655200" cy="5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6">
            <a:alphaModFix/>
          </a:blip>
          <a:srcRect b="31653" l="22346" r="22051" t="28734"/>
          <a:stretch/>
        </p:blipFill>
        <p:spPr>
          <a:xfrm>
            <a:off x="739975" y="3793430"/>
            <a:ext cx="714600" cy="3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3259502"/>
            <a:ext cx="933117" cy="3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129675" y="4487312"/>
            <a:ext cx="1550100" cy="2262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39338" y="3890338"/>
            <a:ext cx="41970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713926"/>
            <a:ext cx="655200" cy="344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/>
          <p:nvPr/>
        </p:nvSpPr>
        <p:spPr>
          <a:xfrm>
            <a:off x="2717339" y="4365825"/>
            <a:ext cx="655200" cy="7011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ftem.jpg" id="202" name="Shape 20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54231" y="4204437"/>
            <a:ext cx="655200" cy="39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99425" y="3030825"/>
            <a:ext cx="780946" cy="3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1846750" y="3199200"/>
            <a:ext cx="562800" cy="6342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75913" y="3996536"/>
            <a:ext cx="933125" cy="225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/>
          <p:nvPr/>
        </p:nvSpPr>
        <p:spPr>
          <a:xfrm>
            <a:off x="12" y="2521075"/>
            <a:ext cx="655200" cy="5727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Shape 20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90550" y="2270863"/>
            <a:ext cx="1414293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18">
            <a:alphaModFix/>
          </a:blip>
          <a:srcRect b="24868" l="0" r="0" t="0"/>
          <a:stretch/>
        </p:blipFill>
        <p:spPr>
          <a:xfrm>
            <a:off x="2475925" y="2929975"/>
            <a:ext cx="1202212" cy="86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b="4995" l="0" r="0" t="500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249300" y="839250"/>
            <a:ext cx="3184800" cy="22785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Education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Social</a:t>
            </a:r>
          </a:p>
        </p:txBody>
      </p:sp>
      <p:sp>
        <p:nvSpPr>
          <p:cNvPr id="215" name="Shape 215"/>
          <p:cNvSpPr/>
          <p:nvPr/>
        </p:nvSpPr>
        <p:spPr>
          <a:xfrm>
            <a:off x="3242000" y="1115300"/>
            <a:ext cx="2793900" cy="19068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3600">
                <a:solidFill>
                  <a:schemeClr val="lt1"/>
                </a:solidFill>
              </a:rPr>
              <a:t>    </a:t>
            </a:r>
            <a:r>
              <a:rPr b="1" lang="e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Enaleia</a:t>
            </a:r>
          </a:p>
        </p:txBody>
      </p:sp>
      <p:sp>
        <p:nvSpPr>
          <p:cNvPr id="216" name="Shape 216"/>
          <p:cNvSpPr/>
          <p:nvPr/>
        </p:nvSpPr>
        <p:spPr>
          <a:xfrm>
            <a:off x="5765525" y="929450"/>
            <a:ext cx="3275100" cy="22785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Recruitment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Commercial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5888" y="3117750"/>
            <a:ext cx="2206127" cy="19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1840500" y="222375"/>
            <a:ext cx="5596918" cy="707075"/>
          </a:xfrm>
          <a:custGeom>
            <a:pathLst>
              <a:path extrusionOk="0" h="28283" w="215764">
                <a:moveTo>
                  <a:pt x="215764" y="28283"/>
                </a:moveTo>
                <a:cubicBezTo>
                  <a:pt x="196829" y="23589"/>
                  <a:pt x="138114" y="1073"/>
                  <a:pt x="102154" y="119"/>
                </a:cubicBezTo>
                <a:cubicBezTo>
                  <a:pt x="66193" y="-835"/>
                  <a:pt x="17025" y="18815"/>
                  <a:pt x="0" y="22555"/>
                </a:cubicBez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lg" w="lg" type="none"/>
            <a:tailEnd len="lg" w="lg" type="stealth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5517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3303300" y="274975"/>
            <a:ext cx="5807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87,000 fishing ships in Europe </a:t>
            </a:r>
            <a:r>
              <a:rPr i="1" lang="el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 Eurostat, 2016 )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3332450" y="4057150"/>
            <a:ext cx="49422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5,000 fishing ships in 5 years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3303300" y="2005525"/>
            <a:ext cx="58074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 major organization-50,000 fishing ships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125800" y="1233100"/>
            <a:ext cx="2695500" cy="1935300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Online Recruitment Platform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074" y="2941593"/>
            <a:ext cx="1774402" cy="8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b="5517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3411300" y="994550"/>
            <a:ext cx="51582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10,000 people recruited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3411300" y="3561825"/>
            <a:ext cx="49422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20,000,000 € in revenue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125800" y="1233100"/>
            <a:ext cx="2695500" cy="1935300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 5 years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367000" y="2278188"/>
            <a:ext cx="51582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b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,000</a:t>
            </a:r>
            <a:r>
              <a:rPr b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€</a:t>
            </a:r>
            <a:r>
              <a:rPr b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average salary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b="0" l="2180" r="2171" t="0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371550" y="3868550"/>
            <a:ext cx="2601000" cy="75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l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Operations and PR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3948700" y="3868550"/>
            <a:ext cx="3176400" cy="75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Business Development and Recruitment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4">
            <a:alphaModFix amt="90000"/>
          </a:blip>
          <a:srcRect b="12367" l="0" r="0" t="12359"/>
          <a:stretch/>
        </p:blipFill>
        <p:spPr>
          <a:xfrm>
            <a:off x="3088200" y="508650"/>
            <a:ext cx="2967600" cy="298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>
            <p:ph idx="4294967295" type="title"/>
          </p:nvPr>
        </p:nvSpPr>
        <p:spPr>
          <a:xfrm>
            <a:off x="3137550" y="2671150"/>
            <a:ext cx="3387000" cy="1726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l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Holly Sargent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rPr i="1" lang="el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Harvard University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unio.jpg" id="261" name="Shape 261"/>
          <p:cNvPicPr preferRelativeResize="0"/>
          <p:nvPr/>
        </p:nvPicPr>
        <p:blipFill rotWithShape="1">
          <a:blip r:embed="rId3">
            <a:alphaModFix amt="80000"/>
          </a:blip>
          <a:srcRect b="8047" l="0" r="0" t="8038"/>
          <a:stretch/>
        </p:blipFill>
        <p:spPr>
          <a:xfrm>
            <a:off x="0" y="0"/>
            <a:ext cx="9144005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>
            <p:ph idx="1" type="body"/>
          </p:nvPr>
        </p:nvSpPr>
        <p:spPr>
          <a:xfrm>
            <a:off x="517625" y="3007075"/>
            <a:ext cx="8266200" cy="2320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 sz="3000"/>
              <a:t>“ If Greece is completely destroyed, what will remain is an olive tree, a vine and a boat. These are enough to begin again.”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l" sz="3000"/>
              <a:t> Odysseas Elitis, Greek Nobel Prized Poet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 amt="30000"/>
          </a:blip>
          <a:srcRect b="0" l="16676" r="16670" t="0"/>
          <a:stretch/>
        </p:blipFill>
        <p:spPr>
          <a:xfrm>
            <a:off x="2267025" y="79200"/>
            <a:ext cx="6800847" cy="498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4">
            <a:alphaModFix amt="75000"/>
          </a:blip>
          <a:srcRect b="1066" l="0" r="0" t="1066"/>
          <a:stretch/>
        </p:blipFill>
        <p:spPr>
          <a:xfrm>
            <a:off x="89025" y="3513225"/>
            <a:ext cx="2107198" cy="15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5">
            <a:alphaModFix amt="75000"/>
          </a:blip>
          <a:srcRect b="0" l="32426" r="32426" t="0"/>
          <a:stretch/>
        </p:blipFill>
        <p:spPr>
          <a:xfrm>
            <a:off x="96228" y="76276"/>
            <a:ext cx="2099999" cy="336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>
            <p:ph type="ctrTitle"/>
          </p:nvPr>
        </p:nvSpPr>
        <p:spPr>
          <a:xfrm>
            <a:off x="2921350" y="832100"/>
            <a:ext cx="5391300" cy="3676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>
              <a:spcBef>
                <a:spcPts val="0"/>
              </a:spcBef>
              <a:buNone/>
            </a:pPr>
            <a:r>
              <a:rPr lang="el" sz="4800">
                <a:latin typeface="Georgia"/>
                <a:ea typeface="Georgia"/>
                <a:cs typeface="Georgia"/>
                <a:sym typeface="Georgia"/>
              </a:rPr>
              <a:t>Thank you </a:t>
            </a:r>
          </a:p>
          <a:p>
            <a:pPr indent="0" lvl="0" marL="0" marR="0" rtl="0">
              <a:spcBef>
                <a:spcPts val="0"/>
              </a:spcBef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>
              <a:spcBef>
                <a:spcPts val="0"/>
              </a:spcBef>
              <a:buNone/>
            </a:pPr>
            <a:r>
              <a:rPr lang="el"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contact: </a:t>
            </a:r>
            <a:r>
              <a:rPr lang="el" sz="2100" u="sng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arapakis@enaleia.com</a:t>
            </a:r>
          </a:p>
          <a:p>
            <a:pPr indent="0" lvl="0" marL="0" marR="0" rtl="0">
              <a:spcBef>
                <a:spcPts val="0"/>
              </a:spcBef>
              <a:buNone/>
            </a:pPr>
            <a:r>
              <a:rPr lang="el" sz="1800"/>
              <a:t>                </a:t>
            </a:r>
          </a:p>
          <a:p>
            <a:pPr indent="0" lvl="0" marL="0" marR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0" lvl="0" marL="0" marR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0" l="31911" r="31915" t="0"/>
          <a:stretch/>
        </p:blipFill>
        <p:spPr>
          <a:xfrm>
            <a:off x="6525700" y="0"/>
            <a:ext cx="261829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 b="0" l="30909" r="30912" t="0"/>
          <a:stretch/>
        </p:blipFill>
        <p:spPr>
          <a:xfrm>
            <a:off x="3894476" y="0"/>
            <a:ext cx="261829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>
            <p:ph type="title"/>
          </p:nvPr>
        </p:nvSpPr>
        <p:spPr>
          <a:xfrm>
            <a:off x="266346" y="-212200"/>
            <a:ext cx="3378300" cy="14181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rPr>
              <a:t>Curriculum- Practical Skills</a:t>
            </a: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266353" y="1808125"/>
            <a:ext cx="3378300" cy="2768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683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Georgia"/>
              <a:buAutoNum type="arabicPeriod"/>
            </a:pPr>
            <a:r>
              <a:rPr lang="el" sz="22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Rescue &amp; Safety</a:t>
            </a:r>
          </a:p>
          <a:p>
            <a:pPr indent="-3683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Georgia"/>
              <a:buAutoNum type="arabicPeriod"/>
            </a:pPr>
            <a:r>
              <a:rPr lang="el" sz="22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The craft of fishing</a:t>
            </a:r>
          </a:p>
          <a:p>
            <a:pPr indent="-3683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Georgia"/>
              <a:buAutoNum type="arabicPeriod"/>
            </a:pPr>
            <a:r>
              <a:rPr lang="el" sz="22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Fishing Tools</a:t>
            </a:r>
          </a:p>
          <a:p>
            <a:pPr indent="-368300" lvl="0" marL="457200" rtl="0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</a:pPr>
            <a:r>
              <a:rPr lang="el" sz="22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Fisheries-Ichthyology</a:t>
            </a:r>
            <a:br>
              <a:rPr lang="el"/>
            </a:b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 amt="50000"/>
          </a:blip>
          <a:srcRect b="4947" l="0" r="0" t="4938"/>
          <a:stretch/>
        </p:blipFill>
        <p:spPr>
          <a:xfrm>
            <a:off x="0" y="0"/>
            <a:ext cx="914400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l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1.141.000 unemployed in Greece </a:t>
            </a: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i="1"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 algn="l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i="1"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( ΕΛΣΤΑΤ, February 2017)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7670" l="0" r="0" t="7662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/>
          <p:nvPr/>
        </p:nvSpPr>
        <p:spPr>
          <a:xfrm>
            <a:off x="0" y="861175"/>
            <a:ext cx="4568400" cy="34278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22050" y="861175"/>
            <a:ext cx="4568400" cy="3501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5. Communication &amp; conflict management</a:t>
            </a:r>
          </a:p>
          <a:p>
            <a:pPr lvl="0" rtl="0">
              <a:spcBef>
                <a:spcPts val="0"/>
              </a:spcBef>
              <a:buNone/>
            </a:pPr>
            <a:br>
              <a:rPr lang="el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l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6. Sustainability of the sea environment</a:t>
            </a:r>
          </a:p>
          <a:p>
            <a:pPr lvl="0" rtl="0">
              <a:spcBef>
                <a:spcPts val="0"/>
              </a:spcBef>
              <a:buNone/>
            </a:pPr>
            <a:br>
              <a:rPr lang="el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l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7. Registrations &amp; law in the fishing industry</a:t>
            </a:r>
          </a:p>
          <a:p>
            <a:pPr lvl="0" rtl="0">
              <a:spcBef>
                <a:spcPts val="0"/>
              </a:spcBef>
              <a:buNone/>
            </a:pPr>
            <a:r>
              <a:rPr lang="el"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8. New Technologies in the Fishing Sector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 amt="50000"/>
          </a:blip>
          <a:srcRect b="4930" l="0" r="0" t="4930"/>
          <a:stretch/>
        </p:blipFill>
        <p:spPr>
          <a:xfrm>
            <a:off x="0" y="0"/>
            <a:ext cx="9144005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l">
                <a:latin typeface="Georgia"/>
                <a:ea typeface="Georgia"/>
                <a:cs typeface="Georgia"/>
                <a:sym typeface="Georgia"/>
              </a:rPr>
              <a:t>Aged Fishermen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r>
              <a:rPr lang="el" sz="2100">
                <a:latin typeface="Georgia"/>
                <a:ea typeface="Georgia"/>
                <a:cs typeface="Georgia"/>
                <a:sym typeface="Georgia"/>
              </a:rPr>
              <a:t>6.000 in Greece </a:t>
            </a:r>
            <a:r>
              <a:rPr i="1" lang="el" sz="1800">
                <a:latin typeface="Georgia"/>
                <a:ea typeface="Georgia"/>
                <a:cs typeface="Georgia"/>
                <a:sym typeface="Georgia"/>
              </a:rPr>
              <a:t>( ΕΛΣΤΑΤ, 2014)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.jpg" id="137" name="Shape 137"/>
          <p:cNvPicPr preferRelativeResize="0"/>
          <p:nvPr/>
        </p:nvPicPr>
        <p:blipFill rotWithShape="1">
          <a:blip r:embed="rId3">
            <a:alphaModFix amt="80000"/>
          </a:blip>
          <a:srcRect b="7784" l="0" r="0" t="7784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idx="1" type="body"/>
          </p:nvPr>
        </p:nvSpPr>
        <p:spPr>
          <a:xfrm>
            <a:off x="1549100" y="269575"/>
            <a:ext cx="5861700" cy="919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3000">
                <a:latin typeface="Georgia"/>
                <a:ea typeface="Georgia"/>
                <a:cs typeface="Georgia"/>
                <a:sym typeface="Georgia"/>
              </a:rPr>
              <a:t>Need for Sustainable Fishing</a:t>
            </a:r>
          </a:p>
        </p:txBody>
      </p:sp>
      <p:sp>
        <p:nvSpPr>
          <p:cNvPr id="139" name="Shape 139"/>
          <p:cNvSpPr txBox="1"/>
          <p:nvPr>
            <p:ph idx="2" type="body"/>
          </p:nvPr>
        </p:nvSpPr>
        <p:spPr>
          <a:xfrm>
            <a:off x="1588800" y="2616825"/>
            <a:ext cx="5966400" cy="1791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2400"/>
              <a:t> </a:t>
            </a:r>
            <a:r>
              <a:rPr b="1" lang="el" sz="2400">
                <a:latin typeface="Georgia"/>
                <a:ea typeface="Georgia"/>
                <a:cs typeface="Georgia"/>
                <a:sym typeface="Georgia"/>
              </a:rPr>
              <a:t>Fish Stocks are 7.0 % less than 10 years earlier and approximately one third lower than in 1995. ( Eurostat)</a:t>
            </a: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 b="0" l="1162" r="1162" t="0"/>
          <a:stretch/>
        </p:blipFill>
        <p:spPr>
          <a:xfrm>
            <a:off x="7044965" y="690231"/>
            <a:ext cx="1881900" cy="19266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9999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0" l="7783" r="0" t="0"/>
          <a:stretch/>
        </p:blipFill>
        <p:spPr>
          <a:xfrm>
            <a:off x="1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07612"/>
            <a:ext cx="9144000" cy="555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150" y="109275"/>
            <a:ext cx="7773600" cy="3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Our Vision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30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l"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To unlock the human capacity in the fishing sector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49" l="0" r="0" t="3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0" y="66700"/>
            <a:ext cx="7773600" cy="3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Our Mission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30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l"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Sustainable Fishing Training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 b="0" l="1162" r="1162" t="0"/>
          <a:stretch/>
        </p:blipFill>
        <p:spPr>
          <a:xfrm>
            <a:off x="6738990" y="500831"/>
            <a:ext cx="1881900" cy="19266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4995" l="0" r="0" t="500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249300" y="839250"/>
            <a:ext cx="3184800" cy="22785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 Μonths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Education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500 euros</a:t>
            </a:r>
          </a:p>
        </p:txBody>
      </p:sp>
      <p:sp>
        <p:nvSpPr>
          <p:cNvPr id="161" name="Shape 161"/>
          <p:cNvSpPr/>
          <p:nvPr/>
        </p:nvSpPr>
        <p:spPr>
          <a:xfrm>
            <a:off x="3242000" y="1115300"/>
            <a:ext cx="2793900" cy="19068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3600">
                <a:solidFill>
                  <a:schemeClr val="lt1"/>
                </a:solidFill>
              </a:rPr>
              <a:t>    </a:t>
            </a:r>
            <a:r>
              <a:rPr b="1" lang="el"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Enaleia</a:t>
            </a:r>
          </a:p>
        </p:txBody>
      </p:sp>
      <p:sp>
        <p:nvSpPr>
          <p:cNvPr id="162" name="Shape 162"/>
          <p:cNvSpPr/>
          <p:nvPr/>
        </p:nvSpPr>
        <p:spPr>
          <a:xfrm>
            <a:off x="5765525" y="929450"/>
            <a:ext cx="3275100" cy="22785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Recruitment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500 euros</a:t>
            </a:r>
          </a:p>
        </p:txBody>
      </p:sp>
      <p:sp>
        <p:nvSpPr>
          <p:cNvPr id="163" name="Shape 163"/>
          <p:cNvSpPr/>
          <p:nvPr/>
        </p:nvSpPr>
        <p:spPr>
          <a:xfrm>
            <a:off x="2929700" y="2724675"/>
            <a:ext cx="3106200" cy="23562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l" sz="2400">
                <a:solidFill>
                  <a:schemeClr val="lt1"/>
                </a:solidFill>
              </a:rPr>
              <a:t>  </a:t>
            </a:r>
            <a:r>
              <a:rPr lang="el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Sponsors</a:t>
            </a:r>
          </a:p>
        </p:txBody>
      </p:sp>
      <p:cxnSp>
        <p:nvCxnSpPr>
          <p:cNvPr id="164" name="Shape 164"/>
          <p:cNvCxnSpPr>
            <a:endCxn id="160" idx="4"/>
          </p:cNvCxnSpPr>
          <p:nvPr/>
        </p:nvCxnSpPr>
        <p:spPr>
          <a:xfrm rot="10800000">
            <a:off x="1841700" y="3117750"/>
            <a:ext cx="1088100" cy="785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2651" r="2660" t="0"/>
          <a:stretch/>
        </p:blipFill>
        <p:spPr>
          <a:xfrm>
            <a:off x="0" y="0"/>
            <a:ext cx="9144004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9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 txBox="1"/>
          <p:nvPr>
            <p:ph type="title"/>
          </p:nvPr>
        </p:nvSpPr>
        <p:spPr>
          <a:xfrm>
            <a:off x="-87900" y="480425"/>
            <a:ext cx="2987100" cy="5271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l" sz="3000">
                <a:latin typeface="Georgia"/>
                <a:ea typeface="Georgia"/>
                <a:cs typeface="Georgia"/>
                <a:sym typeface="Georgia"/>
              </a:rPr>
              <a:t>Pilot Program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0500" y="1290250"/>
            <a:ext cx="2811300" cy="385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8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tudents in Piraeus</a:t>
            </a:r>
          </a:p>
          <a:p>
            <a:pPr lvl="0" rtl="0">
              <a:spcBef>
                <a:spcPts val="0"/>
              </a:spcBef>
              <a:buNone/>
            </a:pP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5 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tudents in islands </a:t>
            </a:r>
            <a:r>
              <a:rPr b="1" i="1" lang="el" sz="2100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b="1" i="1" lang="el" sz="2100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rPr>
              <a:t>-learning</a:t>
            </a:r>
          </a:p>
          <a:p>
            <a:pPr lvl="0">
              <a:spcBef>
                <a:spcPts val="0"/>
              </a:spcBef>
              <a:buNone/>
            </a:pP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25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K</a:t>
            </a: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 in revenue</a:t>
            </a:r>
          </a:p>
          <a:p>
            <a:pPr lvl="0" rtl="0">
              <a:spcBef>
                <a:spcPts val="0"/>
              </a:spcBef>
              <a:buNone/>
            </a:pPr>
            <a:r>
              <a:rPr lang="el" sz="2400">
                <a:latin typeface="Georgia"/>
                <a:ea typeface="Georgia"/>
                <a:cs typeface="Georgia"/>
                <a:sym typeface="Georgia"/>
              </a:rPr>
              <a:t>100% job offers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 amt="85000"/>
          </a:blip>
          <a:srcRect b="0" l="8547" r="8547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>
            <p:ph idx="4294967295" type="title"/>
          </p:nvPr>
        </p:nvSpPr>
        <p:spPr>
          <a:xfrm>
            <a:off x="3170650" y="124475"/>
            <a:ext cx="29970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l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Partners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97" y="1708747"/>
            <a:ext cx="1476331" cy="14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00" y="3397477"/>
            <a:ext cx="1367325" cy="13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3250" y="2903661"/>
            <a:ext cx="2479799" cy="9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2725" y="2903638"/>
            <a:ext cx="1293025" cy="1367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nge.png" id="183" name="Shape 1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49400" y="4181953"/>
            <a:ext cx="2407500" cy="73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e in.png" id="184" name="Shape 18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13249" y="1708749"/>
            <a:ext cx="2797200" cy="953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.jpg" id="185" name="Shape 185"/>
          <p:cNvPicPr preferRelativeResize="0"/>
          <p:nvPr/>
        </p:nvPicPr>
        <p:blipFill rotWithShape="1">
          <a:blip r:embed="rId10">
            <a:alphaModFix/>
          </a:blip>
          <a:srcRect b="22069" l="0" r="0" t="28000"/>
          <a:stretch/>
        </p:blipFill>
        <p:spPr>
          <a:xfrm>
            <a:off x="5932575" y="1840747"/>
            <a:ext cx="3095700" cy="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21575" y="4028625"/>
            <a:ext cx="2797200" cy="81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