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63" r:id="rId5"/>
    <p:sldId id="265" r:id="rId6"/>
    <p:sldId id="266" r:id="rId7"/>
    <p:sldId id="270" r:id="rId8"/>
    <p:sldId id="273" r:id="rId9"/>
    <p:sldId id="274" r:id="rId10"/>
    <p:sldId id="27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6C33F-7476-445D-ABE3-385CF744ACCA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AA5B1A7-A1BE-428C-8421-DE27A7E886CC}">
      <dgm:prSet phldrT="[Κείμενο]" custT="1"/>
      <dgm:spPr/>
      <dgm:t>
        <a:bodyPr/>
        <a:lstStyle/>
        <a:p>
          <a:r>
            <a:rPr lang="el-GR" sz="2800" b="1" dirty="0" smtClean="0">
              <a:solidFill>
                <a:srgbClr val="000000"/>
              </a:solidFill>
              <a:latin typeface="Myriad Pro" pitchFamily="34" charset="0"/>
            </a:rPr>
            <a:t>Επιστημονική Υπεύθυνη</a:t>
          </a:r>
          <a:r>
            <a:rPr lang="en-US" sz="2800" b="1" dirty="0" smtClean="0">
              <a:solidFill>
                <a:srgbClr val="000000"/>
              </a:solidFill>
              <a:latin typeface="Myriad Pro" pitchFamily="34" charset="0"/>
            </a:rPr>
            <a:t> </a:t>
          </a:r>
        </a:p>
        <a:p>
          <a:r>
            <a:rPr lang="el-GR" sz="2800" b="1" dirty="0" smtClean="0">
              <a:solidFill>
                <a:srgbClr val="000000"/>
              </a:solidFill>
              <a:latin typeface="Myriad Pro" pitchFamily="34" charset="0"/>
            </a:rPr>
            <a:t>Κα Ειρήνη Νικάνδρου</a:t>
          </a:r>
          <a:endParaRPr lang="en-US" sz="2800" b="1" dirty="0" smtClean="0">
            <a:solidFill>
              <a:srgbClr val="000000"/>
            </a:solidFill>
            <a:latin typeface="Myriad Pro" pitchFamily="34" charset="0"/>
          </a:endParaRPr>
        </a:p>
        <a:p>
          <a:r>
            <a:rPr lang="el-GR" sz="2800" b="1" dirty="0" smtClean="0">
              <a:solidFill>
                <a:srgbClr val="000000"/>
              </a:solidFill>
              <a:latin typeface="Myriad Pro" pitchFamily="34" charset="0"/>
            </a:rPr>
            <a:t>Επίκουρη Καθηγήτρια</a:t>
          </a:r>
          <a:endParaRPr lang="el-GR" sz="2800" b="1" dirty="0">
            <a:solidFill>
              <a:srgbClr val="000000"/>
            </a:solidFill>
            <a:latin typeface="Myriad Pro" pitchFamily="34" charset="0"/>
          </a:endParaRPr>
        </a:p>
      </dgm:t>
    </dgm:pt>
    <dgm:pt modelId="{11BD48B5-33AD-490C-89AC-B1BC52AD1A7B}" type="parTrans" cxnId="{DEA5ED22-FC46-4A14-92DF-FC32A5E86F30}">
      <dgm:prSet/>
      <dgm:spPr/>
      <dgm:t>
        <a:bodyPr/>
        <a:lstStyle/>
        <a:p>
          <a:endParaRPr lang="el-GR"/>
        </a:p>
      </dgm:t>
    </dgm:pt>
    <dgm:pt modelId="{33B04A71-DE09-4BEC-A677-527495D178A0}" type="sibTrans" cxnId="{DEA5ED22-FC46-4A14-92DF-FC32A5E86F30}">
      <dgm:prSet/>
      <dgm:spPr/>
      <dgm:t>
        <a:bodyPr/>
        <a:lstStyle/>
        <a:p>
          <a:endParaRPr lang="el-GR"/>
        </a:p>
      </dgm:t>
    </dgm:pt>
    <dgm:pt modelId="{8C30A980-A9D4-4A52-81B0-16C6A13310A8}">
      <dgm:prSet phldrT="[Κείμενο]"/>
      <dgm:spPr/>
      <dgm:t>
        <a:bodyPr/>
        <a:lstStyle/>
        <a:p>
          <a:r>
            <a:rPr lang="el-GR" b="1" dirty="0" smtClean="0">
              <a:solidFill>
                <a:srgbClr val="000000"/>
              </a:solidFill>
              <a:latin typeface="Myriad Pro" pitchFamily="34" charset="0"/>
            </a:rPr>
            <a:t>Κος Βίκτωρας </a:t>
          </a:r>
          <a:r>
            <a:rPr lang="el-GR" b="1" dirty="0" err="1" smtClean="0">
              <a:solidFill>
                <a:srgbClr val="000000"/>
              </a:solidFill>
              <a:latin typeface="Myriad Pro" pitchFamily="34" charset="0"/>
            </a:rPr>
            <a:t>Κούκης</a:t>
          </a:r>
          <a:endParaRPr lang="el-GR" b="1" dirty="0">
            <a:solidFill>
              <a:srgbClr val="000000"/>
            </a:solidFill>
            <a:latin typeface="Myriad Pro" pitchFamily="34" charset="0"/>
          </a:endParaRPr>
        </a:p>
      </dgm:t>
    </dgm:pt>
    <dgm:pt modelId="{AE10398A-C6F9-4D1C-89E2-4AA2D04CE0FD}" type="parTrans" cxnId="{9D2081BC-B815-4B47-A7AA-240C8EF517A5}">
      <dgm:prSet/>
      <dgm:spPr/>
      <dgm:t>
        <a:bodyPr/>
        <a:lstStyle/>
        <a:p>
          <a:endParaRPr lang="el-GR"/>
        </a:p>
      </dgm:t>
    </dgm:pt>
    <dgm:pt modelId="{110730D7-A31C-4BD4-9046-A8031871F87E}" type="sibTrans" cxnId="{9D2081BC-B815-4B47-A7AA-240C8EF517A5}">
      <dgm:prSet/>
      <dgm:spPr/>
      <dgm:t>
        <a:bodyPr/>
        <a:lstStyle/>
        <a:p>
          <a:endParaRPr lang="el-GR"/>
        </a:p>
      </dgm:t>
    </dgm:pt>
    <dgm:pt modelId="{ED1B37EE-AC07-4AE8-956F-157A93FD1ABC}">
      <dgm:prSet phldrT="[Κείμενο]"/>
      <dgm:spPr/>
      <dgm:t>
        <a:bodyPr/>
        <a:lstStyle/>
        <a:p>
          <a:r>
            <a:rPr lang="el-GR" b="1" dirty="0" smtClean="0">
              <a:solidFill>
                <a:srgbClr val="000000"/>
              </a:solidFill>
              <a:latin typeface="Myriad Pro" pitchFamily="34" charset="0"/>
            </a:rPr>
            <a:t>Κα Αγγελική</a:t>
          </a:r>
        </a:p>
        <a:p>
          <a:r>
            <a:rPr lang="el-GR" b="1" dirty="0" err="1" smtClean="0">
              <a:solidFill>
                <a:srgbClr val="000000"/>
              </a:solidFill>
              <a:latin typeface="Myriad Pro" pitchFamily="34" charset="0"/>
            </a:rPr>
            <a:t>Παναγιωτίδου</a:t>
          </a:r>
          <a:r>
            <a:rPr lang="el-GR" b="1" dirty="0" smtClean="0">
              <a:solidFill>
                <a:srgbClr val="000000"/>
              </a:solidFill>
              <a:latin typeface="Myriad Pro" pitchFamily="34" charset="0"/>
            </a:rPr>
            <a:t> </a:t>
          </a:r>
          <a:endParaRPr lang="el-GR" b="1" dirty="0">
            <a:solidFill>
              <a:srgbClr val="000000"/>
            </a:solidFill>
            <a:latin typeface="Myriad Pro" pitchFamily="34" charset="0"/>
          </a:endParaRPr>
        </a:p>
      </dgm:t>
    </dgm:pt>
    <dgm:pt modelId="{3C3FB677-35C2-4BD5-A771-3783F1D59FE8}" type="parTrans" cxnId="{C06C9A3D-7E64-4016-AAB3-8D055B513D47}">
      <dgm:prSet/>
      <dgm:spPr/>
      <dgm:t>
        <a:bodyPr/>
        <a:lstStyle/>
        <a:p>
          <a:endParaRPr lang="el-GR"/>
        </a:p>
      </dgm:t>
    </dgm:pt>
    <dgm:pt modelId="{25CE534D-8424-45D9-BF9B-79BACEC6CB96}" type="sibTrans" cxnId="{C06C9A3D-7E64-4016-AAB3-8D055B513D47}">
      <dgm:prSet/>
      <dgm:spPr/>
      <dgm:t>
        <a:bodyPr/>
        <a:lstStyle/>
        <a:p>
          <a:endParaRPr lang="el-GR"/>
        </a:p>
      </dgm:t>
    </dgm:pt>
    <dgm:pt modelId="{DC2B03B5-28D0-4883-8637-5ED5BCC1746C}" type="pres">
      <dgm:prSet presAssocID="{D016C33F-7476-445D-ABE3-385CF744ACC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8ADDEA2-D0EF-4174-A90B-27B3F49301FA}" type="pres">
      <dgm:prSet presAssocID="{8AA5B1A7-A1BE-428C-8421-DE27A7E886CC}" presName="hierRoot1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198BDA5F-728A-44D7-97DC-A48DCB3CEF90}" type="pres">
      <dgm:prSet presAssocID="{8AA5B1A7-A1BE-428C-8421-DE27A7E886CC}" presName="rootComposite1" presStyleCnt="0"/>
      <dgm:spPr/>
      <dgm:t>
        <a:bodyPr/>
        <a:lstStyle/>
        <a:p>
          <a:endParaRPr lang="el-GR"/>
        </a:p>
      </dgm:t>
    </dgm:pt>
    <dgm:pt modelId="{3135E1F4-8821-4D25-9B64-7B715B23ECB4}" type="pres">
      <dgm:prSet presAssocID="{8AA5B1A7-A1BE-428C-8421-DE27A7E886CC}" presName="rootText1" presStyleLbl="alignAcc1" presStyleIdx="0" presStyleCnt="0" custScaleX="545605" custScaleY="269066" custLinFactNeighborX="-132" custLinFactNeighborY="-5766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69E1FC2-6B62-4F1D-9E53-729B3536B5FC}" type="pres">
      <dgm:prSet presAssocID="{8AA5B1A7-A1BE-428C-8421-DE27A7E886CC}" presName="topArc1" presStyleLbl="parChTrans1D1" presStyleIdx="0" presStyleCnt="6"/>
      <dgm:spPr/>
      <dgm:t>
        <a:bodyPr/>
        <a:lstStyle/>
        <a:p>
          <a:endParaRPr lang="el-GR"/>
        </a:p>
      </dgm:t>
    </dgm:pt>
    <dgm:pt modelId="{71C96F1B-6210-4573-8295-E2766DD23B98}" type="pres">
      <dgm:prSet presAssocID="{8AA5B1A7-A1BE-428C-8421-DE27A7E886CC}" presName="bottomArc1" presStyleLbl="parChTrans1D1" presStyleIdx="1" presStyleCnt="6"/>
      <dgm:spPr/>
      <dgm:t>
        <a:bodyPr/>
        <a:lstStyle/>
        <a:p>
          <a:endParaRPr lang="el-GR"/>
        </a:p>
      </dgm:t>
    </dgm:pt>
    <dgm:pt modelId="{93D9F546-CB4D-4AAF-B9A5-B48BB08BD341}" type="pres">
      <dgm:prSet presAssocID="{8AA5B1A7-A1BE-428C-8421-DE27A7E886CC}" presName="topConnNode1" presStyleLbl="node1" presStyleIdx="0" presStyleCnt="0"/>
      <dgm:spPr/>
      <dgm:t>
        <a:bodyPr/>
        <a:lstStyle/>
        <a:p>
          <a:endParaRPr lang="el-GR"/>
        </a:p>
      </dgm:t>
    </dgm:pt>
    <dgm:pt modelId="{AC0908B7-AE05-479C-8CA2-5FA0C695C19C}" type="pres">
      <dgm:prSet presAssocID="{8AA5B1A7-A1BE-428C-8421-DE27A7E886CC}" presName="hierChild2" presStyleCnt="0"/>
      <dgm:spPr/>
      <dgm:t>
        <a:bodyPr/>
        <a:lstStyle/>
        <a:p>
          <a:endParaRPr lang="el-GR"/>
        </a:p>
      </dgm:t>
    </dgm:pt>
    <dgm:pt modelId="{32862645-7263-4865-9E57-7559E7E6A6FE}" type="pres">
      <dgm:prSet presAssocID="{AE10398A-C6F9-4D1C-89E2-4AA2D04CE0FD}" presName="Name28" presStyleLbl="parChTrans1D2" presStyleIdx="0" presStyleCnt="2"/>
      <dgm:spPr/>
      <dgm:t>
        <a:bodyPr/>
        <a:lstStyle/>
        <a:p>
          <a:endParaRPr lang="el-GR"/>
        </a:p>
      </dgm:t>
    </dgm:pt>
    <dgm:pt modelId="{C8009615-2E2D-4E2A-ACFF-81AB978651A2}" type="pres">
      <dgm:prSet presAssocID="{8C30A980-A9D4-4A52-81B0-16C6A13310A8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281F5970-28E8-454F-9420-3EDCE19717AB}" type="pres">
      <dgm:prSet presAssocID="{8C30A980-A9D4-4A52-81B0-16C6A13310A8}" presName="rootComposite2" presStyleCnt="0"/>
      <dgm:spPr/>
      <dgm:t>
        <a:bodyPr/>
        <a:lstStyle/>
        <a:p>
          <a:endParaRPr lang="el-GR"/>
        </a:p>
      </dgm:t>
    </dgm:pt>
    <dgm:pt modelId="{FD5B4704-75E2-40A8-B40D-4A38A808764D}" type="pres">
      <dgm:prSet presAssocID="{8C30A980-A9D4-4A52-81B0-16C6A13310A8}" presName="rootText2" presStyleLbl="alignAcc1" presStyleIdx="0" presStyleCnt="0" custScaleX="173290" custScaleY="23240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00AD6BD-91C4-480D-8477-DF6FBD75B3AF}" type="pres">
      <dgm:prSet presAssocID="{8C30A980-A9D4-4A52-81B0-16C6A13310A8}" presName="topArc2" presStyleLbl="parChTrans1D1" presStyleIdx="2" presStyleCnt="6"/>
      <dgm:spPr/>
      <dgm:t>
        <a:bodyPr/>
        <a:lstStyle/>
        <a:p>
          <a:endParaRPr lang="el-GR"/>
        </a:p>
      </dgm:t>
    </dgm:pt>
    <dgm:pt modelId="{83371CE9-5065-42D9-B859-5E563A8B0F37}" type="pres">
      <dgm:prSet presAssocID="{8C30A980-A9D4-4A52-81B0-16C6A13310A8}" presName="bottomArc2" presStyleLbl="parChTrans1D1" presStyleIdx="3" presStyleCnt="6"/>
      <dgm:spPr/>
      <dgm:t>
        <a:bodyPr/>
        <a:lstStyle/>
        <a:p>
          <a:endParaRPr lang="el-GR"/>
        </a:p>
      </dgm:t>
    </dgm:pt>
    <dgm:pt modelId="{88E8E9C9-B91F-4DC6-8BB2-F3F2C9E2DFB4}" type="pres">
      <dgm:prSet presAssocID="{8C30A980-A9D4-4A52-81B0-16C6A13310A8}" presName="topConnNode2" presStyleLbl="node2" presStyleIdx="0" presStyleCnt="0"/>
      <dgm:spPr/>
      <dgm:t>
        <a:bodyPr/>
        <a:lstStyle/>
        <a:p>
          <a:endParaRPr lang="el-GR"/>
        </a:p>
      </dgm:t>
    </dgm:pt>
    <dgm:pt modelId="{84B3FCA1-D2E3-41C3-AAF7-84128F115700}" type="pres">
      <dgm:prSet presAssocID="{8C30A980-A9D4-4A52-81B0-16C6A13310A8}" presName="hierChild4" presStyleCnt="0"/>
      <dgm:spPr/>
      <dgm:t>
        <a:bodyPr/>
        <a:lstStyle/>
        <a:p>
          <a:endParaRPr lang="el-GR"/>
        </a:p>
      </dgm:t>
    </dgm:pt>
    <dgm:pt modelId="{F357BAAF-085C-47F3-942A-80173BE11A31}" type="pres">
      <dgm:prSet presAssocID="{8C30A980-A9D4-4A52-81B0-16C6A13310A8}" presName="hierChild5" presStyleCnt="0"/>
      <dgm:spPr/>
      <dgm:t>
        <a:bodyPr/>
        <a:lstStyle/>
        <a:p>
          <a:endParaRPr lang="el-GR"/>
        </a:p>
      </dgm:t>
    </dgm:pt>
    <dgm:pt modelId="{DA6A38FB-4A18-4772-B770-7C2F3226CB64}" type="pres">
      <dgm:prSet presAssocID="{3C3FB677-35C2-4BD5-A771-3783F1D59FE8}" presName="Name28" presStyleLbl="parChTrans1D2" presStyleIdx="1" presStyleCnt="2"/>
      <dgm:spPr/>
      <dgm:t>
        <a:bodyPr/>
        <a:lstStyle/>
        <a:p>
          <a:endParaRPr lang="el-GR"/>
        </a:p>
      </dgm:t>
    </dgm:pt>
    <dgm:pt modelId="{59E1EE21-6F54-40DD-BE7C-44E6D3396541}" type="pres">
      <dgm:prSet presAssocID="{ED1B37EE-AC07-4AE8-956F-157A93FD1A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E9C27BF0-DF3C-43B3-B769-22E0B15EB274}" type="pres">
      <dgm:prSet presAssocID="{ED1B37EE-AC07-4AE8-956F-157A93FD1ABC}" presName="rootComposite2" presStyleCnt="0"/>
      <dgm:spPr/>
      <dgm:t>
        <a:bodyPr/>
        <a:lstStyle/>
        <a:p>
          <a:endParaRPr lang="el-GR"/>
        </a:p>
      </dgm:t>
    </dgm:pt>
    <dgm:pt modelId="{C8E61A55-B018-47CA-B6A0-57B7A267F136}" type="pres">
      <dgm:prSet presAssocID="{ED1B37EE-AC07-4AE8-956F-157A93FD1ABC}" presName="rootText2" presStyleLbl="alignAcc1" presStyleIdx="0" presStyleCnt="0" custScaleX="223857" custScaleY="23797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B5F3CE0-E3EA-40ED-85D7-6B1484074CEF}" type="pres">
      <dgm:prSet presAssocID="{ED1B37EE-AC07-4AE8-956F-157A93FD1ABC}" presName="topArc2" presStyleLbl="parChTrans1D1" presStyleIdx="4" presStyleCnt="6"/>
      <dgm:spPr/>
      <dgm:t>
        <a:bodyPr/>
        <a:lstStyle/>
        <a:p>
          <a:endParaRPr lang="el-GR"/>
        </a:p>
      </dgm:t>
    </dgm:pt>
    <dgm:pt modelId="{B801831E-0279-4005-BB38-9B66294F22FA}" type="pres">
      <dgm:prSet presAssocID="{ED1B37EE-AC07-4AE8-956F-157A93FD1ABC}" presName="bottomArc2" presStyleLbl="parChTrans1D1" presStyleIdx="5" presStyleCnt="6"/>
      <dgm:spPr/>
      <dgm:t>
        <a:bodyPr/>
        <a:lstStyle/>
        <a:p>
          <a:endParaRPr lang="el-GR"/>
        </a:p>
      </dgm:t>
    </dgm:pt>
    <dgm:pt modelId="{15DB1887-BE90-4096-99F9-FC90536E109E}" type="pres">
      <dgm:prSet presAssocID="{ED1B37EE-AC07-4AE8-956F-157A93FD1ABC}" presName="topConnNode2" presStyleLbl="node2" presStyleIdx="0" presStyleCnt="0"/>
      <dgm:spPr/>
      <dgm:t>
        <a:bodyPr/>
        <a:lstStyle/>
        <a:p>
          <a:endParaRPr lang="el-GR"/>
        </a:p>
      </dgm:t>
    </dgm:pt>
    <dgm:pt modelId="{27D911E3-D043-4ABF-90E8-CE535BC17C9F}" type="pres">
      <dgm:prSet presAssocID="{ED1B37EE-AC07-4AE8-956F-157A93FD1ABC}" presName="hierChild4" presStyleCnt="0"/>
      <dgm:spPr/>
      <dgm:t>
        <a:bodyPr/>
        <a:lstStyle/>
        <a:p>
          <a:endParaRPr lang="el-GR"/>
        </a:p>
      </dgm:t>
    </dgm:pt>
    <dgm:pt modelId="{68E6C5DF-47B3-42C4-8FAA-8E110564D5FD}" type="pres">
      <dgm:prSet presAssocID="{ED1B37EE-AC07-4AE8-956F-157A93FD1ABC}" presName="hierChild5" presStyleCnt="0"/>
      <dgm:spPr/>
      <dgm:t>
        <a:bodyPr/>
        <a:lstStyle/>
        <a:p>
          <a:endParaRPr lang="el-GR"/>
        </a:p>
      </dgm:t>
    </dgm:pt>
    <dgm:pt modelId="{DFAC3AB6-4320-4789-9F3E-900585FD0C1F}" type="pres">
      <dgm:prSet presAssocID="{8AA5B1A7-A1BE-428C-8421-DE27A7E886CC}" presName="hierChild3" presStyleCnt="0"/>
      <dgm:spPr/>
      <dgm:t>
        <a:bodyPr/>
        <a:lstStyle/>
        <a:p>
          <a:endParaRPr lang="el-GR"/>
        </a:p>
      </dgm:t>
    </dgm:pt>
  </dgm:ptLst>
  <dgm:cxnLst>
    <dgm:cxn modelId="{E891DEB0-3ACE-4492-B783-EF28E7CDB620}" type="presOf" srcId="{D016C33F-7476-445D-ABE3-385CF744ACCA}" destId="{DC2B03B5-28D0-4883-8637-5ED5BCC1746C}" srcOrd="0" destOrd="0" presId="urn:microsoft.com/office/officeart/2008/layout/HalfCircleOrganizationChart"/>
    <dgm:cxn modelId="{9D2081BC-B815-4B47-A7AA-240C8EF517A5}" srcId="{8AA5B1A7-A1BE-428C-8421-DE27A7E886CC}" destId="{8C30A980-A9D4-4A52-81B0-16C6A13310A8}" srcOrd="0" destOrd="0" parTransId="{AE10398A-C6F9-4D1C-89E2-4AA2D04CE0FD}" sibTransId="{110730D7-A31C-4BD4-9046-A8031871F87E}"/>
    <dgm:cxn modelId="{E7833F30-A092-498C-9D1C-8241CC45FF67}" type="presOf" srcId="{8AA5B1A7-A1BE-428C-8421-DE27A7E886CC}" destId="{3135E1F4-8821-4D25-9B64-7B715B23ECB4}" srcOrd="0" destOrd="0" presId="urn:microsoft.com/office/officeart/2008/layout/HalfCircleOrganizationChart"/>
    <dgm:cxn modelId="{2AC9C620-11F4-4AFE-B6B2-1487222BC097}" type="presOf" srcId="{8AA5B1A7-A1BE-428C-8421-DE27A7E886CC}" destId="{93D9F546-CB4D-4AAF-B9A5-B48BB08BD341}" srcOrd="1" destOrd="0" presId="urn:microsoft.com/office/officeart/2008/layout/HalfCircleOrganizationChart"/>
    <dgm:cxn modelId="{C06C9A3D-7E64-4016-AAB3-8D055B513D47}" srcId="{8AA5B1A7-A1BE-428C-8421-DE27A7E886CC}" destId="{ED1B37EE-AC07-4AE8-956F-157A93FD1ABC}" srcOrd="1" destOrd="0" parTransId="{3C3FB677-35C2-4BD5-A771-3783F1D59FE8}" sibTransId="{25CE534D-8424-45D9-BF9B-79BACEC6CB96}"/>
    <dgm:cxn modelId="{6992DA74-77EB-4904-AC2A-9F93553B4E36}" type="presOf" srcId="{ED1B37EE-AC07-4AE8-956F-157A93FD1ABC}" destId="{15DB1887-BE90-4096-99F9-FC90536E109E}" srcOrd="1" destOrd="0" presId="urn:microsoft.com/office/officeart/2008/layout/HalfCircleOrganizationChart"/>
    <dgm:cxn modelId="{B8C36797-A740-40F2-A9BC-316D31D89B4C}" type="presOf" srcId="{8C30A980-A9D4-4A52-81B0-16C6A13310A8}" destId="{FD5B4704-75E2-40A8-B40D-4A38A808764D}" srcOrd="0" destOrd="0" presId="urn:microsoft.com/office/officeart/2008/layout/HalfCircleOrganizationChart"/>
    <dgm:cxn modelId="{2DDA2A74-0F00-4A6D-A6B5-982446119093}" type="presOf" srcId="{AE10398A-C6F9-4D1C-89E2-4AA2D04CE0FD}" destId="{32862645-7263-4865-9E57-7559E7E6A6FE}" srcOrd="0" destOrd="0" presId="urn:microsoft.com/office/officeart/2008/layout/HalfCircleOrganizationChart"/>
    <dgm:cxn modelId="{784BAA2C-ABBE-44AD-8FF2-A8A9EB51F38B}" type="presOf" srcId="{3C3FB677-35C2-4BD5-A771-3783F1D59FE8}" destId="{DA6A38FB-4A18-4772-B770-7C2F3226CB64}" srcOrd="0" destOrd="0" presId="urn:microsoft.com/office/officeart/2008/layout/HalfCircleOrganizationChart"/>
    <dgm:cxn modelId="{22E43134-6971-4D7B-B941-23C2BF944587}" type="presOf" srcId="{ED1B37EE-AC07-4AE8-956F-157A93FD1ABC}" destId="{C8E61A55-B018-47CA-B6A0-57B7A267F136}" srcOrd="0" destOrd="0" presId="urn:microsoft.com/office/officeart/2008/layout/HalfCircleOrganizationChart"/>
    <dgm:cxn modelId="{DEA5ED22-FC46-4A14-92DF-FC32A5E86F30}" srcId="{D016C33F-7476-445D-ABE3-385CF744ACCA}" destId="{8AA5B1A7-A1BE-428C-8421-DE27A7E886CC}" srcOrd="0" destOrd="0" parTransId="{11BD48B5-33AD-490C-89AC-B1BC52AD1A7B}" sibTransId="{33B04A71-DE09-4BEC-A677-527495D178A0}"/>
    <dgm:cxn modelId="{832D3D00-5292-41CF-8801-0B82DE180C6B}" type="presOf" srcId="{8C30A980-A9D4-4A52-81B0-16C6A13310A8}" destId="{88E8E9C9-B91F-4DC6-8BB2-F3F2C9E2DFB4}" srcOrd="1" destOrd="0" presId="urn:microsoft.com/office/officeart/2008/layout/HalfCircleOrganizationChart"/>
    <dgm:cxn modelId="{C1CFDF3C-B74D-4E0F-9C23-68F90603100F}" type="presParOf" srcId="{DC2B03B5-28D0-4883-8637-5ED5BCC1746C}" destId="{E8ADDEA2-D0EF-4174-A90B-27B3F49301FA}" srcOrd="0" destOrd="0" presId="urn:microsoft.com/office/officeart/2008/layout/HalfCircleOrganizationChart"/>
    <dgm:cxn modelId="{2CBB808B-AD5B-49B2-B584-16B381F06512}" type="presParOf" srcId="{E8ADDEA2-D0EF-4174-A90B-27B3F49301FA}" destId="{198BDA5F-728A-44D7-97DC-A48DCB3CEF90}" srcOrd="0" destOrd="0" presId="urn:microsoft.com/office/officeart/2008/layout/HalfCircleOrganizationChart"/>
    <dgm:cxn modelId="{90A454E9-82F2-4B47-9D8C-B366FBFF5E7E}" type="presParOf" srcId="{198BDA5F-728A-44D7-97DC-A48DCB3CEF90}" destId="{3135E1F4-8821-4D25-9B64-7B715B23ECB4}" srcOrd="0" destOrd="0" presId="urn:microsoft.com/office/officeart/2008/layout/HalfCircleOrganizationChart"/>
    <dgm:cxn modelId="{986DF6E0-FBA9-4AF1-94A6-76D9B85BC172}" type="presParOf" srcId="{198BDA5F-728A-44D7-97DC-A48DCB3CEF90}" destId="{D69E1FC2-6B62-4F1D-9E53-729B3536B5FC}" srcOrd="1" destOrd="0" presId="urn:microsoft.com/office/officeart/2008/layout/HalfCircleOrganizationChart"/>
    <dgm:cxn modelId="{803EEFB6-1A3D-4F01-81EB-1123DE3F91F8}" type="presParOf" srcId="{198BDA5F-728A-44D7-97DC-A48DCB3CEF90}" destId="{71C96F1B-6210-4573-8295-E2766DD23B98}" srcOrd="2" destOrd="0" presId="urn:microsoft.com/office/officeart/2008/layout/HalfCircleOrganizationChart"/>
    <dgm:cxn modelId="{D0A8C925-8141-430B-8043-111624B4C42D}" type="presParOf" srcId="{198BDA5F-728A-44D7-97DC-A48DCB3CEF90}" destId="{93D9F546-CB4D-4AAF-B9A5-B48BB08BD341}" srcOrd="3" destOrd="0" presId="urn:microsoft.com/office/officeart/2008/layout/HalfCircleOrganizationChart"/>
    <dgm:cxn modelId="{B82F3377-70A6-43EB-9269-6B304B62BBDB}" type="presParOf" srcId="{E8ADDEA2-D0EF-4174-A90B-27B3F49301FA}" destId="{AC0908B7-AE05-479C-8CA2-5FA0C695C19C}" srcOrd="1" destOrd="0" presId="urn:microsoft.com/office/officeart/2008/layout/HalfCircleOrganizationChart"/>
    <dgm:cxn modelId="{25E156E2-B10F-4D80-A921-76E434F340C8}" type="presParOf" srcId="{AC0908B7-AE05-479C-8CA2-5FA0C695C19C}" destId="{32862645-7263-4865-9E57-7559E7E6A6FE}" srcOrd="0" destOrd="0" presId="urn:microsoft.com/office/officeart/2008/layout/HalfCircleOrganizationChart"/>
    <dgm:cxn modelId="{E8890013-706A-492E-880E-AC0D16C11DF2}" type="presParOf" srcId="{AC0908B7-AE05-479C-8CA2-5FA0C695C19C}" destId="{C8009615-2E2D-4E2A-ACFF-81AB978651A2}" srcOrd="1" destOrd="0" presId="urn:microsoft.com/office/officeart/2008/layout/HalfCircleOrganizationChart"/>
    <dgm:cxn modelId="{D9CD974C-B031-4786-95C3-1D332F57CA47}" type="presParOf" srcId="{C8009615-2E2D-4E2A-ACFF-81AB978651A2}" destId="{281F5970-28E8-454F-9420-3EDCE19717AB}" srcOrd="0" destOrd="0" presId="urn:microsoft.com/office/officeart/2008/layout/HalfCircleOrganizationChart"/>
    <dgm:cxn modelId="{EA6513D5-8859-4B73-8A0C-82F6B8D17E7F}" type="presParOf" srcId="{281F5970-28E8-454F-9420-3EDCE19717AB}" destId="{FD5B4704-75E2-40A8-B40D-4A38A808764D}" srcOrd="0" destOrd="0" presId="urn:microsoft.com/office/officeart/2008/layout/HalfCircleOrganizationChart"/>
    <dgm:cxn modelId="{5432D21C-C4DE-4283-96A3-828A5F2C70ED}" type="presParOf" srcId="{281F5970-28E8-454F-9420-3EDCE19717AB}" destId="{800AD6BD-91C4-480D-8477-DF6FBD75B3AF}" srcOrd="1" destOrd="0" presId="urn:microsoft.com/office/officeart/2008/layout/HalfCircleOrganizationChart"/>
    <dgm:cxn modelId="{2EE9DF15-3161-47BD-8F6F-2EDFB6F7F599}" type="presParOf" srcId="{281F5970-28E8-454F-9420-3EDCE19717AB}" destId="{83371CE9-5065-42D9-B859-5E563A8B0F37}" srcOrd="2" destOrd="0" presId="urn:microsoft.com/office/officeart/2008/layout/HalfCircleOrganizationChart"/>
    <dgm:cxn modelId="{AB24B546-2951-40F8-A5F2-A01042B58529}" type="presParOf" srcId="{281F5970-28E8-454F-9420-3EDCE19717AB}" destId="{88E8E9C9-B91F-4DC6-8BB2-F3F2C9E2DFB4}" srcOrd="3" destOrd="0" presId="urn:microsoft.com/office/officeart/2008/layout/HalfCircleOrganizationChart"/>
    <dgm:cxn modelId="{19A9CB06-2D12-401F-BD86-1464DDBB1DC6}" type="presParOf" srcId="{C8009615-2E2D-4E2A-ACFF-81AB978651A2}" destId="{84B3FCA1-D2E3-41C3-AAF7-84128F115700}" srcOrd="1" destOrd="0" presId="urn:microsoft.com/office/officeart/2008/layout/HalfCircleOrganizationChart"/>
    <dgm:cxn modelId="{76F07013-0A72-47A5-A93F-FF25804F3E26}" type="presParOf" srcId="{C8009615-2E2D-4E2A-ACFF-81AB978651A2}" destId="{F357BAAF-085C-47F3-942A-80173BE11A31}" srcOrd="2" destOrd="0" presId="urn:microsoft.com/office/officeart/2008/layout/HalfCircleOrganizationChart"/>
    <dgm:cxn modelId="{E1004920-A501-45CE-A554-FFB310153BEE}" type="presParOf" srcId="{AC0908B7-AE05-479C-8CA2-5FA0C695C19C}" destId="{DA6A38FB-4A18-4772-B770-7C2F3226CB64}" srcOrd="2" destOrd="0" presId="urn:microsoft.com/office/officeart/2008/layout/HalfCircleOrganizationChart"/>
    <dgm:cxn modelId="{6C172A3B-8082-439B-908B-E3C999E9A68C}" type="presParOf" srcId="{AC0908B7-AE05-479C-8CA2-5FA0C695C19C}" destId="{59E1EE21-6F54-40DD-BE7C-44E6D3396541}" srcOrd="3" destOrd="0" presId="urn:microsoft.com/office/officeart/2008/layout/HalfCircleOrganizationChart"/>
    <dgm:cxn modelId="{2E9A0FD6-2234-41C2-A388-BB39605591E8}" type="presParOf" srcId="{59E1EE21-6F54-40DD-BE7C-44E6D3396541}" destId="{E9C27BF0-DF3C-43B3-B769-22E0B15EB274}" srcOrd="0" destOrd="0" presId="urn:microsoft.com/office/officeart/2008/layout/HalfCircleOrganizationChart"/>
    <dgm:cxn modelId="{4B48C83C-4C65-471D-96D7-62E47526EEA2}" type="presParOf" srcId="{E9C27BF0-DF3C-43B3-B769-22E0B15EB274}" destId="{C8E61A55-B018-47CA-B6A0-57B7A267F136}" srcOrd="0" destOrd="0" presId="urn:microsoft.com/office/officeart/2008/layout/HalfCircleOrganizationChart"/>
    <dgm:cxn modelId="{E00CA52C-1F77-4955-A549-5C5639498E85}" type="presParOf" srcId="{E9C27BF0-DF3C-43B3-B769-22E0B15EB274}" destId="{FB5F3CE0-E3EA-40ED-85D7-6B1484074CEF}" srcOrd="1" destOrd="0" presId="urn:microsoft.com/office/officeart/2008/layout/HalfCircleOrganizationChart"/>
    <dgm:cxn modelId="{37CE9011-BE7B-4A37-ADE3-A19776FBE20F}" type="presParOf" srcId="{E9C27BF0-DF3C-43B3-B769-22E0B15EB274}" destId="{B801831E-0279-4005-BB38-9B66294F22FA}" srcOrd="2" destOrd="0" presId="urn:microsoft.com/office/officeart/2008/layout/HalfCircleOrganizationChart"/>
    <dgm:cxn modelId="{FFC899E2-B414-4511-83D3-769F9F723296}" type="presParOf" srcId="{E9C27BF0-DF3C-43B3-B769-22E0B15EB274}" destId="{15DB1887-BE90-4096-99F9-FC90536E109E}" srcOrd="3" destOrd="0" presId="urn:microsoft.com/office/officeart/2008/layout/HalfCircleOrganizationChart"/>
    <dgm:cxn modelId="{C4D0782D-1AFF-4938-BEF3-3B0B5C6AD962}" type="presParOf" srcId="{59E1EE21-6F54-40DD-BE7C-44E6D3396541}" destId="{27D911E3-D043-4ABF-90E8-CE535BC17C9F}" srcOrd="1" destOrd="0" presId="urn:microsoft.com/office/officeart/2008/layout/HalfCircleOrganizationChart"/>
    <dgm:cxn modelId="{F8207A07-10A3-49D5-B442-A599EE47EA31}" type="presParOf" srcId="{59E1EE21-6F54-40DD-BE7C-44E6D3396541}" destId="{68E6C5DF-47B3-42C4-8FAA-8E110564D5FD}" srcOrd="2" destOrd="0" presId="urn:microsoft.com/office/officeart/2008/layout/HalfCircleOrganizationChart"/>
    <dgm:cxn modelId="{C80DD5D1-3CE6-4B0F-832A-2DD08ED637D6}" type="presParOf" srcId="{E8ADDEA2-D0EF-4174-A90B-27B3F49301FA}" destId="{DFAC3AB6-4320-4789-9F3E-900585FD0C1F}" srcOrd="2" destOrd="0" presId="urn:microsoft.com/office/officeart/2008/layout/HalfCircle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A38FB-4A18-4772-B770-7C2F3226CB64}">
      <dsp:nvSpPr>
        <dsp:cNvPr id="0" name=""/>
        <dsp:cNvSpPr/>
      </dsp:nvSpPr>
      <dsp:spPr>
        <a:xfrm>
          <a:off x="4143628" y="1880609"/>
          <a:ext cx="1476835" cy="598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54"/>
              </a:lnTo>
              <a:lnTo>
                <a:pt x="1476835" y="439554"/>
              </a:lnTo>
              <a:lnTo>
                <a:pt x="1476835" y="59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62645-7263-4865-9E57-7559E7E6A6FE}">
      <dsp:nvSpPr>
        <dsp:cNvPr id="0" name=""/>
        <dsp:cNvSpPr/>
      </dsp:nvSpPr>
      <dsp:spPr>
        <a:xfrm>
          <a:off x="2286952" y="1880609"/>
          <a:ext cx="1856675" cy="598962"/>
        </a:xfrm>
        <a:custGeom>
          <a:avLst/>
          <a:gdLst/>
          <a:ahLst/>
          <a:cxnLst/>
          <a:rect l="0" t="0" r="0" b="0"/>
          <a:pathLst>
            <a:path>
              <a:moveTo>
                <a:pt x="1856675" y="0"/>
              </a:moveTo>
              <a:lnTo>
                <a:pt x="1856675" y="439554"/>
              </a:lnTo>
              <a:lnTo>
                <a:pt x="0" y="439554"/>
              </a:lnTo>
              <a:lnTo>
                <a:pt x="0" y="59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E1FC2-6B62-4F1D-9E53-729B3536B5FC}">
      <dsp:nvSpPr>
        <dsp:cNvPr id="0" name=""/>
        <dsp:cNvSpPr/>
      </dsp:nvSpPr>
      <dsp:spPr>
        <a:xfrm>
          <a:off x="2072817" y="-161837"/>
          <a:ext cx="4141621" cy="204244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6F1B-6210-4573-8295-E2766DD23B98}">
      <dsp:nvSpPr>
        <dsp:cNvPr id="0" name=""/>
        <dsp:cNvSpPr/>
      </dsp:nvSpPr>
      <dsp:spPr>
        <a:xfrm>
          <a:off x="2072817" y="-161837"/>
          <a:ext cx="4141621" cy="204244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5E1F4-8821-4D25-9B64-7B715B23ECB4}">
      <dsp:nvSpPr>
        <dsp:cNvPr id="0" name=""/>
        <dsp:cNvSpPr/>
      </dsp:nvSpPr>
      <dsp:spPr>
        <a:xfrm>
          <a:off x="2006" y="205802"/>
          <a:ext cx="8283242" cy="13071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00"/>
              </a:solidFill>
              <a:latin typeface="Myriad Pro" pitchFamily="34" charset="0"/>
            </a:rPr>
            <a:t>Επιστημονική Υπεύθυνη</a:t>
          </a:r>
          <a:r>
            <a:rPr lang="en-US" sz="2800" b="1" kern="1200" dirty="0" smtClean="0">
              <a:solidFill>
                <a:srgbClr val="000000"/>
              </a:solidFill>
              <a:latin typeface="Myriad Pro" pitchFamily="34" charset="0"/>
            </a:rPr>
            <a:t>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00"/>
              </a:solidFill>
              <a:latin typeface="Myriad Pro" pitchFamily="34" charset="0"/>
            </a:rPr>
            <a:t>Κα Ειρήνη Νικάνδρου</a:t>
          </a:r>
          <a:endParaRPr lang="en-US" sz="2800" b="1" kern="1200" dirty="0" smtClean="0">
            <a:solidFill>
              <a:srgbClr val="000000"/>
            </a:solidFill>
            <a:latin typeface="Myriad Pro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rgbClr val="000000"/>
              </a:solidFill>
              <a:latin typeface="Myriad Pro" pitchFamily="34" charset="0"/>
            </a:rPr>
            <a:t>Επίκουρη Καθηγήτρια</a:t>
          </a:r>
          <a:endParaRPr lang="el-GR" sz="2800" b="1" kern="1200" dirty="0">
            <a:solidFill>
              <a:srgbClr val="000000"/>
            </a:solidFill>
            <a:latin typeface="Myriad Pro" pitchFamily="34" charset="0"/>
          </a:endParaRPr>
        </a:p>
      </dsp:txBody>
      <dsp:txXfrm>
        <a:off x="2006" y="205802"/>
        <a:ext cx="8283242" cy="1307166"/>
      </dsp:txXfrm>
    </dsp:sp>
    <dsp:sp modelId="{800AD6BD-91C4-480D-8477-DF6FBD75B3AF}">
      <dsp:nvSpPr>
        <dsp:cNvPr id="0" name=""/>
        <dsp:cNvSpPr/>
      </dsp:nvSpPr>
      <dsp:spPr>
        <a:xfrm>
          <a:off x="1629240" y="2479572"/>
          <a:ext cx="1315423" cy="17641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71CE9-5065-42D9-B859-5E563A8B0F37}">
      <dsp:nvSpPr>
        <dsp:cNvPr id="0" name=""/>
        <dsp:cNvSpPr/>
      </dsp:nvSpPr>
      <dsp:spPr>
        <a:xfrm>
          <a:off x="1629240" y="2479572"/>
          <a:ext cx="1315423" cy="17641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B4704-75E2-40A8-B40D-4A38A808764D}">
      <dsp:nvSpPr>
        <dsp:cNvPr id="0" name=""/>
        <dsp:cNvSpPr/>
      </dsp:nvSpPr>
      <dsp:spPr>
        <a:xfrm>
          <a:off x="971528" y="2797116"/>
          <a:ext cx="2630846" cy="112904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000000"/>
              </a:solidFill>
              <a:latin typeface="Myriad Pro" pitchFamily="34" charset="0"/>
            </a:rPr>
            <a:t>Κος Βίκτωρας </a:t>
          </a:r>
          <a:r>
            <a:rPr lang="el-GR" sz="3200" b="1" kern="1200" dirty="0" err="1" smtClean="0">
              <a:solidFill>
                <a:srgbClr val="000000"/>
              </a:solidFill>
              <a:latin typeface="Myriad Pro" pitchFamily="34" charset="0"/>
            </a:rPr>
            <a:t>Κούκης</a:t>
          </a:r>
          <a:endParaRPr lang="el-GR" sz="3200" b="1" kern="1200" dirty="0">
            <a:solidFill>
              <a:srgbClr val="000000"/>
            </a:solidFill>
            <a:latin typeface="Myriad Pro" pitchFamily="34" charset="0"/>
          </a:endParaRPr>
        </a:p>
      </dsp:txBody>
      <dsp:txXfrm>
        <a:off x="971528" y="2797116"/>
        <a:ext cx="2630846" cy="1129046"/>
      </dsp:txXfrm>
    </dsp:sp>
    <dsp:sp modelId="{FB5F3CE0-E3EA-40ED-85D7-6B1484074CEF}">
      <dsp:nvSpPr>
        <dsp:cNvPr id="0" name=""/>
        <dsp:cNvSpPr/>
      </dsp:nvSpPr>
      <dsp:spPr>
        <a:xfrm>
          <a:off x="4770828" y="2479572"/>
          <a:ext cx="1699271" cy="180643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831E-0279-4005-BB38-9B66294F22FA}">
      <dsp:nvSpPr>
        <dsp:cNvPr id="0" name=""/>
        <dsp:cNvSpPr/>
      </dsp:nvSpPr>
      <dsp:spPr>
        <a:xfrm>
          <a:off x="4770828" y="2479572"/>
          <a:ext cx="1699271" cy="180643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61A55-B018-47CA-B6A0-57B7A267F136}">
      <dsp:nvSpPr>
        <dsp:cNvPr id="0" name=""/>
        <dsp:cNvSpPr/>
      </dsp:nvSpPr>
      <dsp:spPr>
        <a:xfrm>
          <a:off x="3921192" y="2804731"/>
          <a:ext cx="3398542" cy="115612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000000"/>
              </a:solidFill>
              <a:latin typeface="Myriad Pro" pitchFamily="34" charset="0"/>
            </a:rPr>
            <a:t>Κα Αγγελική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err="1" smtClean="0">
              <a:solidFill>
                <a:srgbClr val="000000"/>
              </a:solidFill>
              <a:latin typeface="Myriad Pro" pitchFamily="34" charset="0"/>
            </a:rPr>
            <a:t>Παναγιωτίδου</a:t>
          </a:r>
          <a:r>
            <a:rPr lang="el-GR" sz="3200" b="1" kern="1200" dirty="0" smtClean="0">
              <a:solidFill>
                <a:srgbClr val="000000"/>
              </a:solidFill>
              <a:latin typeface="Myriad Pro" pitchFamily="34" charset="0"/>
            </a:rPr>
            <a:t> </a:t>
          </a:r>
          <a:endParaRPr lang="el-GR" sz="3200" b="1" kern="1200" dirty="0">
            <a:solidFill>
              <a:srgbClr val="000000"/>
            </a:solidFill>
            <a:latin typeface="Myriad Pro" pitchFamily="34" charset="0"/>
          </a:endParaRPr>
        </a:p>
      </dsp:txBody>
      <dsp:txXfrm>
        <a:off x="3921192" y="2804731"/>
        <a:ext cx="3398542" cy="1156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85F7-F9CF-4D7A-A4E1-2AF7F23584C5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88B47-9F1D-4DFD-88E9-C7EC351336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86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F752-42A3-4003-B8ED-B725FBB9BB51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B3D1-0A38-490D-9DA4-AEA19F481ED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52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l-GR" altLang="el-GR" noProof="0" smtClean="0"/>
              <a:t>Κάντε κλικ για επεξεργασία του τίτλου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 smtClean="0"/>
              <a:t>Κάντε κλικ για να επεξεργαστείτε τον υπότιτλο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CA54-203B-4326-AB96-7C2D9C725F4F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1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42195"/>
            <a:ext cx="7937574" cy="1384300"/>
          </a:xfrm>
        </p:spPr>
        <p:txBody>
          <a:bodyPr/>
          <a:lstStyle>
            <a:lvl1pPr>
              <a:defRPr sz="40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5CC8-CBD6-42AC-87E1-F4A36674987E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6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CDE4-A2CB-4978-B505-1724DFF9556C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2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4B76-FACC-4CEF-9D12-5579EAB5F2A0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5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42B3C-6ABD-4878-BEB5-62C131ABAC5F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5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13A8-45B5-431E-994D-1697EFF057BF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4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6C72-7C26-4369-BBDA-6DBE7A4984A4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1337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2BC6-4DF5-40F3-A922-E86F2DAD3D7E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9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2FA1-2732-4078-BE45-C03CD50F781A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43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124C9-AA8E-4D16-90E8-952A9F3FE469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80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D73D-A80B-40EC-A87A-9AC863969C64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55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7931224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9BB05-A5CD-4CB8-BBCF-BCD884400E6A}" type="slidenum">
              <a:rPr lang="el-GR" altLang="el-GR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2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5981-9340-427C-BA5C-2346199C66DD}" type="datetimeFigureOut">
              <a:rPr lang="el-GR" smtClean="0"/>
              <a:pPr/>
              <a:t>24/10/2018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FAE18-8FBF-4908-8B02-F20EA3B4238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2700" y="-19050"/>
            <a:ext cx="9156700" cy="1576388"/>
          </a:xfrm>
          <a:prstGeom prst="rect">
            <a:avLst/>
          </a:prstGeom>
          <a:solidFill>
            <a:srgbClr val="7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61EF33-CBB9-4625-A526-46E2E46C8D62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4450"/>
            <a:ext cx="7921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7931224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Κάντε κλικ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6309194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D9D9D9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rgbClr val="16161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rgbClr val="161616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rgbClr val="161616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rgbClr val="161616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career@aueb.gr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www.career.aueb.gr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CareerAueb" TargetMode="External"/><Relationship Id="rId5" Type="http://schemas.openxmlformats.org/officeDocument/2006/relationships/hyperlink" Target="http://www.linkedin.com/pub/career-office-aueb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facebook.com/CareerOffice.Aueb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neolaia.gr/wp-content/uploads/2013/10/415778_10150668079408347_2056994743_o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 l="30309" r="35265" b="2030"/>
          <a:stretch>
            <a:fillRect/>
          </a:stretch>
        </p:blipFill>
        <p:spPr bwMode="auto">
          <a:xfrm>
            <a:off x="5940152" y="0"/>
            <a:ext cx="3203848" cy="4697760"/>
          </a:xfrm>
          <a:prstGeom prst="rect">
            <a:avLst/>
          </a:prstGeom>
          <a:noFill/>
        </p:spPr>
      </p:pic>
      <p:sp>
        <p:nvSpPr>
          <p:cNvPr id="68" name="Rectangle 67"/>
          <p:cNvSpPr/>
          <p:nvPr/>
        </p:nvSpPr>
        <p:spPr>
          <a:xfrm>
            <a:off x="0" y="4581128"/>
            <a:ext cx="6228184" cy="2276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29158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300192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436096" y="0"/>
            <a:ext cx="1440160" cy="6858000"/>
            <a:chOff x="5436096" y="0"/>
            <a:chExt cx="1440160" cy="6858000"/>
          </a:xfrm>
        </p:grpSpPr>
        <p:grpSp>
          <p:nvGrpSpPr>
            <p:cNvPr id="8" name="Group 25"/>
            <p:cNvGrpSpPr/>
            <p:nvPr/>
          </p:nvGrpSpPr>
          <p:grpSpPr>
            <a:xfrm>
              <a:off x="5436096" y="1226840"/>
              <a:ext cx="1440160" cy="2490192"/>
              <a:chOff x="1763688" y="404664"/>
              <a:chExt cx="1440160" cy="249019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1763688" y="4046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1763688" y="5570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763688" y="7094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763688" y="8618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763688" y="10142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1763688" y="11666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763688" y="13407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1763688" y="14931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1763688" y="16455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1763688" y="17979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763688" y="19503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1763688" y="21027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6"/>
            <p:cNvGrpSpPr/>
            <p:nvPr/>
          </p:nvGrpSpPr>
          <p:grpSpPr>
            <a:xfrm>
              <a:off x="5436096" y="3099048"/>
              <a:ext cx="1440160" cy="2490192"/>
              <a:chOff x="1763688" y="404664"/>
              <a:chExt cx="1440160" cy="249019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1763688" y="4046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1763688" y="5570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763688" y="7094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763688" y="8618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763688" y="10142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763688" y="1166664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763688" y="13407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763688" y="14931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763688" y="16455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1763688" y="17979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1763688" y="19503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763688" y="2102768"/>
                <a:ext cx="1440160" cy="792088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flipV="1">
              <a:off x="5436096" y="0"/>
              <a:ext cx="216024" cy="11663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436096" y="0"/>
              <a:ext cx="504056" cy="26903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436096" y="0"/>
              <a:ext cx="720080" cy="42143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436096" y="0"/>
              <a:ext cx="1080120" cy="57383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436096" y="0"/>
              <a:ext cx="1296144" cy="72623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436096" y="86544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436096" y="2606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436096" y="4130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436096" y="5654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436096" y="7178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5436096" y="8702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436096" y="1022648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36096" y="49712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36096" y="51236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436096" y="52760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436096" y="54284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436096" y="55808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436096" y="5733256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5436096" y="5907360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436096" y="6059760"/>
              <a:ext cx="1440160" cy="792088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724128" y="6212160"/>
              <a:ext cx="1152128" cy="6458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940152" y="6364560"/>
              <a:ext cx="936104" cy="4934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228184" y="6516960"/>
              <a:ext cx="648072" cy="3410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516216" y="6669360"/>
              <a:ext cx="360040" cy="18864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ounded Rectangle 63"/>
          <p:cNvSpPr/>
          <p:nvPr/>
        </p:nvSpPr>
        <p:spPr>
          <a:xfrm>
            <a:off x="899592" y="3456497"/>
            <a:ext cx="8064896" cy="11521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/>
          </a:p>
        </p:txBody>
      </p:sp>
      <p:sp>
        <p:nvSpPr>
          <p:cNvPr id="65" name="TextBox 64"/>
          <p:cNvSpPr txBox="1"/>
          <p:nvPr/>
        </p:nvSpPr>
        <p:spPr>
          <a:xfrm>
            <a:off x="899592" y="3636313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Παρουσίαση Γραφείου Διασύνδεσης ΟΠΑ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4" name="Picture 73" descr="AUEB-whitenoborder-H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411880" cy="1412776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0" y="1484784"/>
            <a:ext cx="5436096" cy="432048"/>
          </a:xfrm>
          <a:prstGeom prst="rect">
            <a:avLst/>
          </a:prstGeom>
          <a:solidFill>
            <a:srgbClr val="76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Myriad Pro" pitchFamily="34" charset="0"/>
              </a:rPr>
              <a:t>ΓΡΑΦΕΙΟ ΔΙΑΣΥΝΔΕΣΗΣ / </a:t>
            </a:r>
            <a:r>
              <a:rPr lang="en-US" sz="2000" dirty="0" smtClean="0">
                <a:latin typeface="Myriad Pro" pitchFamily="34" charset="0"/>
              </a:rPr>
              <a:t>CAREER OFFICE</a:t>
            </a:r>
            <a:endParaRPr lang="el-GR" sz="2000" dirty="0">
              <a:latin typeface="Myriad Pro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0" y="4581128"/>
            <a:ext cx="9144000" cy="2276872"/>
          </a:xfrm>
          <a:prstGeom prst="rect">
            <a:avLst/>
          </a:prstGeom>
          <a:solidFill>
            <a:srgbClr val="76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TextBox 65"/>
          <p:cNvSpPr txBox="1"/>
          <p:nvPr/>
        </p:nvSpPr>
        <p:spPr>
          <a:xfrm>
            <a:off x="323528" y="501317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bg1"/>
                </a:solidFill>
              </a:rPr>
              <a:t>Επιστημονικ</a:t>
            </a:r>
            <a:r>
              <a:rPr lang="el-GR" sz="2400" b="1" dirty="0">
                <a:solidFill>
                  <a:schemeClr val="bg1"/>
                </a:solidFill>
              </a:rPr>
              <a:t>ή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Υπεύθυνος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l-GR" sz="2400" b="1" dirty="0" err="1" smtClean="0">
                <a:solidFill>
                  <a:schemeClr val="bg1"/>
                </a:solidFill>
              </a:rPr>
              <a:t>Επικ</a:t>
            </a:r>
            <a:r>
              <a:rPr lang="el-GR" sz="2400" b="1" dirty="0" smtClean="0">
                <a:solidFill>
                  <a:schemeClr val="bg1"/>
                </a:solidFill>
              </a:rPr>
              <a:t>. Καθηγήτρια Ειρήνη Νικάνδρου</a:t>
            </a:r>
            <a:endParaRPr lang="el-GR" sz="2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 Στελέχη: Βίκτωρας Κούκης,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MSc</a:t>
            </a:r>
            <a:r>
              <a:rPr lang="el-GR" sz="2400" b="1" dirty="0">
                <a:solidFill>
                  <a:schemeClr val="bg1"/>
                </a:solidFill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</a:rPr>
              <a:t>&amp; Αγγελική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chemeClr val="bg1"/>
                </a:solidFill>
              </a:rPr>
              <a:t>Παναγιωτίδου,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MSc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Myriad Pro" pitchFamily="34" charset="0"/>
              </a:rPr>
              <a:t>ΟΠΑ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 – </a:t>
            </a:r>
            <a:r>
              <a:rPr lang="el-GR" dirty="0" smtClean="0">
                <a:solidFill>
                  <a:schemeClr val="tx1"/>
                </a:solidFill>
                <a:latin typeface="Myriad Pro" pitchFamily="34" charset="0"/>
              </a:rPr>
              <a:t>ΓΡΑΦΕΙΟ ΔΙΑΣΥΝΔΕΣΗΣ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el-GR" sz="3200" i="1" dirty="0" smtClean="0">
                <a:solidFill>
                  <a:schemeClr val="tx2"/>
                </a:solidFill>
                <a:latin typeface="Myriad Pro" pitchFamily="34" charset="0"/>
              </a:rPr>
              <a:t>Ποιοι είμαστε;</a:t>
            </a:r>
            <a:endParaRPr lang="el-GR" dirty="0"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420589"/>
              </p:ext>
            </p:extLst>
          </p:nvPr>
        </p:nvGraphicFramePr>
        <p:xfrm>
          <a:off x="395536" y="1905000"/>
          <a:ext cx="8291264" cy="440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9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Myriad Pro" pitchFamily="34" charset="0"/>
              </a:rPr>
              <a:t>ΟΠΑ – ΓΡΑΦΕΙΟ ΔΙΑΣΥΝΔΕΣΗΣ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el-GR" sz="3200" i="1" dirty="0" smtClean="0">
                <a:solidFill>
                  <a:schemeClr val="tx2"/>
                </a:solidFill>
                <a:latin typeface="Myriad Pro" pitchFamily="34" charset="0"/>
              </a:rPr>
              <a:t>Ποιοι είμαστε;</a:t>
            </a:r>
            <a:endParaRPr lang="el-GR" sz="32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algn="just">
              <a:buClr>
                <a:srgbClr val="3399FF"/>
              </a:buClr>
              <a:buNone/>
              <a:defRPr/>
            </a:pPr>
            <a:endParaRPr lang="en-US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just">
              <a:buClr>
                <a:srgbClr val="3399FF"/>
              </a:buClr>
              <a:buFont typeface="Wingdings" pitchFamily="2" charset="2"/>
              <a:buChar char="q"/>
              <a:defRPr/>
            </a:pPr>
            <a:endParaRPr lang="el-GR" dirty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3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164305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Το πρώτο Γραφείο που λειτούργησε σε ελληνικό ΑΕΙ και </a:t>
            </a:r>
            <a:endParaRPr lang="en-US" sz="2000" b="1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ιδρύθηκε με απόφαση της Συγκλήτου του </a:t>
            </a:r>
            <a:endParaRPr lang="en-US" sz="2000" b="1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Οικονομικού Πανεπιστημίου Αθηνών </a:t>
            </a:r>
            <a:r>
              <a:rPr lang="en-US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 </a:t>
            </a: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στις 27</a:t>
            </a:r>
            <a:r>
              <a:rPr lang="en-US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.</a:t>
            </a: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.</a:t>
            </a:r>
            <a:r>
              <a:rPr lang="el-GR" sz="2000" b="1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1992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sz="2000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u="sng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Σκοπός του είναι: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Α) Η υποστήριξη των φοιτητών και αποφοίτων όλων των προγραμμάτων σπουδών στην ομαλή ένταξη τους στην αγορά εργασίας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q"/>
              <a:defRPr/>
            </a:pPr>
            <a:endParaRPr lang="el-GR" sz="2000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Β) Η παροχή συμβουλευτικών υπηρεσιών με στόχο τη λήψη αποφάσεων που αφορούν το εργασιακό και εκπαιδευτικό τους μέλλον και την αποτελεσματικότερη στρατηγική αναζήτηση εργασίας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sz="2000" dirty="0" smtClean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dirty="0" smtClean="0">
                <a:solidFill>
                  <a:srgbClr val="000000"/>
                </a:solidFill>
                <a:latin typeface="Myriad Pro" pitchFamily="34" charset="0"/>
                <a:cs typeface="Tahoma" pitchFamily="34" charset="0"/>
              </a:rPr>
              <a:t>Γ) Η ενημέρωση των φοιτητών σχετικά με ζητήματα εκπαίδευσης και σπουδών μεταπτυχιακού επιπέδου στην Ελλάδα και στο Εξωτερικό</a:t>
            </a:r>
          </a:p>
        </p:txBody>
      </p:sp>
    </p:spTree>
    <p:extLst>
      <p:ext uri="{BB962C8B-B14F-4D97-AF65-F5344CB8AC3E}">
        <p14:creationId xmlns:p14="http://schemas.microsoft.com/office/powerpoint/2010/main" val="1259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2"/>
                </a:solidFill>
                <a:latin typeface="Myriad Pro" pitchFamily="34" charset="0"/>
              </a:rPr>
              <a:t>ΔΙΑΚΡΙΣΕΙΣ ΤΟΥ ΟΠΑ</a:t>
            </a:r>
            <a:endParaRPr lang="el-GR" dirty="0">
              <a:solidFill>
                <a:schemeClr val="tx2"/>
              </a:solidFill>
              <a:latin typeface="Myriad Pro" pitchFamily="34" charset="0"/>
            </a:endParaRPr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229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4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285992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60006"/>
              </p:ext>
            </p:extLst>
          </p:nvPr>
        </p:nvGraphicFramePr>
        <p:xfrm>
          <a:off x="285720" y="1643050"/>
          <a:ext cx="8501122" cy="4679433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1500198">
                <a:tc>
                  <a:txBody>
                    <a:bodyPr/>
                    <a:lstStyle/>
                    <a:p>
                      <a:pPr lvl="0" algn="ctr"/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Το ΟΠΑ έχει λάβει διάκριση αριστείας στο επίπεδο της Διεθνούς Πιστοποίησης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EFQM 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για τη «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Δέσμευση στην Επιχειρηματική Αριστεία –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Committed to Excellence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2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star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algn="ctr"/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Στην διεθνή λίστα κατάταξης “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Eduniversal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Business Schools Ranking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”, το ΟΠΑ κατατάσσεται στην κατηγορία “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Top Business School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” για το 2017. </a:t>
                      </a:r>
                      <a:endParaRPr lang="el-GR" sz="2000" kern="1200" dirty="0">
                        <a:solidFill>
                          <a:srgbClr val="000000"/>
                        </a:solidFill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65986" marR="65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Στην ευρύτερη επιστημονική περιοχή των «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Κοινωνικών Επιστημών και του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» το ΟΠΑ κατατάσσεται στην 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293</a:t>
                      </a:r>
                      <a:r>
                        <a:rPr lang="el-GR" sz="18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θέση σε σύνολο 504 </a:t>
                      </a:r>
                      <a:r>
                        <a:rPr lang="el-GR" sz="1800" kern="1200" dirty="0" err="1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Πανεπιστημιών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παγκοσμίως για το 2018, σύμφωνα με την διεθνή λίστα κατάταξης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QS World University Ranking by Subject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l-GR" sz="2000" kern="1200" dirty="0">
                        <a:solidFill>
                          <a:srgbClr val="000000"/>
                        </a:solidFill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65986" marR="65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285">
                <a:tc>
                  <a:txBody>
                    <a:bodyPr/>
                    <a:lstStyle/>
                    <a:p>
                      <a:pPr lvl="0" algn="ctr"/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Στο επιστημονικό πεδίο «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Εμπόριο, Διοίκηση, Τουρισμός και Υπηρεσίες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» το ΟΠΑ κατατάχθηκε στα κορυφαία 400 Πανεπιστήμια παγκοσμίως και πιο συγκεκριμένα στην 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355</a:t>
                      </a:r>
                      <a:r>
                        <a:rPr lang="el-GR" sz="18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θέση για το 2016-17, σύμφωνα με την διεθνή λίστα κατάταξη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University Ranking by Academic Performance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URAP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Field Based Ranking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65986" marR="659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4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Myriad Pro" pitchFamily="34" charset="0"/>
              </a:rPr>
              <a:t>ΔΙΑΚΡΙΣΕΙΣ ΤΟΥ ΟΠΑ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5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graphicFrame>
        <p:nvGraphicFramePr>
          <p:cNvPr id="8" name="7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141539"/>
              </p:ext>
            </p:extLst>
          </p:nvPr>
        </p:nvGraphicFramePr>
        <p:xfrm>
          <a:off x="323528" y="1844824"/>
          <a:ext cx="8352928" cy="401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928"/>
              </a:tblGrid>
              <a:tr h="1450725">
                <a:tc>
                  <a:txBody>
                    <a:bodyPr/>
                    <a:lstStyle/>
                    <a:p>
                      <a:pPr lvl="0" algn="ctr"/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Το ΟΠΑ κατατάσσεται μεταξύ των θέσεων 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501-600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για το 2017-18, σύμφωνα με την διεθνή λίστα κατάταξης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Times Higher Education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World University Ranking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. 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97">
                <a:tc>
                  <a:txBody>
                    <a:bodyPr/>
                    <a:lstStyle/>
                    <a:p>
                      <a:pPr lvl="0" algn="ctr"/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Το ΟΠΑ κατατάσσεται στην 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154</a:t>
                      </a:r>
                      <a:r>
                        <a:rPr lang="el-GR" sz="18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θέση στην κατηγορία “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Top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1000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Business Schools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”, σύμφωνα με το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SSRN Rankings 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(δεδομένα: 1/3/2018). </a:t>
                      </a:r>
                    </a:p>
                    <a:p>
                      <a:pPr lvl="0" algn="ctr"/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Myriad Pro" pitchFamily="34" charset="0"/>
                        <a:ea typeface="+mn-ea"/>
                        <a:cs typeface="+mn-cs"/>
                      </a:endParaRPr>
                    </a:p>
                  </a:txBody>
                  <a:tcPr marL="65986" marR="6598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14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Το ΟΠΑ κατατάσσεται στην 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649</a:t>
                      </a:r>
                      <a:r>
                        <a:rPr lang="el-GR" sz="1800" b="1" kern="1200" baseline="300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θέση στην κατηγορία “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Top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1600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Entrepreneurship Research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Policy Network </a:t>
                      </a:r>
                      <a:r>
                        <a:rPr lang="en-US" sz="1800" b="1" kern="1200" dirty="0" err="1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Organisations</a:t>
                      </a:r>
                      <a:r>
                        <a:rPr lang="el-GR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”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, σύμφωνα με το </a:t>
                      </a: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SSRN Rankings </a:t>
                      </a:r>
                      <a:r>
                        <a:rPr lang="el-GR" sz="1800" kern="1200" dirty="0" smtClean="0">
                          <a:solidFill>
                            <a:srgbClr val="000000"/>
                          </a:solidFill>
                          <a:effectLst/>
                          <a:latin typeface="Myriad Pro" pitchFamily="34" charset="0"/>
                          <a:ea typeface="+mn-ea"/>
                          <a:cs typeface="+mn-cs"/>
                        </a:rPr>
                        <a:t>(δεδομένα: 1/3/2018). </a:t>
                      </a:r>
                      <a:endParaRPr lang="el-GR" sz="2000" kern="1200" dirty="0">
                        <a:solidFill>
                          <a:srgbClr val="000000"/>
                        </a:solidFill>
                        <a:latin typeface="Myriad Pro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5986" marR="6598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Myriad Pro" pitchFamily="34" charset="0"/>
              </a:rPr>
              <a:t>ΟΠΑ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 – </a:t>
            </a:r>
            <a:r>
              <a:rPr lang="el-GR" dirty="0">
                <a:solidFill>
                  <a:schemeClr val="tx1"/>
                </a:solidFill>
                <a:latin typeface="Myriad Pro" pitchFamily="34" charset="0"/>
              </a:rPr>
              <a:t>ΓΡΑΦΕΙΟ ΔΙΑΣΥΝΔΕΣΗΣ</a:t>
            </a: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Myriad Pro" pitchFamily="34" charset="0"/>
              </a:rPr>
            </a:br>
            <a:r>
              <a:rPr lang="el-GR" sz="2800" i="1" dirty="0" smtClean="0">
                <a:solidFill>
                  <a:schemeClr val="tx2"/>
                </a:solidFill>
                <a:latin typeface="Myriad Pro" pitchFamily="34" charset="0"/>
              </a:rPr>
              <a:t>Διάγραμμα </a:t>
            </a:r>
            <a:r>
              <a:rPr lang="el-GR" sz="2800" i="1" dirty="0">
                <a:solidFill>
                  <a:schemeClr val="tx2"/>
                </a:solidFill>
                <a:latin typeface="Myriad Pro" pitchFamily="34" charset="0"/>
              </a:rPr>
              <a:t>Ροής Υπηρεσιών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680520"/>
          </a:xfrm>
        </p:spPr>
        <p:txBody>
          <a:bodyPr/>
          <a:lstStyle/>
          <a:p>
            <a:pPr marL="0" lvl="1" algn="just">
              <a:buClr>
                <a:srgbClr val="3399FF"/>
              </a:buClr>
              <a:buFont typeface="Wingdings" pitchFamily="2" charset="2"/>
              <a:buChar char="q"/>
              <a:defRPr/>
            </a:pPr>
            <a:endParaRPr lang="en-US" sz="2000" dirty="0">
              <a:solidFill>
                <a:srgbClr val="000000"/>
              </a:solidFill>
              <a:latin typeface="Myriad Pro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6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9694" r="8875"/>
          <a:stretch>
            <a:fillRect/>
          </a:stretch>
        </p:blipFill>
        <p:spPr bwMode="auto">
          <a:xfrm>
            <a:off x="1187624" y="1627557"/>
            <a:ext cx="6768752" cy="51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2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AUEB – CAREER OFFICE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Myriad Pro" pitchFamily="34" charset="0"/>
              </a:rPr>
              <a:t>Website</a:t>
            </a:r>
            <a:endParaRPr lang="el-GR" dirty="0">
              <a:solidFill>
                <a:srgbClr val="000000"/>
              </a:solidFill>
              <a:latin typeface="Myriad Pro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Facebook</a:t>
            </a:r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44784"/>
            <a:ext cx="4041775" cy="32114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7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8" y="2636912"/>
            <a:ext cx="4361350" cy="2819585"/>
          </a:xfrm>
        </p:spPr>
      </p:pic>
    </p:spTree>
    <p:extLst>
      <p:ext uri="{BB962C8B-B14F-4D97-AF65-F5344CB8AC3E}">
        <p14:creationId xmlns:p14="http://schemas.microsoft.com/office/powerpoint/2010/main" val="316005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AUEB – CAREER OFFICE</a:t>
            </a:r>
            <a:endParaRPr lang="el-G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LinkedIn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3485"/>
            <a:ext cx="4040188" cy="233406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72000" y="1988840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Myriad Pro" pitchFamily="34" charset="0"/>
              </a:rPr>
              <a:t>Twitter</a:t>
            </a:r>
            <a:endParaRPr lang="el-G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30194"/>
            <a:ext cx="4041775" cy="22406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5CC8-CBD6-42AC-87E1-F4A36674987E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8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5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Myriad Pro" pitchFamily="34" charset="0"/>
                <a:cs typeface="Tahoma" pitchFamily="34" charset="0"/>
              </a:rPr>
              <a:t>ΠΟΥ</a:t>
            </a:r>
            <a:r>
              <a:rPr lang="el-GR" dirty="0" smtClean="0"/>
              <a:t> </a:t>
            </a:r>
            <a:r>
              <a:rPr lang="el-GR" dirty="0" smtClean="0">
                <a:solidFill>
                  <a:schemeClr val="tx1"/>
                </a:solidFill>
                <a:latin typeface="Myriad Pro" pitchFamily="34" charset="0"/>
                <a:cs typeface="Tahoma" pitchFamily="34" charset="0"/>
              </a:rPr>
              <a:t>ΒΡΙΣΚΟΜΑΣΤΕ</a:t>
            </a:r>
            <a:r>
              <a:rPr lang="el-GR" dirty="0" smtClean="0">
                <a:solidFill>
                  <a:schemeClr val="tx1"/>
                </a:solidFill>
              </a:rPr>
              <a:t>;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B13A8-45B5-431E-994D-1697EFF057BF}" type="slidenum">
              <a:rPr lang="el-GR" alt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9</a:t>
            </a:fld>
            <a:endParaRPr lang="el-GR" altLang="el-GR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822214" cy="464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b="1" dirty="0" smtClean="0">
                <a:solidFill>
                  <a:srgbClr val="000000"/>
                </a:solidFill>
                <a:cs typeface="Tahoma" pitchFamily="34" charset="0"/>
              </a:rPr>
              <a:t>Γραφείο Διασύνδεσης ΟΠΑ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sz="2000" dirty="0" smtClean="0">
                <a:solidFill>
                  <a:srgbClr val="000000"/>
                </a:solidFill>
                <a:cs typeface="Tahoma" pitchFamily="34" charset="0"/>
              </a:rPr>
              <a:t>Ελπίδος 13, πλατεία Βικτωρίας, δίπλα στον ΗΣΑΠ (σταθμός Βικτώρια)</a:t>
            </a: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n-US" sz="2000" dirty="0" smtClean="0">
                <a:solidFill>
                  <a:srgbClr val="000000"/>
                </a:solidFill>
                <a:cs typeface="Tahoma" pitchFamily="34" charset="0"/>
              </a:rPr>
              <a:t>210 8203 819, </a:t>
            </a:r>
            <a:r>
              <a:rPr lang="el-GR" sz="2000" dirty="0" smtClean="0">
                <a:solidFill>
                  <a:srgbClr val="000000"/>
                </a:solidFill>
                <a:cs typeface="Tahoma" pitchFamily="34" charset="0"/>
              </a:rPr>
              <a:t>210 8203</a:t>
            </a:r>
            <a:r>
              <a:rPr lang="en-US" sz="2000" dirty="0" smtClean="0">
                <a:solidFill>
                  <a:srgbClr val="000000"/>
                </a:solidFill>
                <a:cs typeface="Tahoma" pitchFamily="34" charset="0"/>
              </a:rPr>
              <a:t>825</a:t>
            </a:r>
            <a:endParaRPr lang="el-GR" sz="20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n-US" sz="1700" dirty="0" smtClean="0">
              <a:solidFill>
                <a:srgbClr val="000000"/>
              </a:solidFill>
              <a:latin typeface="Myriad Pro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n-US" sz="1700" dirty="0" smtClean="0">
                <a:solidFill>
                  <a:srgbClr val="010199">
                    <a:lumMod val="60000"/>
                    <a:lumOff val="40000"/>
                  </a:srgbClr>
                </a:solidFill>
                <a:latin typeface="Myriad Pro"/>
                <a:cs typeface="Tahoma" pitchFamily="34" charset="0"/>
                <a:hlinkClick r:id="rId2"/>
              </a:rPr>
              <a:t>www.career.aueb.gr</a:t>
            </a:r>
            <a:endParaRPr lang="en-US" sz="1700" dirty="0" smtClean="0">
              <a:solidFill>
                <a:srgbClr val="010199">
                  <a:lumMod val="60000"/>
                  <a:lumOff val="40000"/>
                </a:srgbClr>
              </a:solidFill>
              <a:latin typeface="Myriad Pro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n-US" sz="1700" dirty="0" smtClean="0">
                <a:solidFill>
                  <a:srgbClr val="010199">
                    <a:lumMod val="60000"/>
                    <a:lumOff val="40000"/>
                  </a:srgbClr>
                </a:solidFill>
                <a:latin typeface="Myriad Pro"/>
                <a:cs typeface="Tahoma" pitchFamily="34" charset="0"/>
                <a:hlinkClick r:id="rId3"/>
              </a:rPr>
              <a:t>career@aueb.gr</a:t>
            </a:r>
            <a:endParaRPr lang="el-GR" sz="1700" dirty="0" smtClean="0">
              <a:solidFill>
                <a:srgbClr val="010199">
                  <a:lumMod val="60000"/>
                  <a:lumOff val="40000"/>
                </a:srgbClr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sz="17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sz="17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n-US" sz="1700" dirty="0" smtClean="0">
              <a:solidFill>
                <a:srgbClr val="000000"/>
              </a:solidFill>
              <a:latin typeface="Myriad Pro"/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n-US" sz="1700" dirty="0" smtClean="0">
                <a:solidFill>
                  <a:srgbClr val="FFFFFF"/>
                </a:solidFill>
                <a:latin typeface="Myriad Pro"/>
                <a:cs typeface="Tahoma" pitchFamily="34" charset="0"/>
              </a:rPr>
              <a:t>210 8203 </a:t>
            </a:r>
            <a:r>
              <a:rPr lang="en-US" dirty="0" smtClean="0">
                <a:solidFill>
                  <a:srgbClr val="C00000"/>
                </a:solidFill>
                <a:latin typeface="Myriad Pro"/>
                <a:hlinkClick r:id="rId4"/>
              </a:rPr>
              <a:t>www.facebook.com/CareerOffice.Aueb</a:t>
            </a:r>
            <a:r>
              <a:rPr lang="en-US" dirty="0" smtClean="0">
                <a:solidFill>
                  <a:srgbClr val="FFFFFF"/>
                </a:solidFill>
                <a:latin typeface="Myriad Pro"/>
                <a:hlinkClick r:id="rId4"/>
              </a:rPr>
              <a:t> </a:t>
            </a:r>
            <a:endParaRPr lang="el-GR" dirty="0" smtClean="0">
              <a:solidFill>
                <a:srgbClr val="FFFFFF"/>
              </a:solidFill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dirty="0" smtClean="0">
              <a:solidFill>
                <a:srgbClr val="FFFFFF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dirty="0" smtClean="0">
              <a:solidFill>
                <a:srgbClr val="FFFFFF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l-GR" dirty="0" smtClean="0">
                <a:solidFill>
                  <a:srgbClr val="FFFFFF"/>
                </a:solidFill>
                <a:cs typeface="Tahoma" pitchFamily="34" charset="0"/>
              </a:rPr>
              <a:t>         </a:t>
            </a:r>
            <a:r>
              <a:rPr lang="en-US" dirty="0" smtClean="0">
                <a:solidFill>
                  <a:srgbClr val="FFFFFF"/>
                </a:solidFill>
                <a:latin typeface="Myriad Pro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Myriad Pro"/>
                <a:hlinkClick r:id="rId5"/>
              </a:rPr>
              <a:t>www.linkedin.com/pub/career-office-aueb</a:t>
            </a:r>
            <a:endParaRPr lang="el-GR" dirty="0" smtClean="0">
              <a:solidFill>
                <a:srgbClr val="FFFFFF"/>
              </a:solidFill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dirty="0" smtClean="0">
              <a:solidFill>
                <a:srgbClr val="FFFFFF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endParaRPr lang="el-GR" dirty="0" smtClean="0">
              <a:solidFill>
                <a:srgbClr val="FFFFFF"/>
              </a:solidFill>
              <a:cs typeface="Tahoma" pitchFamily="34" charset="0"/>
            </a:endParaRPr>
          </a:p>
          <a:p>
            <a:pPr marL="0" lvl="1" algn="just" fontAlgn="base">
              <a:spcBef>
                <a:spcPct val="0"/>
              </a:spcBef>
              <a:spcAft>
                <a:spcPct val="0"/>
              </a:spcAft>
              <a:buClr>
                <a:srgbClr val="3399FF"/>
              </a:buClr>
              <a:defRPr/>
            </a:pPr>
            <a:r>
              <a:rPr lang="en-US" dirty="0" smtClean="0">
                <a:solidFill>
                  <a:srgbClr val="FFFFFF"/>
                </a:solidFill>
                <a:latin typeface="Myriad Pro"/>
                <a:cs typeface="Tahoma" pitchFamily="34" charset="0"/>
              </a:rPr>
              <a:t>9,                     </a:t>
            </a:r>
            <a:r>
              <a:rPr lang="en-US" dirty="0" smtClean="0">
                <a:solidFill>
                  <a:srgbClr val="000000"/>
                </a:solidFill>
                <a:latin typeface="Myriad Pro"/>
                <a:hlinkClick r:id="rId6"/>
              </a:rPr>
              <a:t>twitter.com/</a:t>
            </a:r>
            <a:r>
              <a:rPr lang="en-US" dirty="0" err="1" smtClean="0">
                <a:solidFill>
                  <a:srgbClr val="000000"/>
                </a:solidFill>
                <a:latin typeface="Myriad Pro"/>
                <a:hlinkClick r:id="rId6"/>
              </a:rPr>
              <a:t>CareerAueb</a:t>
            </a:r>
            <a:r>
              <a:rPr lang="en-US" dirty="0" smtClean="0">
                <a:solidFill>
                  <a:srgbClr val="000000"/>
                </a:solidFill>
                <a:latin typeface="Myriad Pro"/>
                <a:hlinkClick r:id="rId6"/>
              </a:rPr>
              <a:t>  </a:t>
            </a:r>
            <a:endParaRPr lang="en-US" dirty="0" smtClean="0">
              <a:solidFill>
                <a:srgbClr val="000000"/>
              </a:solidFill>
              <a:latin typeface="Myriad Pro"/>
              <a:cs typeface="Tahoma" pitchFamily="34" charset="0"/>
            </a:endParaRPr>
          </a:p>
        </p:txBody>
      </p:sp>
      <p:pic>
        <p:nvPicPr>
          <p:cNvPr id="5" name="Picture 2" descr="C:\Users\viktoras\AppData\Local\Temp\WLMDSS.tmp\WLM8C3E.tmp\xartis elpid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630407"/>
            <a:ext cx="3534662" cy="3660851"/>
          </a:xfrm>
          <a:prstGeom prst="rect">
            <a:avLst/>
          </a:prstGeom>
          <a:noFill/>
        </p:spPr>
      </p:pic>
      <p:pic>
        <p:nvPicPr>
          <p:cNvPr id="6" name="Picture 2" descr="http://netdna.webdesignerdepot.com/uploads/2013/04/logo.jpg"/>
          <p:cNvPicPr>
            <a:picLocks noChangeAspect="1" noChangeArrowheads="1"/>
          </p:cNvPicPr>
          <p:nvPr/>
        </p:nvPicPr>
        <p:blipFill>
          <a:blip r:embed="rId8" cstate="print"/>
          <a:srcRect l="2417" t="5743" r="51663" b="7210"/>
          <a:stretch>
            <a:fillRect/>
          </a:stretch>
        </p:blipFill>
        <p:spPr bwMode="auto">
          <a:xfrm>
            <a:off x="288068" y="3915599"/>
            <a:ext cx="643376" cy="623059"/>
          </a:xfrm>
          <a:prstGeom prst="rect">
            <a:avLst/>
          </a:prstGeom>
          <a:noFill/>
        </p:spPr>
      </p:pic>
      <p:pic>
        <p:nvPicPr>
          <p:cNvPr id="7" name="Picture 12" descr="http://scm-l3.technorati.com/13/02/26/75205/LinkedIn-logo.png?t=201302260434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857760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16" descr="https://si0.twimg.com/profile_images/2284174758/v65oai7fxn47qv9nectx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172" y="5606913"/>
            <a:ext cx="747440" cy="73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8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Ωκεανός">
  <a:themeElements>
    <a:clrScheme name="Ωκεανός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Ωκεανός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424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Ωκεανός</vt:lpstr>
      <vt:lpstr>PowerPoint Presentation</vt:lpstr>
      <vt:lpstr>ΟΠΑ – ΓΡΑΦΕΙΟ ΔΙΑΣΥΝΔΕΣΗΣ Ποιοι είμαστε;</vt:lpstr>
      <vt:lpstr>ΟΠΑ – ΓΡΑΦΕΙΟ ΔΙΑΣΥΝΔΕΣΗΣ Ποιοι είμαστε;</vt:lpstr>
      <vt:lpstr>ΔΙΑΚΡΙΣΕΙΣ ΤΟΥ ΟΠΑ</vt:lpstr>
      <vt:lpstr>ΔΙΑΚΡΙΣΕΙΣ ΤΟΥ ΟΠΑ</vt:lpstr>
      <vt:lpstr>ΟΠΑ – ΓΡΑΦΕΙΟ ΔΙΑΣΥΝΔΕΣΗΣ Διάγραμμα Ροής Υπηρεσιών</vt:lpstr>
      <vt:lpstr>AUEB – CAREER OFFICE</vt:lpstr>
      <vt:lpstr>AUEB – CAREER OFFICE</vt:lpstr>
      <vt:lpstr>ΠΟΥ ΒΡΙΣΚΟΜΑΣΤΕ;</vt:lpstr>
    </vt:vector>
  </TitlesOfParts>
  <Company>Goldfish_92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MYRTO1</dc:creator>
  <cp:lastModifiedBy>Angeliki Panagiotidou</cp:lastModifiedBy>
  <cp:revision>82</cp:revision>
  <dcterms:created xsi:type="dcterms:W3CDTF">2014-01-08T12:40:43Z</dcterms:created>
  <dcterms:modified xsi:type="dcterms:W3CDTF">2018-10-24T06:46:53Z</dcterms:modified>
</cp:coreProperties>
</file>