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45" r:id="rId3"/>
  </p:sldMasterIdLst>
  <p:notesMasterIdLst>
    <p:notesMasterId r:id="rId25"/>
  </p:notesMasterIdLst>
  <p:handoutMasterIdLst>
    <p:handoutMasterId r:id="rId26"/>
  </p:handoutMasterIdLst>
  <p:sldIdLst>
    <p:sldId id="316" r:id="rId4"/>
    <p:sldId id="357" r:id="rId5"/>
    <p:sldId id="360" r:id="rId6"/>
    <p:sldId id="400" r:id="rId7"/>
    <p:sldId id="401" r:id="rId8"/>
    <p:sldId id="356" r:id="rId9"/>
    <p:sldId id="362" r:id="rId10"/>
    <p:sldId id="371" r:id="rId11"/>
    <p:sldId id="402" r:id="rId12"/>
    <p:sldId id="403" r:id="rId13"/>
    <p:sldId id="377" r:id="rId14"/>
    <p:sldId id="383" r:id="rId15"/>
    <p:sldId id="391" r:id="rId16"/>
    <p:sldId id="398" r:id="rId17"/>
    <p:sldId id="399" r:id="rId18"/>
    <p:sldId id="389" r:id="rId19"/>
    <p:sldId id="394" r:id="rId20"/>
    <p:sldId id="384" r:id="rId21"/>
    <p:sldId id="386" r:id="rId22"/>
    <p:sldId id="404" r:id="rId23"/>
    <p:sldId id="36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800000"/>
    <a:srgbClr val="FF9900"/>
    <a:srgbClr val="CC6600"/>
    <a:srgbClr val="FFCC00"/>
    <a:srgbClr val="98A9D0"/>
    <a:srgbClr val="000000"/>
    <a:srgbClr val="A0B0D4"/>
    <a:srgbClr val="8D309C"/>
    <a:srgbClr val="637E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6" autoAdjust="0"/>
    <p:restoredTop sz="92512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68" d="100"/>
          <a:sy n="68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uebdmst" TargetMode="External"/><Relationship Id="rId2" Type="http://schemas.openxmlformats.org/officeDocument/2006/relationships/hyperlink" Target="https://twitter.com/dmstaueb" TargetMode="External"/><Relationship Id="rId1" Type="http://schemas.openxmlformats.org/officeDocument/2006/relationships/hyperlink" Target="https://www.facebook.com/auebdmst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auebdmst" TargetMode="External"/><Relationship Id="rId2" Type="http://schemas.openxmlformats.org/officeDocument/2006/relationships/hyperlink" Target="https://twitter.com/dmstaueb" TargetMode="External"/><Relationship Id="rId1" Type="http://schemas.openxmlformats.org/officeDocument/2006/relationships/hyperlink" Target="https://www.facebook.com/auebdms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D95BA-0A52-4960-8B6C-36B0782F061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899956-CB7F-4611-AFCF-F65E75336153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Σε αυτούς που θέλουν να σπουδάσουν </a:t>
          </a:r>
          <a:r>
            <a:rPr lang="el-GR" sz="2000" b="1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διοικητική επιστήμη</a:t>
          </a:r>
          <a:r>
            <a:rPr lang="el-GR" sz="20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δίνοντας έμφαση σε </a:t>
          </a:r>
          <a:r>
            <a:rPr lang="el-GR" sz="2000" b="1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νέες ειδικεύσεις</a:t>
          </a:r>
          <a:r>
            <a:rPr lang="el-GR" sz="20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όπου υπάρχει έντονο το στοιχείο της εφαρμογής:</a:t>
          </a:r>
        </a:p>
        <a:p>
          <a:pPr algn="l"/>
          <a:endParaRPr lang="el-GR" sz="1800" dirty="0" smtClean="0">
            <a:solidFill>
              <a:schemeClr val="tx1"/>
            </a:solidFill>
            <a:latin typeface="Myriad Pro" panose="020B0503030403020204" pitchFamily="34" charset="0"/>
            <a:cs typeface="Arial" charset="0"/>
          </a:endParaRP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νέων τεχνολογιών και των ψηφιακών δεξιοτήτων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ποσοτικών μεθόδων στη λήψη αποφάσεων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logistics και της εφοδιαστικής αλυσίδας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παραγωγής και των υπηρεσιών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διοίκησης των ανθρωπίνων πόρων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επιχειρηματικής στρατηγικής</a:t>
          </a:r>
        </a:p>
        <a:p>
          <a:pPr algn="l"/>
          <a:r>
            <a:rPr lang="el-GR" sz="18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επιχειρηματικότητας και της καινοτομίας</a:t>
          </a:r>
          <a:endParaRPr lang="el-GR" sz="1800" dirty="0">
            <a:solidFill>
              <a:schemeClr val="tx1"/>
            </a:solidFill>
          </a:endParaRPr>
        </a:p>
      </dgm:t>
    </dgm:pt>
    <dgm:pt modelId="{F7C5F348-BF05-4E61-BFAD-1B99E5008D3D}" type="parTrans" cxnId="{6F9F600C-6544-410B-A38D-137094B954F0}">
      <dgm:prSet/>
      <dgm:spPr/>
      <dgm:t>
        <a:bodyPr/>
        <a:lstStyle/>
        <a:p>
          <a:endParaRPr lang="el-GR"/>
        </a:p>
      </dgm:t>
    </dgm:pt>
    <dgm:pt modelId="{22608588-BA8D-4E1A-B032-E5AEC963807F}" type="sibTrans" cxnId="{6F9F600C-6544-410B-A38D-137094B954F0}">
      <dgm:prSet/>
      <dgm:spPr/>
      <dgm:t>
        <a:bodyPr/>
        <a:lstStyle/>
        <a:p>
          <a:endParaRPr lang="el-GR"/>
        </a:p>
      </dgm:t>
    </dgm:pt>
    <dgm:pt modelId="{5524E93D-6295-4318-90BD-47FF4F0D41BE}" type="pres">
      <dgm:prSet presAssocID="{4ACD95BA-0A52-4960-8B6C-36B0782F06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06008D-4B99-4EB7-8059-FF8801692796}" type="pres">
      <dgm:prSet presAssocID="{0E899956-CB7F-4611-AFCF-F65E75336153}" presName="node" presStyleLbl="node1" presStyleIdx="0" presStyleCnt="1" custScaleX="275639" custScaleY="234940" custLinFactNeighborX="7380" custLinFactNeighborY="-2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0391F60-0CD9-4443-ACE1-B29A1A2AEAD4}" type="presOf" srcId="{4ACD95BA-0A52-4960-8B6C-36B0782F0611}" destId="{5524E93D-6295-4318-90BD-47FF4F0D41BE}" srcOrd="0" destOrd="0" presId="urn:microsoft.com/office/officeart/2005/8/layout/default#1"/>
    <dgm:cxn modelId="{65C06575-B28D-4BE9-B4FF-5F7399F7304C}" type="presOf" srcId="{0E899956-CB7F-4611-AFCF-F65E75336153}" destId="{4606008D-4B99-4EB7-8059-FF8801692796}" srcOrd="0" destOrd="0" presId="urn:microsoft.com/office/officeart/2005/8/layout/default#1"/>
    <dgm:cxn modelId="{6F9F600C-6544-410B-A38D-137094B954F0}" srcId="{4ACD95BA-0A52-4960-8B6C-36B0782F0611}" destId="{0E899956-CB7F-4611-AFCF-F65E75336153}" srcOrd="0" destOrd="0" parTransId="{F7C5F348-BF05-4E61-BFAD-1B99E5008D3D}" sibTransId="{22608588-BA8D-4E1A-B032-E5AEC963807F}"/>
    <dgm:cxn modelId="{5720028E-8464-41A5-974D-40AD97932391}" type="presParOf" srcId="{5524E93D-6295-4318-90BD-47FF4F0D41BE}" destId="{4606008D-4B99-4EB7-8059-FF8801692796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1D1B2-2DE1-41A8-B5B0-565679023B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1491C0-7986-4BBF-8558-B12C1958427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799CD6C1-A6C3-48F6-B94E-5236F739F7DC}" type="parTrans" cxnId="{B6B0A669-D280-4DE5-ABE0-6C7FEEE0A54D}">
      <dgm:prSet/>
      <dgm:spPr/>
      <dgm:t>
        <a:bodyPr/>
        <a:lstStyle/>
        <a:p>
          <a:endParaRPr lang="el-GR"/>
        </a:p>
      </dgm:t>
    </dgm:pt>
    <dgm:pt modelId="{B09A52BF-FD59-40AA-A8D8-B641557E0DAA}" type="sibTrans" cxnId="{B6B0A669-D280-4DE5-ABE0-6C7FEEE0A54D}">
      <dgm:prSet/>
      <dgm:spPr/>
      <dgm:t>
        <a:bodyPr/>
        <a:lstStyle/>
        <a:p>
          <a:endParaRPr lang="el-GR"/>
        </a:p>
      </dgm:t>
    </dgm:pt>
    <dgm:pt modelId="{023F9487-8B2C-4DDE-BC77-48E621694ED0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dirty="0">
            <a:solidFill>
              <a:schemeClr val="tx1"/>
            </a:solidFill>
          </a:endParaRPr>
        </a:p>
      </dgm:t>
    </dgm:pt>
    <dgm:pt modelId="{1DE83DB5-BF64-4D04-90AC-97BE41EBBB2B}" type="parTrans" cxnId="{F22E6FE5-D45A-4625-AADC-8B78715199D9}">
      <dgm:prSet/>
      <dgm:spPr/>
      <dgm:t>
        <a:bodyPr/>
        <a:lstStyle/>
        <a:p>
          <a:endParaRPr lang="el-GR"/>
        </a:p>
      </dgm:t>
    </dgm:pt>
    <dgm:pt modelId="{DAAC1B7F-0F28-4F19-A0AB-EEDC7ECE4617}" type="sibTrans" cxnId="{F22E6FE5-D45A-4625-AADC-8B78715199D9}">
      <dgm:prSet/>
      <dgm:spPr/>
      <dgm:t>
        <a:bodyPr/>
        <a:lstStyle/>
        <a:p>
          <a:endParaRPr lang="el-GR"/>
        </a:p>
      </dgm:t>
    </dgm:pt>
    <dgm:pt modelId="{4E60DA85-98C5-4E24-9AD1-40DA4D2452F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 Διοίκηση Επιχειρήσεων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3FF5815-76E0-49D8-A070-0105CDD251FB}" type="parTrans" cxnId="{55C20375-96B9-4552-9739-B79CA14E0749}">
      <dgm:prSet/>
      <dgm:spPr/>
      <dgm:t>
        <a:bodyPr/>
        <a:lstStyle/>
        <a:p>
          <a:endParaRPr lang="el-GR"/>
        </a:p>
      </dgm:t>
    </dgm:pt>
    <dgm:pt modelId="{D0D5AFBF-E779-4262-90D2-2DB52CB21772}" type="sibTrans" cxnId="{55C20375-96B9-4552-9739-B79CA14E0749}">
      <dgm:prSet/>
      <dgm:spPr/>
      <dgm:t>
        <a:bodyPr/>
        <a:lstStyle/>
        <a:p>
          <a:endParaRPr lang="el-GR"/>
        </a:p>
      </dgm:t>
    </dgm:pt>
    <dgm:pt modelId="{4D9502A4-747E-445A-BEF0-E97BC027D242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Γ. Σπανός</a:t>
          </a:r>
          <a:endParaRPr lang="el-GR" sz="1800" dirty="0">
            <a:solidFill>
              <a:schemeClr val="tx1"/>
            </a:solidFill>
          </a:endParaRPr>
        </a:p>
      </dgm:t>
    </dgm:pt>
    <dgm:pt modelId="{E70C7F78-DB7C-4FD9-8A7E-F9D44BFD5F87}" type="parTrans" cxnId="{9FEA97FA-2220-4F58-A521-4B3DD8C7CD79}">
      <dgm:prSet/>
      <dgm:spPr/>
      <dgm:t>
        <a:bodyPr/>
        <a:lstStyle/>
        <a:p>
          <a:endParaRPr lang="el-GR"/>
        </a:p>
      </dgm:t>
    </dgm:pt>
    <dgm:pt modelId="{1E446498-7242-431C-A2F5-D3398E863A70}" type="sibTrans" cxnId="{9FEA97FA-2220-4F58-A521-4B3DD8C7CD79}">
      <dgm:prSet/>
      <dgm:spPr/>
      <dgm:t>
        <a:bodyPr/>
        <a:lstStyle/>
        <a:p>
          <a:endParaRPr lang="el-GR"/>
        </a:p>
      </dgm:t>
    </dgm:pt>
    <dgm:pt modelId="{5FD5140B-429E-4630-B028-5BFFB3AE6D58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Πληροφορική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6B7FD68-581B-44FA-B339-70DD478F17A1}" type="parTrans" cxnId="{D2569FA0-3103-43ED-AD42-76A632B76E4B}">
      <dgm:prSet/>
      <dgm:spPr/>
      <dgm:t>
        <a:bodyPr/>
        <a:lstStyle/>
        <a:p>
          <a:endParaRPr lang="el-GR"/>
        </a:p>
      </dgm:t>
    </dgm:pt>
    <dgm:pt modelId="{474422AF-502C-4CF5-BD81-3908847A0791}" type="sibTrans" cxnId="{D2569FA0-3103-43ED-AD42-76A632B76E4B}">
      <dgm:prSet/>
      <dgm:spPr/>
      <dgm:t>
        <a:bodyPr/>
        <a:lstStyle/>
        <a:p>
          <a:endParaRPr lang="el-GR"/>
        </a:p>
      </dgm:t>
    </dgm:pt>
    <dgm:pt modelId="{1B79DC43-6E22-4D54-9D70-4C5CFEFD36C6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Δ. </a:t>
          </a:r>
          <a:r>
            <a:rPr lang="el-GR" sz="1800" dirty="0" err="1" smtClean="0">
              <a:latin typeface="Myriad Pro" panose="020B0503030403020204" pitchFamily="34" charset="0"/>
            </a:rPr>
            <a:t>Μητρόπουλος</a:t>
          </a:r>
          <a:endParaRPr lang="el-GR" sz="1800" dirty="0">
            <a:solidFill>
              <a:schemeClr val="tx1"/>
            </a:solidFill>
          </a:endParaRPr>
        </a:p>
      </dgm:t>
    </dgm:pt>
    <dgm:pt modelId="{E8DAE5D4-9C23-4188-8B33-98B48BFF57FF}" type="parTrans" cxnId="{62AAC6BD-BB99-40CB-AD60-34DC21829FA2}">
      <dgm:prSet/>
      <dgm:spPr/>
      <dgm:t>
        <a:bodyPr/>
        <a:lstStyle/>
        <a:p>
          <a:endParaRPr lang="el-GR"/>
        </a:p>
      </dgm:t>
    </dgm:pt>
    <dgm:pt modelId="{6A0F120D-7E29-427D-981E-80022B704F11}" type="sibTrans" cxnId="{62AAC6BD-BB99-40CB-AD60-34DC21829FA2}">
      <dgm:prSet/>
      <dgm:spPr/>
      <dgm:t>
        <a:bodyPr/>
        <a:lstStyle/>
        <a:p>
          <a:endParaRPr lang="el-GR"/>
        </a:p>
      </dgm:t>
    </dgm:pt>
    <dgm:pt modelId="{701C41A2-2887-40E9-87A3-07FAFAA76E4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στο Μάρκετινγκ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6FF73767-6FB8-4FA3-BE56-8B18DDF85CB2}" type="parTrans" cxnId="{297065E5-A79B-4BAA-BC17-61DE15156580}">
      <dgm:prSet/>
      <dgm:spPr/>
      <dgm:t>
        <a:bodyPr/>
        <a:lstStyle/>
        <a:p>
          <a:endParaRPr lang="el-GR"/>
        </a:p>
      </dgm:t>
    </dgm:pt>
    <dgm:pt modelId="{4CB1AC49-F00F-48E0-BEDF-90A424EBB054}" type="sibTrans" cxnId="{297065E5-A79B-4BAA-BC17-61DE15156580}">
      <dgm:prSet/>
      <dgm:spPr/>
      <dgm:t>
        <a:bodyPr/>
        <a:lstStyle/>
        <a:p>
          <a:endParaRPr lang="el-GR"/>
        </a:p>
      </dgm:t>
    </dgm:pt>
    <dgm:pt modelId="{D2E70A6A-2FE6-47CC-9242-C74EFEAFECD0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F8E325C-CD89-4B1F-96E0-608D42018EA3}" type="parTrans" cxnId="{BB497333-A5B9-4158-9A01-CBAE6FC5E249}">
      <dgm:prSet/>
      <dgm:spPr/>
      <dgm:t>
        <a:bodyPr/>
        <a:lstStyle/>
        <a:p>
          <a:endParaRPr lang="el-GR"/>
        </a:p>
      </dgm:t>
    </dgm:pt>
    <dgm:pt modelId="{80A2A799-F7F4-4F31-B1E9-CFD4C6ACA540}" type="sibTrans" cxnId="{BB497333-A5B9-4158-9A01-CBAE6FC5E249}">
      <dgm:prSet/>
      <dgm:spPr/>
      <dgm:t>
        <a:bodyPr/>
        <a:lstStyle/>
        <a:p>
          <a:endParaRPr lang="el-GR"/>
        </a:p>
      </dgm:t>
    </dgm:pt>
    <dgm:pt modelId="{FAD4E34F-F3A8-4E22-BC5D-C92F5488B157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Α. </a:t>
          </a:r>
          <a:r>
            <a:rPr lang="el-GR" sz="1800" dirty="0" err="1" smtClean="0">
              <a:solidFill>
                <a:schemeClr val="tx1"/>
              </a:solidFill>
              <a:latin typeface="Myriad Pro" panose="020B0503030403020204" pitchFamily="34" charset="0"/>
            </a:rPr>
            <a:t>Βρεχόπουλος</a:t>
          </a:r>
          <a:endParaRPr lang="el-GR" sz="1800" dirty="0">
            <a:solidFill>
              <a:schemeClr val="tx1"/>
            </a:solidFill>
          </a:endParaRPr>
        </a:p>
      </dgm:t>
    </dgm:pt>
    <dgm:pt modelId="{12D6A603-D184-4C72-9CDE-E46072D00885}" type="parTrans" cxnId="{E4822E89-CB48-437C-B2F7-FE39A033AA60}">
      <dgm:prSet/>
      <dgm:spPr/>
      <dgm:t>
        <a:bodyPr/>
        <a:lstStyle/>
        <a:p>
          <a:endParaRPr lang="el-GR"/>
        </a:p>
      </dgm:t>
    </dgm:pt>
    <dgm:pt modelId="{0186380B-4D6A-4D05-8A35-F798EE93B8F8}" type="sibTrans" cxnId="{E4822E89-CB48-437C-B2F7-FE39A033AA60}">
      <dgm:prSet/>
      <dgm:spPr/>
      <dgm:t>
        <a:bodyPr/>
        <a:lstStyle/>
        <a:p>
          <a:endParaRPr lang="el-GR"/>
        </a:p>
      </dgm:t>
    </dgm:pt>
    <dgm:pt modelId="{D5CB80C7-FDAE-45CC-8478-1C4CF97720BD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Ν. </a:t>
          </a:r>
          <a:r>
            <a:rPr lang="el-GR" sz="1800" dirty="0" err="1" smtClean="0">
              <a:solidFill>
                <a:schemeClr val="tx1"/>
              </a:solidFill>
              <a:latin typeface="Myriad Pro" panose="020B0503030403020204" pitchFamily="34" charset="0"/>
            </a:rPr>
            <a:t>Καραμπίνης</a:t>
          </a:r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                                   </a:t>
          </a:r>
          <a:r>
            <a:rPr lang="en-US" sz="1300" dirty="0" smtClean="0">
              <a:latin typeface="Myriad Pro" panose="020B0503030403020204" pitchFamily="34" charset="0"/>
            </a:rPr>
            <a:t>(</a:t>
          </a:r>
          <a:r>
            <a:rPr lang="el-GR" sz="13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300" dirty="0">
            <a:solidFill>
              <a:schemeClr val="tx1"/>
            </a:solidFill>
          </a:endParaRPr>
        </a:p>
      </dgm:t>
    </dgm:pt>
    <dgm:pt modelId="{31A21658-06EA-4A38-9A53-24B404831E65}" type="parTrans" cxnId="{4F1FD9C9-5EF5-4102-B502-0DA8AA0FB809}">
      <dgm:prSet/>
      <dgm:spPr/>
      <dgm:t>
        <a:bodyPr/>
        <a:lstStyle/>
        <a:p>
          <a:endParaRPr lang="el-GR"/>
        </a:p>
      </dgm:t>
    </dgm:pt>
    <dgm:pt modelId="{778CA18E-9FBD-4323-AD09-567F2146F5B3}" type="sibTrans" cxnId="{4F1FD9C9-5EF5-4102-B502-0DA8AA0FB809}">
      <dgm:prSet/>
      <dgm:spPr/>
      <dgm:t>
        <a:bodyPr/>
        <a:lstStyle/>
        <a:p>
          <a:endParaRPr lang="el-GR"/>
        </a:p>
      </dgm:t>
    </dgm:pt>
    <dgm:pt modelId="{C5CA84C6-79A6-40BA-8C42-434235900D1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... και μια ξένη γλώσσα (Αγγλικά, Γαλλικά, Γερμανικά)</a:t>
          </a:r>
        </a:p>
        <a:p>
          <a:pPr algn="l"/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46FA7C23-6584-40F8-8BA0-C4B53F4C2916}" type="parTrans" cxnId="{684BA258-7752-4C93-B10D-EF2EC36327CB}">
      <dgm:prSet/>
      <dgm:spPr/>
      <dgm:t>
        <a:bodyPr/>
        <a:lstStyle/>
        <a:p>
          <a:endParaRPr lang="el-GR"/>
        </a:p>
      </dgm:t>
    </dgm:pt>
    <dgm:pt modelId="{55C99B19-B80F-44C1-AF83-D0C2FE24632F}" type="sibTrans" cxnId="{684BA258-7752-4C93-B10D-EF2EC36327CB}">
      <dgm:prSet/>
      <dgm:spPr/>
      <dgm:t>
        <a:bodyPr/>
        <a:lstStyle/>
        <a:p>
          <a:endParaRPr lang="el-GR"/>
        </a:p>
      </dgm:t>
    </dgm:pt>
    <dgm:pt modelId="{A441ADD2-030A-4FF3-BEB4-08E5C70CAB1C}" type="pres">
      <dgm:prSet presAssocID="{1F11D1B2-2DE1-41A8-B5B0-565679023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141C6F5-9B20-46EF-AE24-DA3DD956C4F0}" type="pres">
      <dgm:prSet presAssocID="{5E1491C0-7986-4BBF-8558-B12C1958427B}" presName="linNode" presStyleCnt="0"/>
      <dgm:spPr/>
    </dgm:pt>
    <dgm:pt modelId="{064D08C9-81B8-40BE-920C-3EF0ECA45A02}" type="pres">
      <dgm:prSet presAssocID="{5E1491C0-7986-4BBF-8558-B12C1958427B}" presName="parentText" presStyleLbl="node1" presStyleIdx="0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73E66D-966A-4579-90C4-43AC71D01F8A}" type="pres">
      <dgm:prSet presAssocID="{5E1491C0-7986-4BBF-8558-B12C1958427B}" presName="descendantText" presStyleLbl="alignAccFollowNode1" presStyleIdx="0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EB0765-F30C-4328-B58B-A7819881D33B}" type="pres">
      <dgm:prSet presAssocID="{B09A52BF-FD59-40AA-A8D8-B641557E0DAA}" presName="sp" presStyleCnt="0"/>
      <dgm:spPr/>
    </dgm:pt>
    <dgm:pt modelId="{4CD4871E-7A4B-43BF-9E70-3C93A7E24EB6}" type="pres">
      <dgm:prSet presAssocID="{4E60DA85-98C5-4E24-9AD1-40DA4D2452F2}" presName="linNode" presStyleCnt="0"/>
      <dgm:spPr/>
    </dgm:pt>
    <dgm:pt modelId="{D52E79F6-540D-407E-A728-9C578C290992}" type="pres">
      <dgm:prSet presAssocID="{4E60DA85-98C5-4E24-9AD1-40DA4D2452F2}" presName="parentText" presStyleLbl="node1" presStyleIdx="1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417E3-966B-4F5E-B9A2-4570C4DC35B4}" type="pres">
      <dgm:prSet presAssocID="{4E60DA85-98C5-4E24-9AD1-40DA4D2452F2}" presName="descendantText" presStyleLbl="alignAccFollowNode1" presStyleIdx="1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CC992-0743-480F-BEDC-EFDDCCF2C4BA}" type="pres">
      <dgm:prSet presAssocID="{D0D5AFBF-E779-4262-90D2-2DB52CB21772}" presName="sp" presStyleCnt="0"/>
      <dgm:spPr/>
    </dgm:pt>
    <dgm:pt modelId="{D2749383-44A2-46DD-931D-BECC43CD2ED1}" type="pres">
      <dgm:prSet presAssocID="{5FD5140B-429E-4630-B028-5BFFB3AE6D58}" presName="linNode" presStyleCnt="0"/>
      <dgm:spPr/>
    </dgm:pt>
    <dgm:pt modelId="{52E97680-41D3-4D0D-B391-C0F0412AD824}" type="pres">
      <dgm:prSet presAssocID="{5FD5140B-429E-4630-B028-5BFFB3AE6D58}" presName="parentText" presStyleLbl="node1" presStyleIdx="2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1EC626-725D-4395-A18F-9AB65D300F9E}" type="pres">
      <dgm:prSet presAssocID="{5FD5140B-429E-4630-B028-5BFFB3AE6D58}" presName="descendantText" presStyleLbl="alignAccFollowNode1" presStyleIdx="2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15D568-97D7-443C-AA5C-70E96580B6C8}" type="pres">
      <dgm:prSet presAssocID="{474422AF-502C-4CF5-BD81-3908847A0791}" presName="sp" presStyleCnt="0"/>
      <dgm:spPr/>
    </dgm:pt>
    <dgm:pt modelId="{BBAF7DB5-61F3-4FF8-8B70-D858389F8C37}" type="pres">
      <dgm:prSet presAssocID="{701C41A2-2887-40E9-87A3-07FAFAA76E42}" presName="linNode" presStyleCnt="0"/>
      <dgm:spPr/>
    </dgm:pt>
    <dgm:pt modelId="{D2BE8C22-FDB0-40F2-9874-60DC054823EA}" type="pres">
      <dgm:prSet presAssocID="{701C41A2-2887-40E9-87A3-07FAFAA76E42}" presName="parentText" presStyleLbl="node1" presStyleIdx="3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6CA10-28D4-409F-BE6D-8C8141020E7E}" type="pres">
      <dgm:prSet presAssocID="{701C41A2-2887-40E9-87A3-07FAFAA76E42}" presName="descendantText" presStyleLbl="alignAccFollowNode1" presStyleIdx="3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21437F-2D09-427F-BBA8-B882C4074FDB}" type="pres">
      <dgm:prSet presAssocID="{4CB1AC49-F00F-48E0-BEDF-90A424EBB054}" presName="sp" presStyleCnt="0"/>
      <dgm:spPr/>
    </dgm:pt>
    <dgm:pt modelId="{C22B3B4C-BB8D-4CF5-BAFF-9C6EA010C357}" type="pres">
      <dgm:prSet presAssocID="{D2E70A6A-2FE6-47CC-9242-C74EFEAFECD0}" presName="linNode" presStyleCnt="0"/>
      <dgm:spPr/>
    </dgm:pt>
    <dgm:pt modelId="{7A46101F-CDE2-4D98-BDD8-ED0039CD01F4}" type="pres">
      <dgm:prSet presAssocID="{D2E70A6A-2FE6-47CC-9242-C74EFEAFECD0}" presName="parentText" presStyleLbl="node1" presStyleIdx="4" presStyleCnt="6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8CBBDC-F2E0-4917-B65B-3D07C53FCD7D}" type="pres">
      <dgm:prSet presAssocID="{D2E70A6A-2FE6-47CC-9242-C74EFEAFECD0}" presName="descendantText" presStyleLbl="alignAccFollowNode1" presStyleIdx="4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EF7C4B-55B1-4DCA-8CE0-94585ACBD0CB}" type="pres">
      <dgm:prSet presAssocID="{80A2A799-F7F4-4F31-B1E9-CFD4C6ACA540}" presName="sp" presStyleCnt="0"/>
      <dgm:spPr/>
    </dgm:pt>
    <dgm:pt modelId="{036B9B6A-2765-48D2-B7DD-3A53E909EF54}" type="pres">
      <dgm:prSet presAssocID="{C5CA84C6-79A6-40BA-8C42-434235900D1B}" presName="linNode" presStyleCnt="0"/>
      <dgm:spPr/>
    </dgm:pt>
    <dgm:pt modelId="{914AC6C8-F9EE-4CB7-BE04-91B7A43CE045}" type="pres">
      <dgm:prSet presAssocID="{C5CA84C6-79A6-40BA-8C42-434235900D1B}" presName="parentText" presStyleLbl="node1" presStyleIdx="5" presStyleCnt="6" custScaleX="277778" custScaleY="7129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F1FD9C9-5EF5-4102-B502-0DA8AA0FB809}" srcId="{D2E70A6A-2FE6-47CC-9242-C74EFEAFECD0}" destId="{D5CB80C7-FDAE-45CC-8478-1C4CF97720BD}" srcOrd="0" destOrd="0" parTransId="{31A21658-06EA-4A38-9A53-24B404831E65}" sibTransId="{778CA18E-9FBD-4323-AD09-567F2146F5B3}"/>
    <dgm:cxn modelId="{62AAC6BD-BB99-40CB-AD60-34DC21829FA2}" srcId="{5FD5140B-429E-4630-B028-5BFFB3AE6D58}" destId="{1B79DC43-6E22-4D54-9D70-4C5CFEFD36C6}" srcOrd="0" destOrd="0" parTransId="{E8DAE5D4-9C23-4188-8B33-98B48BFF57FF}" sibTransId="{6A0F120D-7E29-427D-981E-80022B704F11}"/>
    <dgm:cxn modelId="{5415416E-97CC-4253-8604-339276292AF9}" type="presOf" srcId="{5FD5140B-429E-4630-B028-5BFFB3AE6D58}" destId="{52E97680-41D3-4D0D-B391-C0F0412AD824}" srcOrd="0" destOrd="0" presId="urn:microsoft.com/office/officeart/2005/8/layout/vList5"/>
    <dgm:cxn modelId="{9FEA97FA-2220-4F58-A521-4B3DD8C7CD79}" srcId="{4E60DA85-98C5-4E24-9AD1-40DA4D2452F2}" destId="{4D9502A4-747E-445A-BEF0-E97BC027D242}" srcOrd="0" destOrd="0" parTransId="{E70C7F78-DB7C-4FD9-8A7E-F9D44BFD5F87}" sibTransId="{1E446498-7242-431C-A2F5-D3398E863A70}"/>
    <dgm:cxn modelId="{B6B0A669-D280-4DE5-ABE0-6C7FEEE0A54D}" srcId="{1F11D1B2-2DE1-41A8-B5B0-565679023B15}" destId="{5E1491C0-7986-4BBF-8558-B12C1958427B}" srcOrd="0" destOrd="0" parTransId="{799CD6C1-A6C3-48F6-B94E-5236F739F7DC}" sibTransId="{B09A52BF-FD59-40AA-A8D8-B641557E0DAA}"/>
    <dgm:cxn modelId="{D2569FA0-3103-43ED-AD42-76A632B76E4B}" srcId="{1F11D1B2-2DE1-41A8-B5B0-565679023B15}" destId="{5FD5140B-429E-4630-B028-5BFFB3AE6D58}" srcOrd="2" destOrd="0" parTransId="{E6B7FD68-581B-44FA-B339-70DD478F17A1}" sibTransId="{474422AF-502C-4CF5-BD81-3908847A0791}"/>
    <dgm:cxn modelId="{839D2ED2-7AD0-4F93-8219-185141EE0BA8}" type="presOf" srcId="{4E60DA85-98C5-4E24-9AD1-40DA4D2452F2}" destId="{D52E79F6-540D-407E-A728-9C578C290992}" srcOrd="0" destOrd="0" presId="urn:microsoft.com/office/officeart/2005/8/layout/vList5"/>
    <dgm:cxn modelId="{DC485DBB-67FC-4199-A5AA-3032A9BCF59A}" type="presOf" srcId="{1F11D1B2-2DE1-41A8-B5B0-565679023B15}" destId="{A441ADD2-030A-4FF3-BEB4-08E5C70CAB1C}" srcOrd="0" destOrd="0" presId="urn:microsoft.com/office/officeart/2005/8/layout/vList5"/>
    <dgm:cxn modelId="{4C5F6B00-09B1-425F-A49B-0833D2EE6668}" type="presOf" srcId="{D5CB80C7-FDAE-45CC-8478-1C4CF97720BD}" destId="{E28CBBDC-F2E0-4917-B65B-3D07C53FCD7D}" srcOrd="0" destOrd="0" presId="urn:microsoft.com/office/officeart/2005/8/layout/vList5"/>
    <dgm:cxn modelId="{C73870DE-70FA-41A5-80F3-D5020BC1CD1C}" type="presOf" srcId="{FAD4E34F-F3A8-4E22-BC5D-C92F5488B157}" destId="{2F16CA10-28D4-409F-BE6D-8C8141020E7E}" srcOrd="0" destOrd="0" presId="urn:microsoft.com/office/officeart/2005/8/layout/vList5"/>
    <dgm:cxn modelId="{E4822E89-CB48-437C-B2F7-FE39A033AA60}" srcId="{701C41A2-2887-40E9-87A3-07FAFAA76E42}" destId="{FAD4E34F-F3A8-4E22-BC5D-C92F5488B157}" srcOrd="0" destOrd="0" parTransId="{12D6A603-D184-4C72-9CDE-E46072D00885}" sibTransId="{0186380B-4D6A-4D05-8A35-F798EE93B8F8}"/>
    <dgm:cxn modelId="{AB5DCC56-0039-46EE-B918-1203D06374C0}" type="presOf" srcId="{D2E70A6A-2FE6-47CC-9242-C74EFEAFECD0}" destId="{7A46101F-CDE2-4D98-BDD8-ED0039CD01F4}" srcOrd="0" destOrd="0" presId="urn:microsoft.com/office/officeart/2005/8/layout/vList5"/>
    <dgm:cxn modelId="{684BA258-7752-4C93-B10D-EF2EC36327CB}" srcId="{1F11D1B2-2DE1-41A8-B5B0-565679023B15}" destId="{C5CA84C6-79A6-40BA-8C42-434235900D1B}" srcOrd="5" destOrd="0" parTransId="{46FA7C23-6584-40F8-8BA0-C4B53F4C2916}" sibTransId="{55C99B19-B80F-44C1-AF83-D0C2FE24632F}"/>
    <dgm:cxn modelId="{1308C0EC-C0F2-4454-A6C1-E22A8DDCD769}" type="presOf" srcId="{4D9502A4-747E-445A-BEF0-E97BC027D242}" destId="{EB1417E3-966B-4F5E-B9A2-4570C4DC35B4}" srcOrd="0" destOrd="0" presId="urn:microsoft.com/office/officeart/2005/8/layout/vList5"/>
    <dgm:cxn modelId="{1F44D629-F359-4B1C-B464-9763C6EED86F}" type="presOf" srcId="{023F9487-8B2C-4DDE-BC77-48E621694ED0}" destId="{6673E66D-966A-4579-90C4-43AC71D01F8A}" srcOrd="0" destOrd="0" presId="urn:microsoft.com/office/officeart/2005/8/layout/vList5"/>
    <dgm:cxn modelId="{55C20375-96B9-4552-9739-B79CA14E0749}" srcId="{1F11D1B2-2DE1-41A8-B5B0-565679023B15}" destId="{4E60DA85-98C5-4E24-9AD1-40DA4D2452F2}" srcOrd="1" destOrd="0" parTransId="{33FF5815-76E0-49D8-A070-0105CDD251FB}" sibTransId="{D0D5AFBF-E779-4262-90D2-2DB52CB21772}"/>
    <dgm:cxn modelId="{BB497333-A5B9-4158-9A01-CBAE6FC5E249}" srcId="{1F11D1B2-2DE1-41A8-B5B0-565679023B15}" destId="{D2E70A6A-2FE6-47CC-9242-C74EFEAFECD0}" srcOrd="4" destOrd="0" parTransId="{3F8E325C-CD89-4B1F-96E0-608D42018EA3}" sibTransId="{80A2A799-F7F4-4F31-B1E9-CFD4C6ACA540}"/>
    <dgm:cxn modelId="{D372D641-1639-43A0-81B1-5420EA7B9A9F}" type="presOf" srcId="{C5CA84C6-79A6-40BA-8C42-434235900D1B}" destId="{914AC6C8-F9EE-4CB7-BE04-91B7A43CE045}" srcOrd="0" destOrd="0" presId="urn:microsoft.com/office/officeart/2005/8/layout/vList5"/>
    <dgm:cxn modelId="{297065E5-A79B-4BAA-BC17-61DE15156580}" srcId="{1F11D1B2-2DE1-41A8-B5B0-565679023B15}" destId="{701C41A2-2887-40E9-87A3-07FAFAA76E42}" srcOrd="3" destOrd="0" parTransId="{6FF73767-6FB8-4FA3-BE56-8B18DDF85CB2}" sibTransId="{4CB1AC49-F00F-48E0-BEDF-90A424EBB054}"/>
    <dgm:cxn modelId="{F71127E0-BB61-4B10-9728-4D1364CC0C05}" type="presOf" srcId="{1B79DC43-6E22-4D54-9D70-4C5CFEFD36C6}" destId="{6C1EC626-725D-4395-A18F-9AB65D300F9E}" srcOrd="0" destOrd="0" presId="urn:microsoft.com/office/officeart/2005/8/layout/vList5"/>
    <dgm:cxn modelId="{095AFE12-2264-4A2E-B0C0-6829297F1ECE}" type="presOf" srcId="{5E1491C0-7986-4BBF-8558-B12C1958427B}" destId="{064D08C9-81B8-40BE-920C-3EF0ECA45A02}" srcOrd="0" destOrd="0" presId="urn:microsoft.com/office/officeart/2005/8/layout/vList5"/>
    <dgm:cxn modelId="{F22E6FE5-D45A-4625-AADC-8B78715199D9}" srcId="{5E1491C0-7986-4BBF-8558-B12C1958427B}" destId="{023F9487-8B2C-4DDE-BC77-48E621694ED0}" srcOrd="0" destOrd="0" parTransId="{1DE83DB5-BF64-4D04-90AC-97BE41EBBB2B}" sibTransId="{DAAC1B7F-0F28-4F19-A0AB-EEDC7ECE4617}"/>
    <dgm:cxn modelId="{2B86490D-093E-43B6-B897-0F5082DCAB00}" type="presOf" srcId="{701C41A2-2887-40E9-87A3-07FAFAA76E42}" destId="{D2BE8C22-FDB0-40F2-9874-60DC054823EA}" srcOrd="0" destOrd="0" presId="urn:microsoft.com/office/officeart/2005/8/layout/vList5"/>
    <dgm:cxn modelId="{289C81B2-6E47-4754-8022-26C68E07753E}" type="presParOf" srcId="{A441ADD2-030A-4FF3-BEB4-08E5C70CAB1C}" destId="{0141C6F5-9B20-46EF-AE24-DA3DD956C4F0}" srcOrd="0" destOrd="0" presId="urn:microsoft.com/office/officeart/2005/8/layout/vList5"/>
    <dgm:cxn modelId="{27EC5D59-89D2-4C75-BB3C-31912218CFE3}" type="presParOf" srcId="{0141C6F5-9B20-46EF-AE24-DA3DD956C4F0}" destId="{064D08C9-81B8-40BE-920C-3EF0ECA45A02}" srcOrd="0" destOrd="0" presId="urn:microsoft.com/office/officeart/2005/8/layout/vList5"/>
    <dgm:cxn modelId="{5F03439F-C09F-4481-8FE4-0B0810185F9E}" type="presParOf" srcId="{0141C6F5-9B20-46EF-AE24-DA3DD956C4F0}" destId="{6673E66D-966A-4579-90C4-43AC71D01F8A}" srcOrd="1" destOrd="0" presId="urn:microsoft.com/office/officeart/2005/8/layout/vList5"/>
    <dgm:cxn modelId="{3B2D2095-C023-45BB-AFF0-4CD0352D34B4}" type="presParOf" srcId="{A441ADD2-030A-4FF3-BEB4-08E5C70CAB1C}" destId="{2BEB0765-F30C-4328-B58B-A7819881D33B}" srcOrd="1" destOrd="0" presId="urn:microsoft.com/office/officeart/2005/8/layout/vList5"/>
    <dgm:cxn modelId="{DED06FEC-357F-45F3-A256-E784FBF4B7E7}" type="presParOf" srcId="{A441ADD2-030A-4FF3-BEB4-08E5C70CAB1C}" destId="{4CD4871E-7A4B-43BF-9E70-3C93A7E24EB6}" srcOrd="2" destOrd="0" presId="urn:microsoft.com/office/officeart/2005/8/layout/vList5"/>
    <dgm:cxn modelId="{CF806E85-F9F5-453A-80C9-9667E1A4CFC8}" type="presParOf" srcId="{4CD4871E-7A4B-43BF-9E70-3C93A7E24EB6}" destId="{D52E79F6-540D-407E-A728-9C578C290992}" srcOrd="0" destOrd="0" presId="urn:microsoft.com/office/officeart/2005/8/layout/vList5"/>
    <dgm:cxn modelId="{5863B6FE-FD02-49D7-A537-2E81D6C54D08}" type="presParOf" srcId="{4CD4871E-7A4B-43BF-9E70-3C93A7E24EB6}" destId="{EB1417E3-966B-4F5E-B9A2-4570C4DC35B4}" srcOrd="1" destOrd="0" presId="urn:microsoft.com/office/officeart/2005/8/layout/vList5"/>
    <dgm:cxn modelId="{09CF7921-F79A-487F-84A2-A3E5D397CFDF}" type="presParOf" srcId="{A441ADD2-030A-4FF3-BEB4-08E5C70CAB1C}" destId="{CEFCC992-0743-480F-BEDC-EFDDCCF2C4BA}" srcOrd="3" destOrd="0" presId="urn:microsoft.com/office/officeart/2005/8/layout/vList5"/>
    <dgm:cxn modelId="{2271E5AF-B379-45EC-8E33-1FFD905102A5}" type="presParOf" srcId="{A441ADD2-030A-4FF3-BEB4-08E5C70CAB1C}" destId="{D2749383-44A2-46DD-931D-BECC43CD2ED1}" srcOrd="4" destOrd="0" presId="urn:microsoft.com/office/officeart/2005/8/layout/vList5"/>
    <dgm:cxn modelId="{46345975-DA93-4088-901F-D71FFFDEBD40}" type="presParOf" srcId="{D2749383-44A2-46DD-931D-BECC43CD2ED1}" destId="{52E97680-41D3-4D0D-B391-C0F0412AD824}" srcOrd="0" destOrd="0" presId="urn:microsoft.com/office/officeart/2005/8/layout/vList5"/>
    <dgm:cxn modelId="{C6005899-C761-43A2-BCA0-96569BAF0AF8}" type="presParOf" srcId="{D2749383-44A2-46DD-931D-BECC43CD2ED1}" destId="{6C1EC626-725D-4395-A18F-9AB65D300F9E}" srcOrd="1" destOrd="0" presId="urn:microsoft.com/office/officeart/2005/8/layout/vList5"/>
    <dgm:cxn modelId="{071D5D85-0DDA-4114-8673-288B948F604C}" type="presParOf" srcId="{A441ADD2-030A-4FF3-BEB4-08E5C70CAB1C}" destId="{FF15D568-97D7-443C-AA5C-70E96580B6C8}" srcOrd="5" destOrd="0" presId="urn:microsoft.com/office/officeart/2005/8/layout/vList5"/>
    <dgm:cxn modelId="{E35BE0F5-9EBC-4A6D-B46E-8E2A4D6120B2}" type="presParOf" srcId="{A441ADD2-030A-4FF3-BEB4-08E5C70CAB1C}" destId="{BBAF7DB5-61F3-4FF8-8B70-D858389F8C37}" srcOrd="6" destOrd="0" presId="urn:microsoft.com/office/officeart/2005/8/layout/vList5"/>
    <dgm:cxn modelId="{905628A3-679F-4416-B76A-5908677A4B7A}" type="presParOf" srcId="{BBAF7DB5-61F3-4FF8-8B70-D858389F8C37}" destId="{D2BE8C22-FDB0-40F2-9874-60DC054823EA}" srcOrd="0" destOrd="0" presId="urn:microsoft.com/office/officeart/2005/8/layout/vList5"/>
    <dgm:cxn modelId="{0A8CA6EF-19D5-4E5A-9630-B1996D318013}" type="presParOf" srcId="{BBAF7DB5-61F3-4FF8-8B70-D858389F8C37}" destId="{2F16CA10-28D4-409F-BE6D-8C8141020E7E}" srcOrd="1" destOrd="0" presId="urn:microsoft.com/office/officeart/2005/8/layout/vList5"/>
    <dgm:cxn modelId="{F08EB6B3-E99E-42FD-9544-E1C9E0C0F2C7}" type="presParOf" srcId="{A441ADD2-030A-4FF3-BEB4-08E5C70CAB1C}" destId="{F221437F-2D09-427F-BBA8-B882C4074FDB}" srcOrd="7" destOrd="0" presId="urn:microsoft.com/office/officeart/2005/8/layout/vList5"/>
    <dgm:cxn modelId="{389CEB6E-0065-40F9-86B5-5D310E35967C}" type="presParOf" srcId="{A441ADD2-030A-4FF3-BEB4-08E5C70CAB1C}" destId="{C22B3B4C-BB8D-4CF5-BAFF-9C6EA010C357}" srcOrd="8" destOrd="0" presId="urn:microsoft.com/office/officeart/2005/8/layout/vList5"/>
    <dgm:cxn modelId="{8D1E0B6A-EC98-48BD-8EF5-4C954D1B8EAC}" type="presParOf" srcId="{C22B3B4C-BB8D-4CF5-BAFF-9C6EA010C357}" destId="{7A46101F-CDE2-4D98-BDD8-ED0039CD01F4}" srcOrd="0" destOrd="0" presId="urn:microsoft.com/office/officeart/2005/8/layout/vList5"/>
    <dgm:cxn modelId="{EBBAFE70-9B74-4282-BA53-0EDA50645286}" type="presParOf" srcId="{C22B3B4C-BB8D-4CF5-BAFF-9C6EA010C357}" destId="{E28CBBDC-F2E0-4917-B65B-3D07C53FCD7D}" srcOrd="1" destOrd="0" presId="urn:microsoft.com/office/officeart/2005/8/layout/vList5"/>
    <dgm:cxn modelId="{7995DF08-13F8-4320-9C52-C02318EF35CB}" type="presParOf" srcId="{A441ADD2-030A-4FF3-BEB4-08E5C70CAB1C}" destId="{86EF7C4B-55B1-4DCA-8CE0-94585ACBD0CB}" srcOrd="9" destOrd="0" presId="urn:microsoft.com/office/officeart/2005/8/layout/vList5"/>
    <dgm:cxn modelId="{E2B06520-F44E-4D9B-B259-FCF06B0D0491}" type="presParOf" srcId="{A441ADD2-030A-4FF3-BEB4-08E5C70CAB1C}" destId="{036B9B6A-2765-48D2-B7DD-3A53E909EF54}" srcOrd="10" destOrd="0" presId="urn:microsoft.com/office/officeart/2005/8/layout/vList5"/>
    <dgm:cxn modelId="{A39E8AF6-E309-4D24-9DEF-72B39049E77D}" type="presParOf" srcId="{036B9B6A-2765-48D2-B7DD-3A53E909EF54}" destId="{914AC6C8-F9EE-4CB7-BE04-91B7A43CE0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1D1B2-2DE1-41A8-B5B0-565679023B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1491C0-7986-4BBF-8558-B12C1958427B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799CD6C1-A6C3-48F6-B94E-5236F739F7DC}" type="parTrans" cxnId="{B6B0A669-D280-4DE5-ABE0-6C7FEEE0A54D}">
      <dgm:prSet/>
      <dgm:spPr/>
      <dgm:t>
        <a:bodyPr/>
        <a:lstStyle/>
        <a:p>
          <a:endParaRPr lang="el-GR"/>
        </a:p>
      </dgm:t>
    </dgm:pt>
    <dgm:pt modelId="{B09A52BF-FD59-40AA-A8D8-B641557E0DAA}" type="sibTrans" cxnId="{B6B0A669-D280-4DE5-ABE0-6C7FEEE0A54D}">
      <dgm:prSet/>
      <dgm:spPr/>
      <dgm:t>
        <a:bodyPr/>
        <a:lstStyle/>
        <a:p>
          <a:endParaRPr lang="el-GR"/>
        </a:p>
      </dgm:t>
    </dgm:pt>
    <dgm:pt modelId="{023F9487-8B2C-4DDE-BC77-48E621694ED0}">
      <dgm:prSet phldrT="[Κείμενο]" custT="1"/>
      <dgm:spPr/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dirty="0">
            <a:solidFill>
              <a:schemeClr val="tx1"/>
            </a:solidFill>
          </a:endParaRPr>
        </a:p>
      </dgm:t>
    </dgm:pt>
    <dgm:pt modelId="{1DE83DB5-BF64-4D04-90AC-97BE41EBBB2B}" type="parTrans" cxnId="{F22E6FE5-D45A-4625-AADC-8B78715199D9}">
      <dgm:prSet/>
      <dgm:spPr/>
      <dgm:t>
        <a:bodyPr/>
        <a:lstStyle/>
        <a:p>
          <a:endParaRPr lang="el-GR"/>
        </a:p>
      </dgm:t>
    </dgm:pt>
    <dgm:pt modelId="{DAAC1B7F-0F28-4F19-A0AB-EEDC7ECE4617}" type="sibTrans" cxnId="{F22E6FE5-D45A-4625-AADC-8B78715199D9}">
      <dgm:prSet/>
      <dgm:spPr/>
      <dgm:t>
        <a:bodyPr/>
        <a:lstStyle/>
        <a:p>
          <a:endParaRPr lang="el-GR"/>
        </a:p>
      </dgm:t>
    </dgm:pt>
    <dgm:pt modelId="{4E60DA85-98C5-4E24-9AD1-40DA4D2452F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Ποσοτικές Μέθοδοι στην Οικονομία και Διοίκηση (I)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3FF5815-76E0-49D8-A070-0105CDD251FB}" type="parTrans" cxnId="{55C20375-96B9-4552-9739-B79CA14E0749}">
      <dgm:prSet/>
      <dgm:spPr/>
      <dgm:t>
        <a:bodyPr/>
        <a:lstStyle/>
        <a:p>
          <a:endParaRPr lang="el-GR"/>
        </a:p>
      </dgm:t>
    </dgm:pt>
    <dgm:pt modelId="{D0D5AFBF-E779-4262-90D2-2DB52CB21772}" type="sibTrans" cxnId="{55C20375-96B9-4552-9739-B79CA14E0749}">
      <dgm:prSet/>
      <dgm:spPr/>
      <dgm:t>
        <a:bodyPr/>
        <a:lstStyle/>
        <a:p>
          <a:endParaRPr lang="el-GR"/>
        </a:p>
      </dgm:t>
    </dgm:pt>
    <dgm:pt modelId="{4D9502A4-747E-445A-BEF0-E97BC027D242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Ε. Ζαχαριάδης</a:t>
          </a:r>
          <a:endParaRPr lang="el-GR" sz="1800" dirty="0">
            <a:solidFill>
              <a:schemeClr val="tx1"/>
            </a:solidFill>
          </a:endParaRPr>
        </a:p>
      </dgm:t>
    </dgm:pt>
    <dgm:pt modelId="{E70C7F78-DB7C-4FD9-8A7E-F9D44BFD5F87}" type="parTrans" cxnId="{9FEA97FA-2220-4F58-A521-4B3DD8C7CD79}">
      <dgm:prSet/>
      <dgm:spPr/>
      <dgm:t>
        <a:bodyPr/>
        <a:lstStyle/>
        <a:p>
          <a:endParaRPr lang="el-GR"/>
        </a:p>
      </dgm:t>
    </dgm:pt>
    <dgm:pt modelId="{1E446498-7242-431C-A2F5-D3398E863A70}" type="sibTrans" cxnId="{9FEA97FA-2220-4F58-A521-4B3DD8C7CD79}">
      <dgm:prSet/>
      <dgm:spPr/>
      <dgm:t>
        <a:bodyPr/>
        <a:lstStyle/>
        <a:p>
          <a:endParaRPr lang="el-GR"/>
        </a:p>
      </dgm:t>
    </dgm:pt>
    <dgm:pt modelId="{5FD5140B-429E-4630-B028-5BFFB3AE6D58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Προγραμματισμός I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6B7FD68-581B-44FA-B339-70DD478F17A1}" type="parTrans" cxnId="{D2569FA0-3103-43ED-AD42-76A632B76E4B}">
      <dgm:prSet/>
      <dgm:spPr/>
      <dgm:t>
        <a:bodyPr/>
        <a:lstStyle/>
        <a:p>
          <a:endParaRPr lang="el-GR"/>
        </a:p>
      </dgm:t>
    </dgm:pt>
    <dgm:pt modelId="{474422AF-502C-4CF5-BD81-3908847A0791}" type="sibTrans" cxnId="{D2569FA0-3103-43ED-AD42-76A632B76E4B}">
      <dgm:prSet/>
      <dgm:spPr/>
      <dgm:t>
        <a:bodyPr/>
        <a:lstStyle/>
        <a:p>
          <a:endParaRPr lang="el-GR"/>
        </a:p>
      </dgm:t>
    </dgm:pt>
    <dgm:pt modelId="{1B79DC43-6E22-4D54-9D70-4C5CFEFD36C6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Γ. </a:t>
          </a:r>
          <a:r>
            <a:rPr lang="el-GR" sz="1800" dirty="0" err="1" smtClean="0">
              <a:latin typeface="Myriad Pro" panose="020B0503030403020204" pitchFamily="34" charset="0"/>
            </a:rPr>
            <a:t>Λεκάκος</a:t>
          </a:r>
          <a:endParaRPr lang="el-GR" sz="1800" dirty="0">
            <a:solidFill>
              <a:schemeClr val="tx1"/>
            </a:solidFill>
          </a:endParaRPr>
        </a:p>
      </dgm:t>
    </dgm:pt>
    <dgm:pt modelId="{E8DAE5D4-9C23-4188-8B33-98B48BFF57FF}" type="parTrans" cxnId="{62AAC6BD-BB99-40CB-AD60-34DC21829FA2}">
      <dgm:prSet/>
      <dgm:spPr/>
      <dgm:t>
        <a:bodyPr/>
        <a:lstStyle/>
        <a:p>
          <a:endParaRPr lang="el-GR"/>
        </a:p>
      </dgm:t>
    </dgm:pt>
    <dgm:pt modelId="{6A0F120D-7E29-427D-981E-80022B704F11}" type="sibTrans" cxnId="{62AAC6BD-BB99-40CB-AD60-34DC21829FA2}">
      <dgm:prSet/>
      <dgm:spPr/>
      <dgm:t>
        <a:bodyPr/>
        <a:lstStyle/>
        <a:p>
          <a:endParaRPr lang="el-GR"/>
        </a:p>
      </dgm:t>
    </dgm:pt>
    <dgm:pt modelId="{701C41A2-2887-40E9-87A3-07FAFAA76E42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ΙΙ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6FF73767-6FB8-4FA3-BE56-8B18DDF85CB2}" type="parTrans" cxnId="{297065E5-A79B-4BAA-BC17-61DE15156580}">
      <dgm:prSet/>
      <dgm:spPr/>
      <dgm:t>
        <a:bodyPr/>
        <a:lstStyle/>
        <a:p>
          <a:endParaRPr lang="el-GR"/>
        </a:p>
      </dgm:t>
    </dgm:pt>
    <dgm:pt modelId="{4CB1AC49-F00F-48E0-BEDF-90A424EBB054}" type="sibTrans" cxnId="{297065E5-A79B-4BAA-BC17-61DE15156580}">
      <dgm:prSet/>
      <dgm:spPr/>
      <dgm:t>
        <a:bodyPr/>
        <a:lstStyle/>
        <a:p>
          <a:endParaRPr lang="el-GR"/>
        </a:p>
      </dgm:t>
    </dgm:pt>
    <dgm:pt modelId="{D2E70A6A-2FE6-47CC-9242-C74EFEAFECD0}">
      <dgm:prSet phldrT="[Κείμενο]" custT="1"/>
      <dgm:spPr>
        <a:noFill/>
        <a:ln>
          <a:solidFill>
            <a:srgbClr val="800000"/>
          </a:solidFill>
        </a:ln>
      </dgm:spPr>
      <dgm:t>
        <a:bodyPr/>
        <a:lstStyle/>
        <a:p>
          <a:pPr algn="l"/>
          <a:r>
            <a:rPr lang="el-GR" sz="18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Οικονομική Θεωρία </a:t>
          </a:r>
          <a:endParaRPr lang="el-GR" sz="1800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3F8E325C-CD89-4B1F-96E0-608D42018EA3}" type="parTrans" cxnId="{BB497333-A5B9-4158-9A01-CBAE6FC5E249}">
      <dgm:prSet/>
      <dgm:spPr/>
      <dgm:t>
        <a:bodyPr/>
        <a:lstStyle/>
        <a:p>
          <a:endParaRPr lang="el-GR"/>
        </a:p>
      </dgm:t>
    </dgm:pt>
    <dgm:pt modelId="{80A2A799-F7F4-4F31-B1E9-CFD4C6ACA540}" type="sibTrans" cxnId="{BB497333-A5B9-4158-9A01-CBAE6FC5E249}">
      <dgm:prSet/>
      <dgm:spPr/>
      <dgm:t>
        <a:bodyPr/>
        <a:lstStyle/>
        <a:p>
          <a:endParaRPr lang="el-GR"/>
        </a:p>
      </dgm:t>
    </dgm:pt>
    <dgm:pt modelId="{FAD4E34F-F3A8-4E22-BC5D-C92F5488B157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Γ. </a:t>
          </a:r>
          <a:r>
            <a:rPr lang="el-GR" sz="1800" dirty="0" err="1" smtClean="0">
              <a:latin typeface="Myriad Pro" panose="020B0503030403020204" pitchFamily="34" charset="0"/>
            </a:rPr>
            <a:t>Σιουγλέ</a:t>
          </a:r>
          <a:r>
            <a:rPr lang="el-GR" sz="1800" dirty="0" smtClean="0">
              <a:latin typeface="Myriad Pro" panose="020B0503030403020204" pitchFamily="34" charset="0"/>
            </a:rPr>
            <a:t> </a:t>
          </a:r>
          <a:r>
            <a:rPr lang="en-US" sz="1800" dirty="0" smtClean="0">
              <a:latin typeface="Myriad Pro" panose="020B0503030403020204" pitchFamily="34" charset="0"/>
            </a:rPr>
            <a:t> </a:t>
          </a:r>
          <a:r>
            <a:rPr lang="el-GR" sz="1800" dirty="0" smtClean="0">
              <a:latin typeface="Myriad Pro" panose="020B0503030403020204" pitchFamily="34" charset="0"/>
            </a:rPr>
            <a:t>                                              </a:t>
          </a:r>
          <a:r>
            <a:rPr lang="en-US" sz="1300" dirty="0" smtClean="0">
              <a:latin typeface="Myriad Pro" panose="020B0503030403020204" pitchFamily="34" charset="0"/>
            </a:rPr>
            <a:t>(</a:t>
          </a:r>
          <a:r>
            <a:rPr lang="el-GR" sz="13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300" dirty="0">
            <a:solidFill>
              <a:schemeClr val="tx1"/>
            </a:solidFill>
          </a:endParaRPr>
        </a:p>
      </dgm:t>
    </dgm:pt>
    <dgm:pt modelId="{12D6A603-D184-4C72-9CDE-E46072D00885}" type="parTrans" cxnId="{E4822E89-CB48-437C-B2F7-FE39A033AA60}">
      <dgm:prSet/>
      <dgm:spPr/>
      <dgm:t>
        <a:bodyPr/>
        <a:lstStyle/>
        <a:p>
          <a:endParaRPr lang="el-GR"/>
        </a:p>
      </dgm:t>
    </dgm:pt>
    <dgm:pt modelId="{0186380B-4D6A-4D05-8A35-F798EE93B8F8}" type="sibTrans" cxnId="{E4822E89-CB48-437C-B2F7-FE39A033AA60}">
      <dgm:prSet/>
      <dgm:spPr/>
      <dgm:t>
        <a:bodyPr/>
        <a:lstStyle/>
        <a:p>
          <a:endParaRPr lang="el-GR"/>
        </a:p>
      </dgm:t>
    </dgm:pt>
    <dgm:pt modelId="{D5CB80C7-FDAE-45CC-8478-1C4CF97720BD}">
      <dgm:prSet phldrT="[Κείμενο]" custT="1"/>
      <dgm:spPr/>
      <dgm:t>
        <a:bodyPr/>
        <a:lstStyle/>
        <a:p>
          <a:pPr algn="l"/>
          <a:r>
            <a:rPr lang="el-GR" sz="1800" dirty="0" smtClean="0">
              <a:latin typeface="Myriad Pro" panose="020B0503030403020204" pitchFamily="34" charset="0"/>
            </a:rPr>
            <a:t>Α. </a:t>
          </a:r>
          <a:r>
            <a:rPr lang="el-GR" sz="1800" dirty="0" err="1" smtClean="0">
              <a:latin typeface="Myriad Pro" panose="020B0503030403020204" pitchFamily="34" charset="0"/>
            </a:rPr>
            <a:t>Καζανάς</a:t>
          </a:r>
          <a:r>
            <a:rPr lang="el-GR" sz="1800" dirty="0" smtClean="0">
              <a:latin typeface="Myriad Pro" panose="020B0503030403020204" pitchFamily="34" charset="0"/>
            </a:rPr>
            <a:t> </a:t>
          </a:r>
          <a:br>
            <a:rPr lang="el-GR" sz="1800" dirty="0" smtClean="0">
              <a:latin typeface="Myriad Pro" panose="020B0503030403020204" pitchFamily="34" charset="0"/>
            </a:rPr>
          </a:br>
          <a:r>
            <a:rPr lang="en-US" sz="1300" dirty="0" smtClean="0">
              <a:latin typeface="Myriad Pro" panose="020B0503030403020204" pitchFamily="34" charset="0"/>
            </a:rPr>
            <a:t>(</a:t>
          </a:r>
          <a:r>
            <a:rPr lang="el-GR" sz="1300" dirty="0" smtClean="0">
              <a:latin typeface="Myriad Pro" pitchFamily="34" charset="0"/>
            </a:rPr>
            <a:t>Τμήμα Οργάνωσης &amp; Διοίκησης Επιχειρήσεων) </a:t>
          </a:r>
          <a:endParaRPr lang="el-GR" sz="1300" dirty="0">
            <a:solidFill>
              <a:schemeClr val="tx1"/>
            </a:solidFill>
          </a:endParaRPr>
        </a:p>
      </dgm:t>
    </dgm:pt>
    <dgm:pt modelId="{31A21658-06EA-4A38-9A53-24B404831E65}" type="parTrans" cxnId="{4F1FD9C9-5EF5-4102-B502-0DA8AA0FB809}">
      <dgm:prSet/>
      <dgm:spPr/>
      <dgm:t>
        <a:bodyPr/>
        <a:lstStyle/>
        <a:p>
          <a:endParaRPr lang="el-GR"/>
        </a:p>
      </dgm:t>
    </dgm:pt>
    <dgm:pt modelId="{778CA18E-9FBD-4323-AD09-567F2146F5B3}" type="sibTrans" cxnId="{4F1FD9C9-5EF5-4102-B502-0DA8AA0FB809}">
      <dgm:prSet/>
      <dgm:spPr/>
      <dgm:t>
        <a:bodyPr/>
        <a:lstStyle/>
        <a:p>
          <a:endParaRPr lang="el-GR"/>
        </a:p>
      </dgm:t>
    </dgm:pt>
    <dgm:pt modelId="{A441ADD2-030A-4FF3-BEB4-08E5C70CAB1C}" type="pres">
      <dgm:prSet presAssocID="{1F11D1B2-2DE1-41A8-B5B0-565679023B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141C6F5-9B20-46EF-AE24-DA3DD956C4F0}" type="pres">
      <dgm:prSet presAssocID="{5E1491C0-7986-4BBF-8558-B12C1958427B}" presName="linNode" presStyleCnt="0"/>
      <dgm:spPr/>
    </dgm:pt>
    <dgm:pt modelId="{064D08C9-81B8-40BE-920C-3EF0ECA45A02}" type="pres">
      <dgm:prSet presAssocID="{5E1491C0-7986-4BBF-8558-B12C1958427B}" presName="parentText" presStyleLbl="node1" presStyleIdx="0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73E66D-966A-4579-90C4-43AC71D01F8A}" type="pres">
      <dgm:prSet presAssocID="{5E1491C0-7986-4BBF-8558-B12C1958427B}" presName="descendantText" presStyleLbl="alignAccFollowNode1" presStyleIdx="0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EB0765-F30C-4328-B58B-A7819881D33B}" type="pres">
      <dgm:prSet presAssocID="{B09A52BF-FD59-40AA-A8D8-B641557E0DAA}" presName="sp" presStyleCnt="0"/>
      <dgm:spPr/>
    </dgm:pt>
    <dgm:pt modelId="{4CD4871E-7A4B-43BF-9E70-3C93A7E24EB6}" type="pres">
      <dgm:prSet presAssocID="{4E60DA85-98C5-4E24-9AD1-40DA4D2452F2}" presName="linNode" presStyleCnt="0"/>
      <dgm:spPr/>
    </dgm:pt>
    <dgm:pt modelId="{D52E79F6-540D-407E-A728-9C578C290992}" type="pres">
      <dgm:prSet presAssocID="{4E60DA85-98C5-4E24-9AD1-40DA4D2452F2}" presName="parentText" presStyleLbl="node1" presStyleIdx="1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417E3-966B-4F5E-B9A2-4570C4DC35B4}" type="pres">
      <dgm:prSet presAssocID="{4E60DA85-98C5-4E24-9AD1-40DA4D2452F2}" presName="descendantText" presStyleLbl="alignAccFollowNode1" presStyleIdx="1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FCC992-0743-480F-BEDC-EFDDCCF2C4BA}" type="pres">
      <dgm:prSet presAssocID="{D0D5AFBF-E779-4262-90D2-2DB52CB21772}" presName="sp" presStyleCnt="0"/>
      <dgm:spPr/>
    </dgm:pt>
    <dgm:pt modelId="{D2749383-44A2-46DD-931D-BECC43CD2ED1}" type="pres">
      <dgm:prSet presAssocID="{5FD5140B-429E-4630-B028-5BFFB3AE6D58}" presName="linNode" presStyleCnt="0"/>
      <dgm:spPr/>
    </dgm:pt>
    <dgm:pt modelId="{52E97680-41D3-4D0D-B391-C0F0412AD824}" type="pres">
      <dgm:prSet presAssocID="{5FD5140B-429E-4630-B028-5BFFB3AE6D58}" presName="parentText" presStyleLbl="node1" presStyleIdx="2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1EC626-725D-4395-A18F-9AB65D300F9E}" type="pres">
      <dgm:prSet presAssocID="{5FD5140B-429E-4630-B028-5BFFB3AE6D58}" presName="descendantText" presStyleLbl="alignAccFollowNode1" presStyleIdx="2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15D568-97D7-443C-AA5C-70E96580B6C8}" type="pres">
      <dgm:prSet presAssocID="{474422AF-502C-4CF5-BD81-3908847A0791}" presName="sp" presStyleCnt="0"/>
      <dgm:spPr/>
    </dgm:pt>
    <dgm:pt modelId="{BBAF7DB5-61F3-4FF8-8B70-D858389F8C37}" type="pres">
      <dgm:prSet presAssocID="{701C41A2-2887-40E9-87A3-07FAFAA76E42}" presName="linNode" presStyleCnt="0"/>
      <dgm:spPr/>
    </dgm:pt>
    <dgm:pt modelId="{D2BE8C22-FDB0-40F2-9874-60DC054823EA}" type="pres">
      <dgm:prSet presAssocID="{701C41A2-2887-40E9-87A3-07FAFAA76E42}" presName="parentText" presStyleLbl="node1" presStyleIdx="3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6CA10-28D4-409F-BE6D-8C8141020E7E}" type="pres">
      <dgm:prSet presAssocID="{701C41A2-2887-40E9-87A3-07FAFAA76E42}" presName="descendantText" presStyleLbl="alignAccFollowNode1" presStyleIdx="3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21437F-2D09-427F-BBA8-B882C4074FDB}" type="pres">
      <dgm:prSet presAssocID="{4CB1AC49-F00F-48E0-BEDF-90A424EBB054}" presName="sp" presStyleCnt="0"/>
      <dgm:spPr/>
    </dgm:pt>
    <dgm:pt modelId="{C22B3B4C-BB8D-4CF5-BAFF-9C6EA010C357}" type="pres">
      <dgm:prSet presAssocID="{D2E70A6A-2FE6-47CC-9242-C74EFEAFECD0}" presName="linNode" presStyleCnt="0"/>
      <dgm:spPr/>
    </dgm:pt>
    <dgm:pt modelId="{7A46101F-CDE2-4D98-BDD8-ED0039CD01F4}" type="pres">
      <dgm:prSet presAssocID="{D2E70A6A-2FE6-47CC-9242-C74EFEAFECD0}" presName="parentText" presStyleLbl="node1" presStyleIdx="4" presStyleCnt="5" custScaleX="165339" custScaleY="6056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8CBBDC-F2E0-4917-B65B-3D07C53FCD7D}" type="pres">
      <dgm:prSet presAssocID="{D2E70A6A-2FE6-47CC-9242-C74EFEAFECD0}" presName="descendantText" presStyleLbl="alignAccFollowNode1" presStyleIdx="4" presStyleCnt="5" custScaleY="408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F44D629-F359-4B1C-B464-9763C6EED86F}" type="presOf" srcId="{023F9487-8B2C-4DDE-BC77-48E621694ED0}" destId="{6673E66D-966A-4579-90C4-43AC71D01F8A}" srcOrd="0" destOrd="0" presId="urn:microsoft.com/office/officeart/2005/8/layout/vList5"/>
    <dgm:cxn modelId="{4F1FD9C9-5EF5-4102-B502-0DA8AA0FB809}" srcId="{D2E70A6A-2FE6-47CC-9242-C74EFEAFECD0}" destId="{D5CB80C7-FDAE-45CC-8478-1C4CF97720BD}" srcOrd="0" destOrd="0" parTransId="{31A21658-06EA-4A38-9A53-24B404831E65}" sibTransId="{778CA18E-9FBD-4323-AD09-567F2146F5B3}"/>
    <dgm:cxn modelId="{F22E6FE5-D45A-4625-AADC-8B78715199D9}" srcId="{5E1491C0-7986-4BBF-8558-B12C1958427B}" destId="{023F9487-8B2C-4DDE-BC77-48E621694ED0}" srcOrd="0" destOrd="0" parTransId="{1DE83DB5-BF64-4D04-90AC-97BE41EBBB2B}" sibTransId="{DAAC1B7F-0F28-4F19-A0AB-EEDC7ECE4617}"/>
    <dgm:cxn modelId="{BB497333-A5B9-4158-9A01-CBAE6FC5E249}" srcId="{1F11D1B2-2DE1-41A8-B5B0-565679023B15}" destId="{D2E70A6A-2FE6-47CC-9242-C74EFEAFECD0}" srcOrd="4" destOrd="0" parTransId="{3F8E325C-CD89-4B1F-96E0-608D42018EA3}" sibTransId="{80A2A799-F7F4-4F31-B1E9-CFD4C6ACA540}"/>
    <dgm:cxn modelId="{B6B0A669-D280-4DE5-ABE0-6C7FEEE0A54D}" srcId="{1F11D1B2-2DE1-41A8-B5B0-565679023B15}" destId="{5E1491C0-7986-4BBF-8558-B12C1958427B}" srcOrd="0" destOrd="0" parTransId="{799CD6C1-A6C3-48F6-B94E-5236F739F7DC}" sibTransId="{B09A52BF-FD59-40AA-A8D8-B641557E0DAA}"/>
    <dgm:cxn modelId="{297065E5-A79B-4BAA-BC17-61DE15156580}" srcId="{1F11D1B2-2DE1-41A8-B5B0-565679023B15}" destId="{701C41A2-2887-40E9-87A3-07FAFAA76E42}" srcOrd="3" destOrd="0" parTransId="{6FF73767-6FB8-4FA3-BE56-8B18DDF85CB2}" sibTransId="{4CB1AC49-F00F-48E0-BEDF-90A424EBB054}"/>
    <dgm:cxn modelId="{D2569FA0-3103-43ED-AD42-76A632B76E4B}" srcId="{1F11D1B2-2DE1-41A8-B5B0-565679023B15}" destId="{5FD5140B-429E-4630-B028-5BFFB3AE6D58}" srcOrd="2" destOrd="0" parTransId="{E6B7FD68-581B-44FA-B339-70DD478F17A1}" sibTransId="{474422AF-502C-4CF5-BD81-3908847A0791}"/>
    <dgm:cxn modelId="{839D2ED2-7AD0-4F93-8219-185141EE0BA8}" type="presOf" srcId="{4E60DA85-98C5-4E24-9AD1-40DA4D2452F2}" destId="{D52E79F6-540D-407E-A728-9C578C290992}" srcOrd="0" destOrd="0" presId="urn:microsoft.com/office/officeart/2005/8/layout/vList5"/>
    <dgm:cxn modelId="{AB5DCC56-0039-46EE-B918-1203D06374C0}" type="presOf" srcId="{D2E70A6A-2FE6-47CC-9242-C74EFEAFECD0}" destId="{7A46101F-CDE2-4D98-BDD8-ED0039CD01F4}" srcOrd="0" destOrd="0" presId="urn:microsoft.com/office/officeart/2005/8/layout/vList5"/>
    <dgm:cxn modelId="{095AFE12-2264-4A2E-B0C0-6829297F1ECE}" type="presOf" srcId="{5E1491C0-7986-4BBF-8558-B12C1958427B}" destId="{064D08C9-81B8-40BE-920C-3EF0ECA45A02}" srcOrd="0" destOrd="0" presId="urn:microsoft.com/office/officeart/2005/8/layout/vList5"/>
    <dgm:cxn modelId="{4C5F6B00-09B1-425F-A49B-0833D2EE6668}" type="presOf" srcId="{D5CB80C7-FDAE-45CC-8478-1C4CF97720BD}" destId="{E28CBBDC-F2E0-4917-B65B-3D07C53FCD7D}" srcOrd="0" destOrd="0" presId="urn:microsoft.com/office/officeart/2005/8/layout/vList5"/>
    <dgm:cxn modelId="{1308C0EC-C0F2-4454-A6C1-E22A8DDCD769}" type="presOf" srcId="{4D9502A4-747E-445A-BEF0-E97BC027D242}" destId="{EB1417E3-966B-4F5E-B9A2-4570C4DC35B4}" srcOrd="0" destOrd="0" presId="urn:microsoft.com/office/officeart/2005/8/layout/vList5"/>
    <dgm:cxn modelId="{5415416E-97CC-4253-8604-339276292AF9}" type="presOf" srcId="{5FD5140B-429E-4630-B028-5BFFB3AE6D58}" destId="{52E97680-41D3-4D0D-B391-C0F0412AD824}" srcOrd="0" destOrd="0" presId="urn:microsoft.com/office/officeart/2005/8/layout/vList5"/>
    <dgm:cxn modelId="{E4822E89-CB48-437C-B2F7-FE39A033AA60}" srcId="{701C41A2-2887-40E9-87A3-07FAFAA76E42}" destId="{FAD4E34F-F3A8-4E22-BC5D-C92F5488B157}" srcOrd="0" destOrd="0" parTransId="{12D6A603-D184-4C72-9CDE-E46072D00885}" sibTransId="{0186380B-4D6A-4D05-8A35-F798EE93B8F8}"/>
    <dgm:cxn modelId="{DC485DBB-67FC-4199-A5AA-3032A9BCF59A}" type="presOf" srcId="{1F11D1B2-2DE1-41A8-B5B0-565679023B15}" destId="{A441ADD2-030A-4FF3-BEB4-08E5C70CAB1C}" srcOrd="0" destOrd="0" presId="urn:microsoft.com/office/officeart/2005/8/layout/vList5"/>
    <dgm:cxn modelId="{9FEA97FA-2220-4F58-A521-4B3DD8C7CD79}" srcId="{4E60DA85-98C5-4E24-9AD1-40DA4D2452F2}" destId="{4D9502A4-747E-445A-BEF0-E97BC027D242}" srcOrd="0" destOrd="0" parTransId="{E70C7F78-DB7C-4FD9-8A7E-F9D44BFD5F87}" sibTransId="{1E446498-7242-431C-A2F5-D3398E863A70}"/>
    <dgm:cxn modelId="{2B86490D-093E-43B6-B897-0F5082DCAB00}" type="presOf" srcId="{701C41A2-2887-40E9-87A3-07FAFAA76E42}" destId="{D2BE8C22-FDB0-40F2-9874-60DC054823EA}" srcOrd="0" destOrd="0" presId="urn:microsoft.com/office/officeart/2005/8/layout/vList5"/>
    <dgm:cxn modelId="{62AAC6BD-BB99-40CB-AD60-34DC21829FA2}" srcId="{5FD5140B-429E-4630-B028-5BFFB3AE6D58}" destId="{1B79DC43-6E22-4D54-9D70-4C5CFEFD36C6}" srcOrd="0" destOrd="0" parTransId="{E8DAE5D4-9C23-4188-8B33-98B48BFF57FF}" sibTransId="{6A0F120D-7E29-427D-981E-80022B704F11}"/>
    <dgm:cxn modelId="{F71127E0-BB61-4B10-9728-4D1364CC0C05}" type="presOf" srcId="{1B79DC43-6E22-4D54-9D70-4C5CFEFD36C6}" destId="{6C1EC626-725D-4395-A18F-9AB65D300F9E}" srcOrd="0" destOrd="0" presId="urn:microsoft.com/office/officeart/2005/8/layout/vList5"/>
    <dgm:cxn modelId="{55C20375-96B9-4552-9739-B79CA14E0749}" srcId="{1F11D1B2-2DE1-41A8-B5B0-565679023B15}" destId="{4E60DA85-98C5-4E24-9AD1-40DA4D2452F2}" srcOrd="1" destOrd="0" parTransId="{33FF5815-76E0-49D8-A070-0105CDD251FB}" sibTransId="{D0D5AFBF-E779-4262-90D2-2DB52CB21772}"/>
    <dgm:cxn modelId="{C73870DE-70FA-41A5-80F3-D5020BC1CD1C}" type="presOf" srcId="{FAD4E34F-F3A8-4E22-BC5D-C92F5488B157}" destId="{2F16CA10-28D4-409F-BE6D-8C8141020E7E}" srcOrd="0" destOrd="0" presId="urn:microsoft.com/office/officeart/2005/8/layout/vList5"/>
    <dgm:cxn modelId="{289C81B2-6E47-4754-8022-26C68E07753E}" type="presParOf" srcId="{A441ADD2-030A-4FF3-BEB4-08E5C70CAB1C}" destId="{0141C6F5-9B20-46EF-AE24-DA3DD956C4F0}" srcOrd="0" destOrd="0" presId="urn:microsoft.com/office/officeart/2005/8/layout/vList5"/>
    <dgm:cxn modelId="{27EC5D59-89D2-4C75-BB3C-31912218CFE3}" type="presParOf" srcId="{0141C6F5-9B20-46EF-AE24-DA3DD956C4F0}" destId="{064D08C9-81B8-40BE-920C-3EF0ECA45A02}" srcOrd="0" destOrd="0" presId="urn:microsoft.com/office/officeart/2005/8/layout/vList5"/>
    <dgm:cxn modelId="{5F03439F-C09F-4481-8FE4-0B0810185F9E}" type="presParOf" srcId="{0141C6F5-9B20-46EF-AE24-DA3DD956C4F0}" destId="{6673E66D-966A-4579-90C4-43AC71D01F8A}" srcOrd="1" destOrd="0" presId="urn:microsoft.com/office/officeart/2005/8/layout/vList5"/>
    <dgm:cxn modelId="{3B2D2095-C023-45BB-AFF0-4CD0352D34B4}" type="presParOf" srcId="{A441ADD2-030A-4FF3-BEB4-08E5C70CAB1C}" destId="{2BEB0765-F30C-4328-B58B-A7819881D33B}" srcOrd="1" destOrd="0" presId="urn:microsoft.com/office/officeart/2005/8/layout/vList5"/>
    <dgm:cxn modelId="{DED06FEC-357F-45F3-A256-E784FBF4B7E7}" type="presParOf" srcId="{A441ADD2-030A-4FF3-BEB4-08E5C70CAB1C}" destId="{4CD4871E-7A4B-43BF-9E70-3C93A7E24EB6}" srcOrd="2" destOrd="0" presId="urn:microsoft.com/office/officeart/2005/8/layout/vList5"/>
    <dgm:cxn modelId="{CF806E85-F9F5-453A-80C9-9667E1A4CFC8}" type="presParOf" srcId="{4CD4871E-7A4B-43BF-9E70-3C93A7E24EB6}" destId="{D52E79F6-540D-407E-A728-9C578C290992}" srcOrd="0" destOrd="0" presId="urn:microsoft.com/office/officeart/2005/8/layout/vList5"/>
    <dgm:cxn modelId="{5863B6FE-FD02-49D7-A537-2E81D6C54D08}" type="presParOf" srcId="{4CD4871E-7A4B-43BF-9E70-3C93A7E24EB6}" destId="{EB1417E3-966B-4F5E-B9A2-4570C4DC35B4}" srcOrd="1" destOrd="0" presId="urn:microsoft.com/office/officeart/2005/8/layout/vList5"/>
    <dgm:cxn modelId="{09CF7921-F79A-487F-84A2-A3E5D397CFDF}" type="presParOf" srcId="{A441ADD2-030A-4FF3-BEB4-08E5C70CAB1C}" destId="{CEFCC992-0743-480F-BEDC-EFDDCCF2C4BA}" srcOrd="3" destOrd="0" presId="urn:microsoft.com/office/officeart/2005/8/layout/vList5"/>
    <dgm:cxn modelId="{2271E5AF-B379-45EC-8E33-1FFD905102A5}" type="presParOf" srcId="{A441ADD2-030A-4FF3-BEB4-08E5C70CAB1C}" destId="{D2749383-44A2-46DD-931D-BECC43CD2ED1}" srcOrd="4" destOrd="0" presId="urn:microsoft.com/office/officeart/2005/8/layout/vList5"/>
    <dgm:cxn modelId="{46345975-DA93-4088-901F-D71FFFDEBD40}" type="presParOf" srcId="{D2749383-44A2-46DD-931D-BECC43CD2ED1}" destId="{52E97680-41D3-4D0D-B391-C0F0412AD824}" srcOrd="0" destOrd="0" presId="urn:microsoft.com/office/officeart/2005/8/layout/vList5"/>
    <dgm:cxn modelId="{C6005899-C761-43A2-BCA0-96569BAF0AF8}" type="presParOf" srcId="{D2749383-44A2-46DD-931D-BECC43CD2ED1}" destId="{6C1EC626-725D-4395-A18F-9AB65D300F9E}" srcOrd="1" destOrd="0" presId="urn:microsoft.com/office/officeart/2005/8/layout/vList5"/>
    <dgm:cxn modelId="{071D5D85-0DDA-4114-8673-288B948F604C}" type="presParOf" srcId="{A441ADD2-030A-4FF3-BEB4-08E5C70CAB1C}" destId="{FF15D568-97D7-443C-AA5C-70E96580B6C8}" srcOrd="5" destOrd="0" presId="urn:microsoft.com/office/officeart/2005/8/layout/vList5"/>
    <dgm:cxn modelId="{E35BE0F5-9EBC-4A6D-B46E-8E2A4D6120B2}" type="presParOf" srcId="{A441ADD2-030A-4FF3-BEB4-08E5C70CAB1C}" destId="{BBAF7DB5-61F3-4FF8-8B70-D858389F8C37}" srcOrd="6" destOrd="0" presId="urn:microsoft.com/office/officeart/2005/8/layout/vList5"/>
    <dgm:cxn modelId="{905628A3-679F-4416-B76A-5908677A4B7A}" type="presParOf" srcId="{BBAF7DB5-61F3-4FF8-8B70-D858389F8C37}" destId="{D2BE8C22-FDB0-40F2-9874-60DC054823EA}" srcOrd="0" destOrd="0" presId="urn:microsoft.com/office/officeart/2005/8/layout/vList5"/>
    <dgm:cxn modelId="{0A8CA6EF-19D5-4E5A-9630-B1996D318013}" type="presParOf" srcId="{BBAF7DB5-61F3-4FF8-8B70-D858389F8C37}" destId="{2F16CA10-28D4-409F-BE6D-8C8141020E7E}" srcOrd="1" destOrd="0" presId="urn:microsoft.com/office/officeart/2005/8/layout/vList5"/>
    <dgm:cxn modelId="{F08EB6B3-E99E-42FD-9544-E1C9E0C0F2C7}" type="presParOf" srcId="{A441ADD2-030A-4FF3-BEB4-08E5C70CAB1C}" destId="{F221437F-2D09-427F-BBA8-B882C4074FDB}" srcOrd="7" destOrd="0" presId="urn:microsoft.com/office/officeart/2005/8/layout/vList5"/>
    <dgm:cxn modelId="{389CEB6E-0065-40F9-86B5-5D310E35967C}" type="presParOf" srcId="{A441ADD2-030A-4FF3-BEB4-08E5C70CAB1C}" destId="{C22B3B4C-BB8D-4CF5-BAFF-9C6EA010C357}" srcOrd="8" destOrd="0" presId="urn:microsoft.com/office/officeart/2005/8/layout/vList5"/>
    <dgm:cxn modelId="{8D1E0B6A-EC98-48BD-8EF5-4C954D1B8EAC}" type="presParOf" srcId="{C22B3B4C-BB8D-4CF5-BAFF-9C6EA010C357}" destId="{7A46101F-CDE2-4D98-BDD8-ED0039CD01F4}" srcOrd="0" destOrd="0" presId="urn:microsoft.com/office/officeart/2005/8/layout/vList5"/>
    <dgm:cxn modelId="{EBBAFE70-9B74-4282-BA53-0EDA50645286}" type="presParOf" srcId="{C22B3B4C-BB8D-4CF5-BAFF-9C6EA010C357}" destId="{E28CBBDC-F2E0-4917-B65B-3D07C53FCD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60047-419C-403F-8BE2-39CC56F73D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5F72196-1D30-460A-8E77-644E4D172570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800000"/>
              </a:solidFill>
              <a:latin typeface="Myriad Pro" panose="020B0503030403020204" pitchFamily="34" charset="0"/>
              <a:cs typeface="Arial" charset="0"/>
            </a:rPr>
            <a:t>Μεταπτυχιακά Προγράμματα Σπουδών</a:t>
          </a:r>
          <a:endParaRPr lang="el-GR" sz="2000" b="1" dirty="0"/>
        </a:p>
      </dgm:t>
    </dgm:pt>
    <dgm:pt modelId="{5E1EBFC9-3027-44CB-BF3C-96C50A8F93FC}" type="parTrans" cxnId="{3265F0FC-09AB-43FA-9FBC-3B4C58AFE816}">
      <dgm:prSet/>
      <dgm:spPr/>
      <dgm:t>
        <a:bodyPr/>
        <a:lstStyle/>
        <a:p>
          <a:endParaRPr lang="el-GR"/>
        </a:p>
      </dgm:t>
    </dgm:pt>
    <dgm:pt modelId="{2118F205-DB5C-4443-B988-44AC73BA4464}" type="sibTrans" cxnId="{3265F0FC-09AB-43FA-9FBC-3B4C58AFE816}">
      <dgm:prSet/>
      <dgm:spPr/>
      <dgm:t>
        <a:bodyPr/>
        <a:lstStyle/>
        <a:p>
          <a:endParaRPr lang="el-GR"/>
        </a:p>
      </dgm:t>
    </dgm:pt>
    <dgm:pt modelId="{44D3724E-CCDE-4B5D-90C8-5E65B5F38153}">
      <dgm:prSet phldrT="[Κείμενο]"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Διοικητική Επιστήμη και Τεχνολογία</a:t>
          </a:r>
          <a:endParaRPr lang="el-GR" sz="1800" dirty="0"/>
        </a:p>
      </dgm:t>
    </dgm:pt>
    <dgm:pt modelId="{2ECE344A-2F42-442D-BECD-766DD02D03F4}" type="parTrans" cxnId="{6DB921BE-5315-4300-BEFD-43689B0E2941}">
      <dgm:prSet/>
      <dgm:spPr/>
      <dgm:t>
        <a:bodyPr/>
        <a:lstStyle/>
        <a:p>
          <a:endParaRPr lang="el-GR"/>
        </a:p>
      </dgm:t>
    </dgm:pt>
    <dgm:pt modelId="{F68BD142-1877-4CAA-B18E-95D295826368}" type="sibTrans" cxnId="{6DB921BE-5315-4300-BEFD-43689B0E2941}">
      <dgm:prSet/>
      <dgm:spPr/>
      <dgm:t>
        <a:bodyPr/>
        <a:lstStyle/>
        <a:p>
          <a:endParaRPr lang="el-GR"/>
        </a:p>
      </dgm:t>
    </dgm:pt>
    <dgm:pt modelId="{A889E109-F379-4E6A-9FD3-3267C5FE0EC7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in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Business Analytics 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36874629-6976-46C5-910D-5C38FE2063DD}" type="parTrans" cxnId="{56AF9518-BB85-4920-BAAD-8E7396F6E61E}">
      <dgm:prSet/>
      <dgm:spPr/>
      <dgm:t>
        <a:bodyPr/>
        <a:lstStyle/>
        <a:p>
          <a:endParaRPr lang="el-GR"/>
        </a:p>
      </dgm:t>
    </dgm:pt>
    <dgm:pt modelId="{A0B05F2C-4A07-4173-B06F-53320753C6DF}" type="sibTrans" cxnId="{56AF9518-BB85-4920-BAAD-8E7396F6E61E}">
      <dgm:prSet/>
      <dgm:spPr/>
      <dgm:t>
        <a:bodyPr/>
        <a:lstStyle/>
        <a:p>
          <a:endParaRPr lang="el-GR"/>
        </a:p>
      </dgm:t>
    </dgm:pt>
    <dgm:pt modelId="{C80FA3E7-6B90-4B04-AB8A-28EC40B4B95C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ΜΒΑ International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(AMBA Accredited)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4D83A952-A959-4442-8685-1C5117FBECC5}" type="parTrans" cxnId="{C4F43578-FE29-4894-984C-6F2B2B87CC4B}">
      <dgm:prSet/>
      <dgm:spPr/>
      <dgm:t>
        <a:bodyPr/>
        <a:lstStyle/>
        <a:p>
          <a:endParaRPr lang="el-GR"/>
        </a:p>
      </dgm:t>
    </dgm:pt>
    <dgm:pt modelId="{B5B96339-7FB1-4B0E-BF1C-8177C289045F}" type="sibTrans" cxnId="{C4F43578-FE29-4894-984C-6F2B2B87CC4B}">
      <dgm:prSet/>
      <dgm:spPr/>
      <dgm:t>
        <a:bodyPr/>
        <a:lstStyle/>
        <a:p>
          <a:endParaRPr lang="el-GR"/>
        </a:p>
      </dgm:t>
    </dgm:pt>
    <dgm:pt modelId="{8FB7B45E-8FBB-4DFD-9CA2-D04A16CC3AEB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Executive MB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A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(AMBA Accredited)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7853FDB6-4431-4E0C-92CF-653F7D0D6957}" type="parTrans" cxnId="{781FADEC-EC00-4FF2-BB26-672AA1D8D38F}">
      <dgm:prSet/>
      <dgm:spPr/>
      <dgm:t>
        <a:bodyPr/>
        <a:lstStyle/>
        <a:p>
          <a:endParaRPr lang="el-GR"/>
        </a:p>
      </dgm:t>
    </dgm:pt>
    <dgm:pt modelId="{B851E82A-A977-4316-9DC2-314C95EA42AC}" type="sibTrans" cxnId="{781FADEC-EC00-4FF2-BB26-672AA1D8D38F}">
      <dgm:prSet/>
      <dgm:spPr/>
      <dgm:t>
        <a:bodyPr/>
        <a:lstStyle/>
        <a:p>
          <a:endParaRPr lang="el-GR"/>
        </a:p>
      </dgm:t>
    </dgm:pt>
    <dgm:pt modelId="{271E8210-E799-4F59-9F7E-11487217957C}">
      <dgm:prSet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in International Shipping, Finance and Management 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16AC124E-9703-4BCF-BD24-59C0C8106460}" type="parTrans" cxnId="{D1BB315B-65EC-4F84-AE15-CA9768A1B72B}">
      <dgm:prSet/>
      <dgm:spPr/>
      <dgm:t>
        <a:bodyPr/>
        <a:lstStyle/>
        <a:p>
          <a:endParaRPr lang="el-GR"/>
        </a:p>
      </dgm:t>
    </dgm:pt>
    <dgm:pt modelId="{9F4E8029-EA83-4614-B841-373C191C3473}" type="sibTrans" cxnId="{D1BB315B-65EC-4F84-AE15-CA9768A1B72B}">
      <dgm:prSet/>
      <dgm:spPr/>
      <dgm:t>
        <a:bodyPr/>
        <a:lstStyle/>
        <a:p>
          <a:endParaRPr lang="el-GR"/>
        </a:p>
      </dgm:t>
    </dgm:pt>
    <dgm:pt modelId="{06EE2424-45A3-4B3A-A84C-FB4492ED6E5C}">
      <dgm:prSet custT="1"/>
      <dgm:spPr/>
      <dgm:t>
        <a:bodyPr/>
        <a:lstStyle/>
        <a:p>
          <a:r>
            <a:rPr lang="en-US" sz="18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Διοίκηση Ανθρώπινου Δυναμικού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D1F58F6E-585C-4DFD-BE1E-9916B42EC42C}" type="parTrans" cxnId="{83974FF5-5AC1-4FA7-A6F4-9C31D5CF442A}">
      <dgm:prSet/>
      <dgm:spPr/>
      <dgm:t>
        <a:bodyPr/>
        <a:lstStyle/>
        <a:p>
          <a:endParaRPr lang="el-GR"/>
        </a:p>
      </dgm:t>
    </dgm:pt>
    <dgm:pt modelId="{19BCEE54-80F4-4F8F-8FD1-8FF40752C84F}" type="sibTrans" cxnId="{83974FF5-5AC1-4FA7-A6F4-9C31D5CF442A}">
      <dgm:prSet/>
      <dgm:spPr/>
      <dgm:t>
        <a:bodyPr/>
        <a:lstStyle/>
        <a:p>
          <a:endParaRPr lang="el-GR"/>
        </a:p>
      </dgm:t>
    </dgm:pt>
    <dgm:pt modelId="{ADA0BD72-0B63-47DF-9274-48BCB93241AB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στη Δημόσια Πολιτική και Διοίκηση</a:t>
          </a:r>
          <a:endParaRPr lang="en-US" sz="1800" dirty="0">
            <a:latin typeface="Myriad Pro" panose="020B0503030403020204" pitchFamily="34" charset="0"/>
            <a:cs typeface="Arial" charset="0"/>
          </a:endParaRPr>
        </a:p>
      </dgm:t>
    </dgm:pt>
    <dgm:pt modelId="{9BF76A2F-5F89-4694-A2C5-4D5FB26652BA}" type="parTrans" cxnId="{82A5D152-4664-40D2-BDDC-12C9E2559196}">
      <dgm:prSet/>
      <dgm:spPr/>
      <dgm:t>
        <a:bodyPr/>
        <a:lstStyle/>
        <a:p>
          <a:endParaRPr lang="el-GR"/>
        </a:p>
      </dgm:t>
    </dgm:pt>
    <dgm:pt modelId="{5D4DFA3A-9B1C-40CA-B58A-13DEAEC7F8CD}" type="sibTrans" cxnId="{82A5D152-4664-40D2-BDDC-12C9E2559196}">
      <dgm:prSet/>
      <dgm:spPr/>
      <dgm:t>
        <a:bodyPr/>
        <a:lstStyle/>
        <a:p>
          <a:endParaRPr lang="el-GR"/>
        </a:p>
      </dgm:t>
    </dgm:pt>
    <dgm:pt modelId="{429A61CF-261B-49F3-BFF9-35C5879097F8}">
      <dgm:prSet custT="1"/>
      <dgm:spPr/>
      <dgm:t>
        <a:bodyPr/>
        <a:lstStyle/>
        <a:p>
          <a:r>
            <a:rPr lang="el-GR" sz="1800" dirty="0" smtClean="0">
              <a:latin typeface="Myriad Pro" panose="020B0503030403020204" pitchFamily="34" charset="0"/>
              <a:cs typeface="Arial" charset="0"/>
            </a:rPr>
            <a:t>MA in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err="1" smtClean="0">
              <a:latin typeface="Myriad Pro" panose="020B0503030403020204" pitchFamily="34" charset="0"/>
              <a:cs typeface="Arial" charset="0"/>
            </a:rPr>
            <a:t>Heritage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dirty="0" err="1" smtClean="0">
              <a:latin typeface="Myriad Pro" panose="020B0503030403020204" pitchFamily="34" charset="0"/>
              <a:cs typeface="Arial" charset="0"/>
            </a:rPr>
            <a:t>Management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 (</a:t>
          </a:r>
          <a:r>
            <a:rPr lang="el-GR" sz="1800" dirty="0" smtClean="0">
              <a:latin typeface="Myriad Pro" panose="020B0503030403020204" pitchFamily="34" charset="0"/>
              <a:cs typeface="Arial" charset="0"/>
            </a:rPr>
            <a:t>σε συνεργασία με </a:t>
          </a:r>
          <a:r>
            <a:rPr lang="en-US" sz="1800" dirty="0" smtClean="0">
              <a:latin typeface="Myriad Pro" panose="020B0503030403020204" pitchFamily="34" charset="0"/>
              <a:cs typeface="Arial" charset="0"/>
            </a:rPr>
            <a:t>Univ. of Kent)</a:t>
          </a:r>
          <a:endParaRPr lang="el-GR" sz="1800" dirty="0">
            <a:latin typeface="Myriad Pro" panose="020B0503030403020204" pitchFamily="34" charset="0"/>
            <a:cs typeface="Arial" charset="0"/>
          </a:endParaRPr>
        </a:p>
      </dgm:t>
    </dgm:pt>
    <dgm:pt modelId="{1A655C05-9F4C-407A-989F-6ADC0931DA40}" type="parTrans" cxnId="{4A0512F7-A780-4872-B936-CDAD401140B2}">
      <dgm:prSet/>
      <dgm:spPr/>
      <dgm:t>
        <a:bodyPr/>
        <a:lstStyle/>
        <a:p>
          <a:endParaRPr lang="el-GR"/>
        </a:p>
      </dgm:t>
    </dgm:pt>
    <dgm:pt modelId="{4B5CF42E-A7E8-4B6D-BA55-B94201DA27DA}" type="sibTrans" cxnId="{4A0512F7-A780-4872-B936-CDAD401140B2}">
      <dgm:prSet/>
      <dgm:spPr/>
      <dgm:t>
        <a:bodyPr/>
        <a:lstStyle/>
        <a:p>
          <a:endParaRPr lang="el-GR"/>
        </a:p>
      </dgm:t>
    </dgm:pt>
    <dgm:pt modelId="{83943921-BE6B-44B5-9576-F11C253B36FA}" type="pres">
      <dgm:prSet presAssocID="{DC860047-419C-403F-8BE2-39CC56F73D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73DD585-9B08-4A63-A065-3B445C411A4D}" type="pres">
      <dgm:prSet presAssocID="{F5F72196-1D30-460A-8E77-644E4D172570}" presName="thickLine" presStyleLbl="alignNode1" presStyleIdx="0" presStyleCnt="1" custLinFactNeighborX="-61424" custLinFactNeighborY="-37209"/>
      <dgm:spPr/>
    </dgm:pt>
    <dgm:pt modelId="{1B5E7C9B-6250-47C6-A5A5-6BF7D070482C}" type="pres">
      <dgm:prSet presAssocID="{F5F72196-1D30-460A-8E77-644E4D172570}" presName="horz1" presStyleCnt="0"/>
      <dgm:spPr/>
    </dgm:pt>
    <dgm:pt modelId="{E699DB67-55D8-4F99-9A91-712B6596521F}" type="pres">
      <dgm:prSet presAssocID="{F5F72196-1D30-460A-8E77-644E4D172570}" presName="tx1" presStyleLbl="revTx" presStyleIdx="0" presStyleCnt="9" custScaleX="138532"/>
      <dgm:spPr/>
      <dgm:t>
        <a:bodyPr/>
        <a:lstStyle/>
        <a:p>
          <a:endParaRPr lang="el-GR"/>
        </a:p>
      </dgm:t>
    </dgm:pt>
    <dgm:pt modelId="{A59DE904-6D1A-48BA-BD19-BF4D0BF54589}" type="pres">
      <dgm:prSet presAssocID="{F5F72196-1D30-460A-8E77-644E4D172570}" presName="vert1" presStyleCnt="0"/>
      <dgm:spPr/>
    </dgm:pt>
    <dgm:pt modelId="{B17E28EA-53AB-4209-8777-572198D1715C}" type="pres">
      <dgm:prSet presAssocID="{44D3724E-CCDE-4B5D-90C8-5E65B5F38153}" presName="vertSpace2a" presStyleCnt="0"/>
      <dgm:spPr/>
    </dgm:pt>
    <dgm:pt modelId="{7BEE5788-3A41-4886-A01D-70D5EFACF965}" type="pres">
      <dgm:prSet presAssocID="{44D3724E-CCDE-4B5D-90C8-5E65B5F38153}" presName="horz2" presStyleCnt="0"/>
      <dgm:spPr/>
    </dgm:pt>
    <dgm:pt modelId="{A2C7D296-1854-497D-B88B-01CE2E698265}" type="pres">
      <dgm:prSet presAssocID="{44D3724E-CCDE-4B5D-90C8-5E65B5F38153}" presName="horzSpace2" presStyleCnt="0"/>
      <dgm:spPr/>
    </dgm:pt>
    <dgm:pt modelId="{9923E9FA-35E9-4C22-A0F5-32FE76A33F88}" type="pres">
      <dgm:prSet presAssocID="{44D3724E-CCDE-4B5D-90C8-5E65B5F38153}" presName="tx2" presStyleLbl="revTx" presStyleIdx="1" presStyleCnt="9"/>
      <dgm:spPr/>
      <dgm:t>
        <a:bodyPr/>
        <a:lstStyle/>
        <a:p>
          <a:endParaRPr lang="el-GR"/>
        </a:p>
      </dgm:t>
    </dgm:pt>
    <dgm:pt modelId="{950155EA-DFF4-4E8A-A149-32FF85CE44FB}" type="pres">
      <dgm:prSet presAssocID="{44D3724E-CCDE-4B5D-90C8-5E65B5F38153}" presName="vert2" presStyleCnt="0"/>
      <dgm:spPr/>
    </dgm:pt>
    <dgm:pt modelId="{94C467CE-E3B3-46AB-890A-A081E0608BFC}" type="pres">
      <dgm:prSet presAssocID="{44D3724E-CCDE-4B5D-90C8-5E65B5F38153}" presName="thinLine2b" presStyleLbl="callout" presStyleIdx="0" presStyleCnt="8"/>
      <dgm:spPr/>
    </dgm:pt>
    <dgm:pt modelId="{0AE6C1C6-6AA4-42E6-A5AE-E97CB2906210}" type="pres">
      <dgm:prSet presAssocID="{44D3724E-CCDE-4B5D-90C8-5E65B5F38153}" presName="vertSpace2b" presStyleCnt="0"/>
      <dgm:spPr/>
    </dgm:pt>
    <dgm:pt modelId="{1F68889B-29C5-4A00-AB1A-4C7E1F0CE05B}" type="pres">
      <dgm:prSet presAssocID="{A889E109-F379-4E6A-9FD3-3267C5FE0EC7}" presName="horz2" presStyleCnt="0"/>
      <dgm:spPr/>
    </dgm:pt>
    <dgm:pt modelId="{F2B72812-BEBE-42B4-834C-34364B267890}" type="pres">
      <dgm:prSet presAssocID="{A889E109-F379-4E6A-9FD3-3267C5FE0EC7}" presName="horzSpace2" presStyleCnt="0"/>
      <dgm:spPr/>
    </dgm:pt>
    <dgm:pt modelId="{90DD90AA-B17F-4C27-AF44-28EEB39F08AD}" type="pres">
      <dgm:prSet presAssocID="{A889E109-F379-4E6A-9FD3-3267C5FE0EC7}" presName="tx2" presStyleLbl="revTx" presStyleIdx="2" presStyleCnt="9"/>
      <dgm:spPr/>
      <dgm:t>
        <a:bodyPr/>
        <a:lstStyle/>
        <a:p>
          <a:endParaRPr lang="el-GR"/>
        </a:p>
      </dgm:t>
    </dgm:pt>
    <dgm:pt modelId="{CBF82918-FC47-423E-8E7B-AD6AC2E5560B}" type="pres">
      <dgm:prSet presAssocID="{A889E109-F379-4E6A-9FD3-3267C5FE0EC7}" presName="vert2" presStyleCnt="0"/>
      <dgm:spPr/>
    </dgm:pt>
    <dgm:pt modelId="{2A58ADEB-5B01-482E-9643-99EAF61821CE}" type="pres">
      <dgm:prSet presAssocID="{A889E109-F379-4E6A-9FD3-3267C5FE0EC7}" presName="thinLine2b" presStyleLbl="callout" presStyleIdx="1" presStyleCnt="8"/>
      <dgm:spPr/>
    </dgm:pt>
    <dgm:pt modelId="{985A2FB3-7BB7-43D7-A4E8-810ED2325A7D}" type="pres">
      <dgm:prSet presAssocID="{A889E109-F379-4E6A-9FD3-3267C5FE0EC7}" presName="vertSpace2b" presStyleCnt="0"/>
      <dgm:spPr/>
    </dgm:pt>
    <dgm:pt modelId="{B060D8B7-B086-4A6B-886E-03C4CEAE4670}" type="pres">
      <dgm:prSet presAssocID="{C80FA3E7-6B90-4B04-AB8A-28EC40B4B95C}" presName="horz2" presStyleCnt="0"/>
      <dgm:spPr/>
    </dgm:pt>
    <dgm:pt modelId="{BAAB2D4F-F72A-4706-B576-72B0C28B8033}" type="pres">
      <dgm:prSet presAssocID="{C80FA3E7-6B90-4B04-AB8A-28EC40B4B95C}" presName="horzSpace2" presStyleCnt="0"/>
      <dgm:spPr/>
    </dgm:pt>
    <dgm:pt modelId="{E5E8ECAA-E0A2-43B3-A76A-FB099EC6255F}" type="pres">
      <dgm:prSet presAssocID="{C80FA3E7-6B90-4B04-AB8A-28EC40B4B95C}" presName="tx2" presStyleLbl="revTx" presStyleIdx="3" presStyleCnt="9"/>
      <dgm:spPr/>
      <dgm:t>
        <a:bodyPr/>
        <a:lstStyle/>
        <a:p>
          <a:endParaRPr lang="el-GR"/>
        </a:p>
      </dgm:t>
    </dgm:pt>
    <dgm:pt modelId="{9F76B82C-B44C-4E4E-9CC2-3BA6FDDE99D4}" type="pres">
      <dgm:prSet presAssocID="{C80FA3E7-6B90-4B04-AB8A-28EC40B4B95C}" presName="vert2" presStyleCnt="0"/>
      <dgm:spPr/>
    </dgm:pt>
    <dgm:pt modelId="{8713B649-8B8C-4EF5-9C6D-49763584EF66}" type="pres">
      <dgm:prSet presAssocID="{C80FA3E7-6B90-4B04-AB8A-28EC40B4B95C}" presName="thinLine2b" presStyleLbl="callout" presStyleIdx="2" presStyleCnt="8"/>
      <dgm:spPr/>
    </dgm:pt>
    <dgm:pt modelId="{AC0C77B5-4908-4210-9411-E40CCDBF6FE9}" type="pres">
      <dgm:prSet presAssocID="{C80FA3E7-6B90-4B04-AB8A-28EC40B4B95C}" presName="vertSpace2b" presStyleCnt="0"/>
      <dgm:spPr/>
    </dgm:pt>
    <dgm:pt modelId="{9852B3F4-2C8E-4CE4-B3A6-C8B26C6D28F9}" type="pres">
      <dgm:prSet presAssocID="{8FB7B45E-8FBB-4DFD-9CA2-D04A16CC3AEB}" presName="horz2" presStyleCnt="0"/>
      <dgm:spPr/>
    </dgm:pt>
    <dgm:pt modelId="{191DDB75-CE2D-4DCF-B891-EFC20F936064}" type="pres">
      <dgm:prSet presAssocID="{8FB7B45E-8FBB-4DFD-9CA2-D04A16CC3AEB}" presName="horzSpace2" presStyleCnt="0"/>
      <dgm:spPr/>
    </dgm:pt>
    <dgm:pt modelId="{01B48FCA-9624-43DE-AF8D-8892A3908762}" type="pres">
      <dgm:prSet presAssocID="{8FB7B45E-8FBB-4DFD-9CA2-D04A16CC3AEB}" presName="tx2" presStyleLbl="revTx" presStyleIdx="4" presStyleCnt="9"/>
      <dgm:spPr/>
      <dgm:t>
        <a:bodyPr/>
        <a:lstStyle/>
        <a:p>
          <a:endParaRPr lang="el-GR"/>
        </a:p>
      </dgm:t>
    </dgm:pt>
    <dgm:pt modelId="{F2790890-3316-48C8-B045-007FADADAE0D}" type="pres">
      <dgm:prSet presAssocID="{8FB7B45E-8FBB-4DFD-9CA2-D04A16CC3AEB}" presName="vert2" presStyleCnt="0"/>
      <dgm:spPr/>
    </dgm:pt>
    <dgm:pt modelId="{0EA24D50-4C36-46E9-AF8E-0BBF1CCDA146}" type="pres">
      <dgm:prSet presAssocID="{8FB7B45E-8FBB-4DFD-9CA2-D04A16CC3AEB}" presName="thinLine2b" presStyleLbl="callout" presStyleIdx="3" presStyleCnt="8"/>
      <dgm:spPr/>
    </dgm:pt>
    <dgm:pt modelId="{68B70D77-9ED3-4100-ADEC-5D0BAE78E437}" type="pres">
      <dgm:prSet presAssocID="{8FB7B45E-8FBB-4DFD-9CA2-D04A16CC3AEB}" presName="vertSpace2b" presStyleCnt="0"/>
      <dgm:spPr/>
    </dgm:pt>
    <dgm:pt modelId="{851A7C7B-61F2-4B99-9AC3-E3B325BDB475}" type="pres">
      <dgm:prSet presAssocID="{271E8210-E799-4F59-9F7E-11487217957C}" presName="horz2" presStyleCnt="0"/>
      <dgm:spPr/>
    </dgm:pt>
    <dgm:pt modelId="{8005C6B2-6D82-4E8C-A2D5-CDAE25084962}" type="pres">
      <dgm:prSet presAssocID="{271E8210-E799-4F59-9F7E-11487217957C}" presName="horzSpace2" presStyleCnt="0"/>
      <dgm:spPr/>
    </dgm:pt>
    <dgm:pt modelId="{FACD9B88-9E1B-446C-86AA-8D34C9CF3B16}" type="pres">
      <dgm:prSet presAssocID="{271E8210-E799-4F59-9F7E-11487217957C}" presName="tx2" presStyleLbl="revTx" presStyleIdx="5" presStyleCnt="9"/>
      <dgm:spPr/>
      <dgm:t>
        <a:bodyPr/>
        <a:lstStyle/>
        <a:p>
          <a:endParaRPr lang="el-GR"/>
        </a:p>
      </dgm:t>
    </dgm:pt>
    <dgm:pt modelId="{1A5D76EF-A344-44D8-86D3-B748DB1D77D5}" type="pres">
      <dgm:prSet presAssocID="{271E8210-E799-4F59-9F7E-11487217957C}" presName="vert2" presStyleCnt="0"/>
      <dgm:spPr/>
    </dgm:pt>
    <dgm:pt modelId="{8E9CDFE9-628E-4678-BFE4-AD432B39E9D5}" type="pres">
      <dgm:prSet presAssocID="{271E8210-E799-4F59-9F7E-11487217957C}" presName="thinLine2b" presStyleLbl="callout" presStyleIdx="4" presStyleCnt="8"/>
      <dgm:spPr/>
    </dgm:pt>
    <dgm:pt modelId="{C123B6D6-267E-4CC6-B92D-DCFC261AC1FB}" type="pres">
      <dgm:prSet presAssocID="{271E8210-E799-4F59-9F7E-11487217957C}" presName="vertSpace2b" presStyleCnt="0"/>
      <dgm:spPr/>
    </dgm:pt>
    <dgm:pt modelId="{A92D0EA4-9691-4BE8-B943-8D26AA02BCE8}" type="pres">
      <dgm:prSet presAssocID="{06EE2424-45A3-4B3A-A84C-FB4492ED6E5C}" presName="horz2" presStyleCnt="0"/>
      <dgm:spPr/>
    </dgm:pt>
    <dgm:pt modelId="{79AA6070-BE8A-49BD-9AD8-6E51396407ED}" type="pres">
      <dgm:prSet presAssocID="{06EE2424-45A3-4B3A-A84C-FB4492ED6E5C}" presName="horzSpace2" presStyleCnt="0"/>
      <dgm:spPr/>
    </dgm:pt>
    <dgm:pt modelId="{C8A2046D-2CCD-446B-9DEE-C54D8236BFFF}" type="pres">
      <dgm:prSet presAssocID="{06EE2424-45A3-4B3A-A84C-FB4492ED6E5C}" presName="tx2" presStyleLbl="revTx" presStyleIdx="6" presStyleCnt="9"/>
      <dgm:spPr/>
      <dgm:t>
        <a:bodyPr/>
        <a:lstStyle/>
        <a:p>
          <a:endParaRPr lang="el-GR"/>
        </a:p>
      </dgm:t>
    </dgm:pt>
    <dgm:pt modelId="{45E0AA3C-5AAA-4B87-8DC3-1EC282B394B9}" type="pres">
      <dgm:prSet presAssocID="{06EE2424-45A3-4B3A-A84C-FB4492ED6E5C}" presName="vert2" presStyleCnt="0"/>
      <dgm:spPr/>
    </dgm:pt>
    <dgm:pt modelId="{D091B7D7-6A08-408D-98A1-CCFAD557D903}" type="pres">
      <dgm:prSet presAssocID="{06EE2424-45A3-4B3A-A84C-FB4492ED6E5C}" presName="thinLine2b" presStyleLbl="callout" presStyleIdx="5" presStyleCnt="8"/>
      <dgm:spPr/>
    </dgm:pt>
    <dgm:pt modelId="{88C092A4-E221-48D0-AEC2-F7A6519C647D}" type="pres">
      <dgm:prSet presAssocID="{06EE2424-45A3-4B3A-A84C-FB4492ED6E5C}" presName="vertSpace2b" presStyleCnt="0"/>
      <dgm:spPr/>
    </dgm:pt>
    <dgm:pt modelId="{6F40DC96-B410-45A6-8026-6C2967A84777}" type="pres">
      <dgm:prSet presAssocID="{ADA0BD72-0B63-47DF-9274-48BCB93241AB}" presName="horz2" presStyleCnt="0"/>
      <dgm:spPr/>
    </dgm:pt>
    <dgm:pt modelId="{2EF3747D-A9F3-482A-858A-45DD68162070}" type="pres">
      <dgm:prSet presAssocID="{ADA0BD72-0B63-47DF-9274-48BCB93241AB}" presName="horzSpace2" presStyleCnt="0"/>
      <dgm:spPr/>
    </dgm:pt>
    <dgm:pt modelId="{C2A8B6F7-218A-44A5-B6C6-0BE8750A2300}" type="pres">
      <dgm:prSet presAssocID="{ADA0BD72-0B63-47DF-9274-48BCB93241AB}" presName="tx2" presStyleLbl="revTx" presStyleIdx="7" presStyleCnt="9"/>
      <dgm:spPr/>
      <dgm:t>
        <a:bodyPr/>
        <a:lstStyle/>
        <a:p>
          <a:endParaRPr lang="el-GR"/>
        </a:p>
      </dgm:t>
    </dgm:pt>
    <dgm:pt modelId="{84ABDF55-B14F-406C-8D7A-9E591AFBE833}" type="pres">
      <dgm:prSet presAssocID="{ADA0BD72-0B63-47DF-9274-48BCB93241AB}" presName="vert2" presStyleCnt="0"/>
      <dgm:spPr/>
    </dgm:pt>
    <dgm:pt modelId="{C3C90385-CB28-402C-A188-D2D11CBF574E}" type="pres">
      <dgm:prSet presAssocID="{ADA0BD72-0B63-47DF-9274-48BCB93241AB}" presName="thinLine2b" presStyleLbl="callout" presStyleIdx="6" presStyleCnt="8"/>
      <dgm:spPr/>
    </dgm:pt>
    <dgm:pt modelId="{C21116F1-23FD-49E9-AD8F-69DE140DF986}" type="pres">
      <dgm:prSet presAssocID="{ADA0BD72-0B63-47DF-9274-48BCB93241AB}" presName="vertSpace2b" presStyleCnt="0"/>
      <dgm:spPr/>
    </dgm:pt>
    <dgm:pt modelId="{1443C364-1BBE-4861-8AEE-DEB547E3837A}" type="pres">
      <dgm:prSet presAssocID="{429A61CF-261B-49F3-BFF9-35C5879097F8}" presName="horz2" presStyleCnt="0"/>
      <dgm:spPr/>
    </dgm:pt>
    <dgm:pt modelId="{7660FABF-0301-4318-81E1-AE98B9B0174B}" type="pres">
      <dgm:prSet presAssocID="{429A61CF-261B-49F3-BFF9-35C5879097F8}" presName="horzSpace2" presStyleCnt="0"/>
      <dgm:spPr/>
    </dgm:pt>
    <dgm:pt modelId="{737742DA-9903-4AD4-87E9-C424380C14EE}" type="pres">
      <dgm:prSet presAssocID="{429A61CF-261B-49F3-BFF9-35C5879097F8}" presName="tx2" presStyleLbl="revTx" presStyleIdx="8" presStyleCnt="9"/>
      <dgm:spPr/>
      <dgm:t>
        <a:bodyPr/>
        <a:lstStyle/>
        <a:p>
          <a:endParaRPr lang="el-GR"/>
        </a:p>
      </dgm:t>
    </dgm:pt>
    <dgm:pt modelId="{1EBE774E-1BF6-41E9-8676-67D1F0F65EB4}" type="pres">
      <dgm:prSet presAssocID="{429A61CF-261B-49F3-BFF9-35C5879097F8}" presName="vert2" presStyleCnt="0"/>
      <dgm:spPr/>
    </dgm:pt>
    <dgm:pt modelId="{73CE607A-98FD-4073-99EB-42593C64EEA2}" type="pres">
      <dgm:prSet presAssocID="{429A61CF-261B-49F3-BFF9-35C5879097F8}" presName="thinLine2b" presStyleLbl="callout" presStyleIdx="7" presStyleCnt="8"/>
      <dgm:spPr/>
    </dgm:pt>
    <dgm:pt modelId="{0C74931B-19FC-42AE-89BD-C2304F6AFCB8}" type="pres">
      <dgm:prSet presAssocID="{429A61CF-261B-49F3-BFF9-35C5879097F8}" presName="vertSpace2b" presStyleCnt="0"/>
      <dgm:spPr/>
    </dgm:pt>
  </dgm:ptLst>
  <dgm:cxnLst>
    <dgm:cxn modelId="{4A0512F7-A780-4872-B936-CDAD401140B2}" srcId="{F5F72196-1D30-460A-8E77-644E4D172570}" destId="{429A61CF-261B-49F3-BFF9-35C5879097F8}" srcOrd="7" destOrd="0" parTransId="{1A655C05-9F4C-407A-989F-6ADC0931DA40}" sibTransId="{4B5CF42E-A7E8-4B6D-BA55-B94201DA27DA}"/>
    <dgm:cxn modelId="{82A5D152-4664-40D2-BDDC-12C9E2559196}" srcId="{F5F72196-1D30-460A-8E77-644E4D172570}" destId="{ADA0BD72-0B63-47DF-9274-48BCB93241AB}" srcOrd="6" destOrd="0" parTransId="{9BF76A2F-5F89-4694-A2C5-4D5FB26652BA}" sibTransId="{5D4DFA3A-9B1C-40CA-B58A-13DEAEC7F8CD}"/>
    <dgm:cxn modelId="{BB08D0E2-0F46-4BA2-9347-E5F8F202F274}" type="presOf" srcId="{A889E109-F379-4E6A-9FD3-3267C5FE0EC7}" destId="{90DD90AA-B17F-4C27-AF44-28EEB39F08AD}" srcOrd="0" destOrd="0" presId="urn:microsoft.com/office/officeart/2008/layout/LinedList"/>
    <dgm:cxn modelId="{756AF58C-7BCA-4FFF-B916-C7A618E94784}" type="presOf" srcId="{ADA0BD72-0B63-47DF-9274-48BCB93241AB}" destId="{C2A8B6F7-218A-44A5-B6C6-0BE8750A2300}" srcOrd="0" destOrd="0" presId="urn:microsoft.com/office/officeart/2008/layout/LinedList"/>
    <dgm:cxn modelId="{C34BCE83-3E5F-42A9-9765-A607562AA461}" type="presOf" srcId="{8FB7B45E-8FBB-4DFD-9CA2-D04A16CC3AEB}" destId="{01B48FCA-9624-43DE-AF8D-8892A3908762}" srcOrd="0" destOrd="0" presId="urn:microsoft.com/office/officeart/2008/layout/LinedList"/>
    <dgm:cxn modelId="{6DB921BE-5315-4300-BEFD-43689B0E2941}" srcId="{F5F72196-1D30-460A-8E77-644E4D172570}" destId="{44D3724E-CCDE-4B5D-90C8-5E65B5F38153}" srcOrd="0" destOrd="0" parTransId="{2ECE344A-2F42-442D-BECD-766DD02D03F4}" sibTransId="{F68BD142-1877-4CAA-B18E-95D295826368}"/>
    <dgm:cxn modelId="{954B0192-9339-4BC1-B71E-7F60FAA7B2C0}" type="presOf" srcId="{F5F72196-1D30-460A-8E77-644E4D172570}" destId="{E699DB67-55D8-4F99-9A91-712B6596521F}" srcOrd="0" destOrd="0" presId="urn:microsoft.com/office/officeart/2008/layout/LinedList"/>
    <dgm:cxn modelId="{D1BB315B-65EC-4F84-AE15-CA9768A1B72B}" srcId="{F5F72196-1D30-460A-8E77-644E4D172570}" destId="{271E8210-E799-4F59-9F7E-11487217957C}" srcOrd="4" destOrd="0" parTransId="{16AC124E-9703-4BCF-BD24-59C0C8106460}" sibTransId="{9F4E8029-EA83-4614-B841-373C191C3473}"/>
    <dgm:cxn modelId="{FA14F885-35CC-492F-8DEE-A7598BCB5CF7}" type="presOf" srcId="{429A61CF-261B-49F3-BFF9-35C5879097F8}" destId="{737742DA-9903-4AD4-87E9-C424380C14EE}" srcOrd="0" destOrd="0" presId="urn:microsoft.com/office/officeart/2008/layout/LinedList"/>
    <dgm:cxn modelId="{0136EF1D-3F6E-4A3E-852A-1DF0FD434EBA}" type="presOf" srcId="{C80FA3E7-6B90-4B04-AB8A-28EC40B4B95C}" destId="{E5E8ECAA-E0A2-43B3-A76A-FB099EC6255F}" srcOrd="0" destOrd="0" presId="urn:microsoft.com/office/officeart/2008/layout/LinedList"/>
    <dgm:cxn modelId="{FA4ADE12-1495-4AA8-B788-65005F198A17}" type="presOf" srcId="{44D3724E-CCDE-4B5D-90C8-5E65B5F38153}" destId="{9923E9FA-35E9-4C22-A0F5-32FE76A33F88}" srcOrd="0" destOrd="0" presId="urn:microsoft.com/office/officeart/2008/layout/LinedList"/>
    <dgm:cxn modelId="{79896FFC-B318-4EF0-AE9B-4821CD562CFF}" type="presOf" srcId="{06EE2424-45A3-4B3A-A84C-FB4492ED6E5C}" destId="{C8A2046D-2CCD-446B-9DEE-C54D8236BFFF}" srcOrd="0" destOrd="0" presId="urn:microsoft.com/office/officeart/2008/layout/LinedList"/>
    <dgm:cxn modelId="{939FF32A-01BC-41B8-8532-1238E0CACB01}" type="presOf" srcId="{DC860047-419C-403F-8BE2-39CC56F73D4C}" destId="{83943921-BE6B-44B5-9576-F11C253B36FA}" srcOrd="0" destOrd="0" presId="urn:microsoft.com/office/officeart/2008/layout/LinedList"/>
    <dgm:cxn modelId="{C4F43578-FE29-4894-984C-6F2B2B87CC4B}" srcId="{F5F72196-1D30-460A-8E77-644E4D172570}" destId="{C80FA3E7-6B90-4B04-AB8A-28EC40B4B95C}" srcOrd="2" destOrd="0" parTransId="{4D83A952-A959-4442-8685-1C5117FBECC5}" sibTransId="{B5B96339-7FB1-4B0E-BF1C-8177C289045F}"/>
    <dgm:cxn modelId="{3265F0FC-09AB-43FA-9FBC-3B4C58AFE816}" srcId="{DC860047-419C-403F-8BE2-39CC56F73D4C}" destId="{F5F72196-1D30-460A-8E77-644E4D172570}" srcOrd="0" destOrd="0" parTransId="{5E1EBFC9-3027-44CB-BF3C-96C50A8F93FC}" sibTransId="{2118F205-DB5C-4443-B988-44AC73BA4464}"/>
    <dgm:cxn modelId="{56AF9518-BB85-4920-BAAD-8E7396F6E61E}" srcId="{F5F72196-1D30-460A-8E77-644E4D172570}" destId="{A889E109-F379-4E6A-9FD3-3267C5FE0EC7}" srcOrd="1" destOrd="0" parTransId="{36874629-6976-46C5-910D-5C38FE2063DD}" sibTransId="{A0B05F2C-4A07-4173-B06F-53320753C6DF}"/>
    <dgm:cxn modelId="{9D8B453B-A1B7-4F40-818A-623ED9C2D558}" type="presOf" srcId="{271E8210-E799-4F59-9F7E-11487217957C}" destId="{FACD9B88-9E1B-446C-86AA-8D34C9CF3B16}" srcOrd="0" destOrd="0" presId="urn:microsoft.com/office/officeart/2008/layout/LinedList"/>
    <dgm:cxn modelId="{83974FF5-5AC1-4FA7-A6F4-9C31D5CF442A}" srcId="{F5F72196-1D30-460A-8E77-644E4D172570}" destId="{06EE2424-45A3-4B3A-A84C-FB4492ED6E5C}" srcOrd="5" destOrd="0" parTransId="{D1F58F6E-585C-4DFD-BE1E-9916B42EC42C}" sibTransId="{19BCEE54-80F4-4F8F-8FD1-8FF40752C84F}"/>
    <dgm:cxn modelId="{781FADEC-EC00-4FF2-BB26-672AA1D8D38F}" srcId="{F5F72196-1D30-460A-8E77-644E4D172570}" destId="{8FB7B45E-8FBB-4DFD-9CA2-D04A16CC3AEB}" srcOrd="3" destOrd="0" parTransId="{7853FDB6-4431-4E0C-92CF-653F7D0D6957}" sibTransId="{B851E82A-A977-4316-9DC2-314C95EA42AC}"/>
    <dgm:cxn modelId="{336F2ADE-9D8B-41AE-BFA5-8648B896AF5C}" type="presParOf" srcId="{83943921-BE6B-44B5-9576-F11C253B36FA}" destId="{573DD585-9B08-4A63-A065-3B445C411A4D}" srcOrd="0" destOrd="0" presId="urn:microsoft.com/office/officeart/2008/layout/LinedList"/>
    <dgm:cxn modelId="{4D8A5D77-DD84-4327-815A-F1677F2836DE}" type="presParOf" srcId="{83943921-BE6B-44B5-9576-F11C253B36FA}" destId="{1B5E7C9B-6250-47C6-A5A5-6BF7D070482C}" srcOrd="1" destOrd="0" presId="urn:microsoft.com/office/officeart/2008/layout/LinedList"/>
    <dgm:cxn modelId="{7AEC83AF-B605-4A7B-9AD9-4B5BD6753961}" type="presParOf" srcId="{1B5E7C9B-6250-47C6-A5A5-6BF7D070482C}" destId="{E699DB67-55D8-4F99-9A91-712B6596521F}" srcOrd="0" destOrd="0" presId="urn:microsoft.com/office/officeart/2008/layout/LinedList"/>
    <dgm:cxn modelId="{D552BAFD-098B-40F6-8304-08380B65B288}" type="presParOf" srcId="{1B5E7C9B-6250-47C6-A5A5-6BF7D070482C}" destId="{A59DE904-6D1A-48BA-BD19-BF4D0BF54589}" srcOrd="1" destOrd="0" presId="urn:microsoft.com/office/officeart/2008/layout/LinedList"/>
    <dgm:cxn modelId="{522A5D22-BBC2-4FC5-A21D-11BE9D9458D5}" type="presParOf" srcId="{A59DE904-6D1A-48BA-BD19-BF4D0BF54589}" destId="{B17E28EA-53AB-4209-8777-572198D1715C}" srcOrd="0" destOrd="0" presId="urn:microsoft.com/office/officeart/2008/layout/LinedList"/>
    <dgm:cxn modelId="{4BA25245-7CAB-4F43-B965-2FC44B28B377}" type="presParOf" srcId="{A59DE904-6D1A-48BA-BD19-BF4D0BF54589}" destId="{7BEE5788-3A41-4886-A01D-70D5EFACF965}" srcOrd="1" destOrd="0" presId="urn:microsoft.com/office/officeart/2008/layout/LinedList"/>
    <dgm:cxn modelId="{3CFD7C78-83D5-4ED3-BAF4-6D8237ABDDBD}" type="presParOf" srcId="{7BEE5788-3A41-4886-A01D-70D5EFACF965}" destId="{A2C7D296-1854-497D-B88B-01CE2E698265}" srcOrd="0" destOrd="0" presId="urn:microsoft.com/office/officeart/2008/layout/LinedList"/>
    <dgm:cxn modelId="{A6B05A17-D45B-42E1-9A99-4EC421098978}" type="presParOf" srcId="{7BEE5788-3A41-4886-A01D-70D5EFACF965}" destId="{9923E9FA-35E9-4C22-A0F5-32FE76A33F88}" srcOrd="1" destOrd="0" presId="urn:microsoft.com/office/officeart/2008/layout/LinedList"/>
    <dgm:cxn modelId="{0FAE4CD2-5A80-41E9-A40C-E2AC3C870229}" type="presParOf" srcId="{7BEE5788-3A41-4886-A01D-70D5EFACF965}" destId="{950155EA-DFF4-4E8A-A149-32FF85CE44FB}" srcOrd="2" destOrd="0" presId="urn:microsoft.com/office/officeart/2008/layout/LinedList"/>
    <dgm:cxn modelId="{00B758ED-C18C-4D1F-AA7A-964846547DEF}" type="presParOf" srcId="{A59DE904-6D1A-48BA-BD19-BF4D0BF54589}" destId="{94C467CE-E3B3-46AB-890A-A081E0608BFC}" srcOrd="2" destOrd="0" presId="urn:microsoft.com/office/officeart/2008/layout/LinedList"/>
    <dgm:cxn modelId="{F60B3809-4A1B-4952-9611-42DE19E7E683}" type="presParOf" srcId="{A59DE904-6D1A-48BA-BD19-BF4D0BF54589}" destId="{0AE6C1C6-6AA4-42E6-A5AE-E97CB2906210}" srcOrd="3" destOrd="0" presId="urn:microsoft.com/office/officeart/2008/layout/LinedList"/>
    <dgm:cxn modelId="{667EB555-6490-4A6C-972F-AD5481B4F5E9}" type="presParOf" srcId="{A59DE904-6D1A-48BA-BD19-BF4D0BF54589}" destId="{1F68889B-29C5-4A00-AB1A-4C7E1F0CE05B}" srcOrd="4" destOrd="0" presId="urn:microsoft.com/office/officeart/2008/layout/LinedList"/>
    <dgm:cxn modelId="{F46C5FF7-6636-4B0F-BF6A-1F03CE83E3DF}" type="presParOf" srcId="{1F68889B-29C5-4A00-AB1A-4C7E1F0CE05B}" destId="{F2B72812-BEBE-42B4-834C-34364B267890}" srcOrd="0" destOrd="0" presId="urn:microsoft.com/office/officeart/2008/layout/LinedList"/>
    <dgm:cxn modelId="{45120148-EDF3-408C-A420-3DDB5FB2D495}" type="presParOf" srcId="{1F68889B-29C5-4A00-AB1A-4C7E1F0CE05B}" destId="{90DD90AA-B17F-4C27-AF44-28EEB39F08AD}" srcOrd="1" destOrd="0" presId="urn:microsoft.com/office/officeart/2008/layout/LinedList"/>
    <dgm:cxn modelId="{C36313C0-A7C5-4EA1-9F7C-CB83BBCCE321}" type="presParOf" srcId="{1F68889B-29C5-4A00-AB1A-4C7E1F0CE05B}" destId="{CBF82918-FC47-423E-8E7B-AD6AC2E5560B}" srcOrd="2" destOrd="0" presId="urn:microsoft.com/office/officeart/2008/layout/LinedList"/>
    <dgm:cxn modelId="{4A0ED35E-759C-4319-8423-1D0F592388ED}" type="presParOf" srcId="{A59DE904-6D1A-48BA-BD19-BF4D0BF54589}" destId="{2A58ADEB-5B01-482E-9643-99EAF61821CE}" srcOrd="5" destOrd="0" presId="urn:microsoft.com/office/officeart/2008/layout/LinedList"/>
    <dgm:cxn modelId="{CA76171D-D610-4900-BCB7-86E9737D8DF4}" type="presParOf" srcId="{A59DE904-6D1A-48BA-BD19-BF4D0BF54589}" destId="{985A2FB3-7BB7-43D7-A4E8-810ED2325A7D}" srcOrd="6" destOrd="0" presId="urn:microsoft.com/office/officeart/2008/layout/LinedList"/>
    <dgm:cxn modelId="{F1D2E18E-83FC-4356-96C0-FC7BD4345B67}" type="presParOf" srcId="{A59DE904-6D1A-48BA-BD19-BF4D0BF54589}" destId="{B060D8B7-B086-4A6B-886E-03C4CEAE4670}" srcOrd="7" destOrd="0" presId="urn:microsoft.com/office/officeart/2008/layout/LinedList"/>
    <dgm:cxn modelId="{CFE05B76-603C-455F-950B-9C63917BEDC7}" type="presParOf" srcId="{B060D8B7-B086-4A6B-886E-03C4CEAE4670}" destId="{BAAB2D4F-F72A-4706-B576-72B0C28B8033}" srcOrd="0" destOrd="0" presId="urn:microsoft.com/office/officeart/2008/layout/LinedList"/>
    <dgm:cxn modelId="{50A2230D-DBEB-4C84-8F4B-173FB53A0A2F}" type="presParOf" srcId="{B060D8B7-B086-4A6B-886E-03C4CEAE4670}" destId="{E5E8ECAA-E0A2-43B3-A76A-FB099EC6255F}" srcOrd="1" destOrd="0" presId="urn:microsoft.com/office/officeart/2008/layout/LinedList"/>
    <dgm:cxn modelId="{B621E7EA-7F9B-4E40-8DA4-269E3245AF01}" type="presParOf" srcId="{B060D8B7-B086-4A6B-886E-03C4CEAE4670}" destId="{9F76B82C-B44C-4E4E-9CC2-3BA6FDDE99D4}" srcOrd="2" destOrd="0" presId="urn:microsoft.com/office/officeart/2008/layout/LinedList"/>
    <dgm:cxn modelId="{63DB337B-0F32-4079-B5BD-52DB1251AF2B}" type="presParOf" srcId="{A59DE904-6D1A-48BA-BD19-BF4D0BF54589}" destId="{8713B649-8B8C-4EF5-9C6D-49763584EF66}" srcOrd="8" destOrd="0" presId="urn:microsoft.com/office/officeart/2008/layout/LinedList"/>
    <dgm:cxn modelId="{CD47DB1C-B1C6-4A17-851D-D9A8EB2A887A}" type="presParOf" srcId="{A59DE904-6D1A-48BA-BD19-BF4D0BF54589}" destId="{AC0C77B5-4908-4210-9411-E40CCDBF6FE9}" srcOrd="9" destOrd="0" presId="urn:microsoft.com/office/officeart/2008/layout/LinedList"/>
    <dgm:cxn modelId="{767D79D4-6CD5-4344-8795-71E8ECCDF0A7}" type="presParOf" srcId="{A59DE904-6D1A-48BA-BD19-BF4D0BF54589}" destId="{9852B3F4-2C8E-4CE4-B3A6-C8B26C6D28F9}" srcOrd="10" destOrd="0" presId="urn:microsoft.com/office/officeart/2008/layout/LinedList"/>
    <dgm:cxn modelId="{45E9B439-0ECF-4839-90FF-0160D79FB531}" type="presParOf" srcId="{9852B3F4-2C8E-4CE4-B3A6-C8B26C6D28F9}" destId="{191DDB75-CE2D-4DCF-B891-EFC20F936064}" srcOrd="0" destOrd="0" presId="urn:microsoft.com/office/officeart/2008/layout/LinedList"/>
    <dgm:cxn modelId="{35B0A78F-7D1B-46CC-8128-3538342CB06C}" type="presParOf" srcId="{9852B3F4-2C8E-4CE4-B3A6-C8B26C6D28F9}" destId="{01B48FCA-9624-43DE-AF8D-8892A3908762}" srcOrd="1" destOrd="0" presId="urn:microsoft.com/office/officeart/2008/layout/LinedList"/>
    <dgm:cxn modelId="{60B895A8-C6C1-4A84-BD4A-6A469F049597}" type="presParOf" srcId="{9852B3F4-2C8E-4CE4-B3A6-C8B26C6D28F9}" destId="{F2790890-3316-48C8-B045-007FADADAE0D}" srcOrd="2" destOrd="0" presId="urn:microsoft.com/office/officeart/2008/layout/LinedList"/>
    <dgm:cxn modelId="{36809EF9-1CCA-4F9E-ADCF-42125CD181E7}" type="presParOf" srcId="{A59DE904-6D1A-48BA-BD19-BF4D0BF54589}" destId="{0EA24D50-4C36-46E9-AF8E-0BBF1CCDA146}" srcOrd="11" destOrd="0" presId="urn:microsoft.com/office/officeart/2008/layout/LinedList"/>
    <dgm:cxn modelId="{9B4660CB-2DC1-4D1C-A949-33638F0A6F04}" type="presParOf" srcId="{A59DE904-6D1A-48BA-BD19-BF4D0BF54589}" destId="{68B70D77-9ED3-4100-ADEC-5D0BAE78E437}" srcOrd="12" destOrd="0" presId="urn:microsoft.com/office/officeart/2008/layout/LinedList"/>
    <dgm:cxn modelId="{B925912F-1E90-4F91-96D4-4CE85FFBE64D}" type="presParOf" srcId="{A59DE904-6D1A-48BA-BD19-BF4D0BF54589}" destId="{851A7C7B-61F2-4B99-9AC3-E3B325BDB475}" srcOrd="13" destOrd="0" presId="urn:microsoft.com/office/officeart/2008/layout/LinedList"/>
    <dgm:cxn modelId="{66B8B5F0-482E-4CF6-A231-EE3E8E3A7C89}" type="presParOf" srcId="{851A7C7B-61F2-4B99-9AC3-E3B325BDB475}" destId="{8005C6B2-6D82-4E8C-A2D5-CDAE25084962}" srcOrd="0" destOrd="0" presId="urn:microsoft.com/office/officeart/2008/layout/LinedList"/>
    <dgm:cxn modelId="{28AB4338-A7CC-4B48-A734-6496A64B148E}" type="presParOf" srcId="{851A7C7B-61F2-4B99-9AC3-E3B325BDB475}" destId="{FACD9B88-9E1B-446C-86AA-8D34C9CF3B16}" srcOrd="1" destOrd="0" presId="urn:microsoft.com/office/officeart/2008/layout/LinedList"/>
    <dgm:cxn modelId="{313286CF-7186-4809-B154-8B995B586C4A}" type="presParOf" srcId="{851A7C7B-61F2-4B99-9AC3-E3B325BDB475}" destId="{1A5D76EF-A344-44D8-86D3-B748DB1D77D5}" srcOrd="2" destOrd="0" presId="urn:microsoft.com/office/officeart/2008/layout/LinedList"/>
    <dgm:cxn modelId="{339E1BE4-8839-42A1-849E-26A6507297D0}" type="presParOf" srcId="{A59DE904-6D1A-48BA-BD19-BF4D0BF54589}" destId="{8E9CDFE9-628E-4678-BFE4-AD432B39E9D5}" srcOrd="14" destOrd="0" presId="urn:microsoft.com/office/officeart/2008/layout/LinedList"/>
    <dgm:cxn modelId="{7D215EE0-1FE4-464A-874B-E440ADBA0B83}" type="presParOf" srcId="{A59DE904-6D1A-48BA-BD19-BF4D0BF54589}" destId="{C123B6D6-267E-4CC6-B92D-DCFC261AC1FB}" srcOrd="15" destOrd="0" presId="urn:microsoft.com/office/officeart/2008/layout/LinedList"/>
    <dgm:cxn modelId="{320958C5-AA1D-4E98-9901-0A84E6E55C19}" type="presParOf" srcId="{A59DE904-6D1A-48BA-BD19-BF4D0BF54589}" destId="{A92D0EA4-9691-4BE8-B943-8D26AA02BCE8}" srcOrd="16" destOrd="0" presId="urn:microsoft.com/office/officeart/2008/layout/LinedList"/>
    <dgm:cxn modelId="{69C592C3-951A-46E9-9D5D-82E3D2C2E2C1}" type="presParOf" srcId="{A92D0EA4-9691-4BE8-B943-8D26AA02BCE8}" destId="{79AA6070-BE8A-49BD-9AD8-6E51396407ED}" srcOrd="0" destOrd="0" presId="urn:microsoft.com/office/officeart/2008/layout/LinedList"/>
    <dgm:cxn modelId="{5824B335-59E9-4B28-B0D9-EBAC0D50631F}" type="presParOf" srcId="{A92D0EA4-9691-4BE8-B943-8D26AA02BCE8}" destId="{C8A2046D-2CCD-446B-9DEE-C54D8236BFFF}" srcOrd="1" destOrd="0" presId="urn:microsoft.com/office/officeart/2008/layout/LinedList"/>
    <dgm:cxn modelId="{D6FA233C-5758-4BF1-B3F2-B93E38D2BB06}" type="presParOf" srcId="{A92D0EA4-9691-4BE8-B943-8D26AA02BCE8}" destId="{45E0AA3C-5AAA-4B87-8DC3-1EC282B394B9}" srcOrd="2" destOrd="0" presId="urn:microsoft.com/office/officeart/2008/layout/LinedList"/>
    <dgm:cxn modelId="{7971D112-9D57-4692-9BE6-BADB66F9124E}" type="presParOf" srcId="{A59DE904-6D1A-48BA-BD19-BF4D0BF54589}" destId="{D091B7D7-6A08-408D-98A1-CCFAD557D903}" srcOrd="17" destOrd="0" presId="urn:microsoft.com/office/officeart/2008/layout/LinedList"/>
    <dgm:cxn modelId="{F77F62EA-1651-4470-B451-607FD89647FA}" type="presParOf" srcId="{A59DE904-6D1A-48BA-BD19-BF4D0BF54589}" destId="{88C092A4-E221-48D0-AEC2-F7A6519C647D}" srcOrd="18" destOrd="0" presId="urn:microsoft.com/office/officeart/2008/layout/LinedList"/>
    <dgm:cxn modelId="{5BF133ED-0311-4B23-AE5D-6CAC7971439A}" type="presParOf" srcId="{A59DE904-6D1A-48BA-BD19-BF4D0BF54589}" destId="{6F40DC96-B410-45A6-8026-6C2967A84777}" srcOrd="19" destOrd="0" presId="urn:microsoft.com/office/officeart/2008/layout/LinedList"/>
    <dgm:cxn modelId="{E97E02D4-7E0C-419A-8C10-31AA65FC3F4F}" type="presParOf" srcId="{6F40DC96-B410-45A6-8026-6C2967A84777}" destId="{2EF3747D-A9F3-482A-858A-45DD68162070}" srcOrd="0" destOrd="0" presId="urn:microsoft.com/office/officeart/2008/layout/LinedList"/>
    <dgm:cxn modelId="{8699F09E-B565-46AC-BBDB-1B7A9A0CFE76}" type="presParOf" srcId="{6F40DC96-B410-45A6-8026-6C2967A84777}" destId="{C2A8B6F7-218A-44A5-B6C6-0BE8750A2300}" srcOrd="1" destOrd="0" presId="urn:microsoft.com/office/officeart/2008/layout/LinedList"/>
    <dgm:cxn modelId="{313A244B-DCBD-43AB-B67C-CC91D1DF4415}" type="presParOf" srcId="{6F40DC96-B410-45A6-8026-6C2967A84777}" destId="{84ABDF55-B14F-406C-8D7A-9E591AFBE833}" srcOrd="2" destOrd="0" presId="urn:microsoft.com/office/officeart/2008/layout/LinedList"/>
    <dgm:cxn modelId="{512D972F-569C-49BB-92C6-FA6072856CC0}" type="presParOf" srcId="{A59DE904-6D1A-48BA-BD19-BF4D0BF54589}" destId="{C3C90385-CB28-402C-A188-D2D11CBF574E}" srcOrd="20" destOrd="0" presId="urn:microsoft.com/office/officeart/2008/layout/LinedList"/>
    <dgm:cxn modelId="{12BA7A21-FCC1-4032-9256-787B2BB4D188}" type="presParOf" srcId="{A59DE904-6D1A-48BA-BD19-BF4D0BF54589}" destId="{C21116F1-23FD-49E9-AD8F-69DE140DF986}" srcOrd="21" destOrd="0" presId="urn:microsoft.com/office/officeart/2008/layout/LinedList"/>
    <dgm:cxn modelId="{6559E08D-F997-4D89-A306-08F8C4D05925}" type="presParOf" srcId="{A59DE904-6D1A-48BA-BD19-BF4D0BF54589}" destId="{1443C364-1BBE-4861-8AEE-DEB547E3837A}" srcOrd="22" destOrd="0" presId="urn:microsoft.com/office/officeart/2008/layout/LinedList"/>
    <dgm:cxn modelId="{31609876-AB97-4EEC-B307-53EFDECFCB18}" type="presParOf" srcId="{1443C364-1BBE-4861-8AEE-DEB547E3837A}" destId="{7660FABF-0301-4318-81E1-AE98B9B0174B}" srcOrd="0" destOrd="0" presId="urn:microsoft.com/office/officeart/2008/layout/LinedList"/>
    <dgm:cxn modelId="{CF0BC3B9-26E1-4271-8AC4-1F382A91B402}" type="presParOf" srcId="{1443C364-1BBE-4861-8AEE-DEB547E3837A}" destId="{737742DA-9903-4AD4-87E9-C424380C14EE}" srcOrd="1" destOrd="0" presId="urn:microsoft.com/office/officeart/2008/layout/LinedList"/>
    <dgm:cxn modelId="{FC8F61DE-F5F2-4E64-B968-CC9F944793D2}" type="presParOf" srcId="{1443C364-1BBE-4861-8AEE-DEB547E3837A}" destId="{1EBE774E-1BF6-41E9-8676-67D1F0F65EB4}" srcOrd="2" destOrd="0" presId="urn:microsoft.com/office/officeart/2008/layout/LinedList"/>
    <dgm:cxn modelId="{1CC10DAE-DE08-47A6-BEEE-DA1F1DC60048}" type="presParOf" srcId="{A59DE904-6D1A-48BA-BD19-BF4D0BF54589}" destId="{73CE607A-98FD-4073-99EB-42593C64EEA2}" srcOrd="23" destOrd="0" presId="urn:microsoft.com/office/officeart/2008/layout/LinedList"/>
    <dgm:cxn modelId="{8F1DA746-9522-45F6-9320-DA383F3E7626}" type="presParOf" srcId="{A59DE904-6D1A-48BA-BD19-BF4D0BF54589}" destId="{0C74931B-19FC-42AE-89BD-C2304F6AFCB8}" srcOrd="24" destOrd="0" presId="urn:microsoft.com/office/officeart/2008/layout/LinedList"/>
  </dgm:cxnLst>
  <dgm:bg/>
  <dgm:whole>
    <a:ln>
      <a:solidFill>
        <a:srgbClr val="FF9933"/>
      </a:solidFill>
    </a:ln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865643-DD26-42D8-9258-6B3DB35224F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DA08F2-390E-4924-9FB7-EBEC00B0954B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1"/>
            </a:rPr>
            <a:t>https://www.facebook.com/auebdmst</a:t>
          </a:r>
          <a:endParaRPr lang="el-GR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l-GR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Τμήμα Διοικητικής Επιστήμης &amp; Τεχνολογίας, Οικονομικό Πανεπιστήμιο Αθηνών 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13755987-25FE-43B3-8478-F4ECC86E68D5}" type="parTrans" cxnId="{88C69C95-300D-4880-9727-B859CA1B23D7}">
      <dgm:prSet/>
      <dgm:spPr/>
      <dgm:t>
        <a:bodyPr/>
        <a:lstStyle/>
        <a:p>
          <a:endParaRPr lang="el-GR"/>
        </a:p>
      </dgm:t>
    </dgm:pt>
    <dgm:pt modelId="{29167C70-819F-42F2-BEA2-BAA1B85F5217}" type="sibTrans" cxnId="{88C69C95-300D-4880-9727-B859CA1B23D7}">
      <dgm:prSet/>
      <dgm:spPr/>
      <dgm:t>
        <a:bodyPr/>
        <a:lstStyle/>
        <a:p>
          <a:endParaRPr lang="el-GR"/>
        </a:p>
      </dgm:t>
    </dgm:pt>
    <dgm:pt modelId="{9A772572-DF3F-48B5-8D85-B642A0FBC9C5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2"/>
            </a:rPr>
            <a:t>https://twitter.com/dmstaueb</a:t>
          </a:r>
          <a:endParaRPr lang="en-US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DMST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82544144-7888-4D3D-999D-38BD34D970F5}" type="parTrans" cxnId="{06902F24-AFB2-4D11-BB4F-F368648E8B2B}">
      <dgm:prSet/>
      <dgm:spPr/>
      <dgm:t>
        <a:bodyPr/>
        <a:lstStyle/>
        <a:p>
          <a:endParaRPr lang="el-GR"/>
        </a:p>
      </dgm:t>
    </dgm:pt>
    <dgm:pt modelId="{3B2E4DC7-F641-444C-B49F-72DC4A247B33}" type="sibTrans" cxnId="{06902F24-AFB2-4D11-BB4F-F368648E8B2B}">
      <dgm:prSet/>
      <dgm:spPr/>
      <dgm:t>
        <a:bodyPr/>
        <a:lstStyle/>
        <a:p>
          <a:endParaRPr lang="el-GR"/>
        </a:p>
      </dgm:t>
    </dgm:pt>
    <dgm:pt modelId="{A635D72E-F04C-4D52-B6CA-3638E9355C52}">
      <dgm:prSet phldrT="[Κείμενο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3"/>
            </a:rPr>
            <a:t>https://www.youtube.com/user/auebdmst</a:t>
          </a:r>
          <a:endParaRPr lang="en-US" sz="1800" b="1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r>
            <a:rPr lang="en-US" sz="1800" b="1" dirty="0" smtClean="0">
              <a:solidFill>
                <a:schemeClr val="tx1"/>
              </a:solidFill>
              <a:latin typeface="Myriad Pro" panose="020B0503030403020204" pitchFamily="34" charset="0"/>
            </a:rPr>
            <a:t>Department of Management Science and Technology</a:t>
          </a:r>
          <a:endParaRPr lang="el-GR" sz="1800" b="1" dirty="0">
            <a:solidFill>
              <a:schemeClr val="tx1"/>
            </a:solidFill>
            <a:latin typeface="Myriad Pro" panose="020B0503030403020204" pitchFamily="34" charset="0"/>
          </a:endParaRPr>
        </a:p>
      </dgm:t>
    </dgm:pt>
    <dgm:pt modelId="{E8B80038-D06C-45BD-98F1-EABFF295511F}" type="parTrans" cxnId="{5B06BAAA-9F04-4043-B6CC-AB04DCEE7E83}">
      <dgm:prSet/>
      <dgm:spPr/>
      <dgm:t>
        <a:bodyPr/>
        <a:lstStyle/>
        <a:p>
          <a:endParaRPr lang="el-GR"/>
        </a:p>
      </dgm:t>
    </dgm:pt>
    <dgm:pt modelId="{39C77D8A-28D6-4A21-B57B-B6AC9BA9671C}" type="sibTrans" cxnId="{5B06BAAA-9F04-4043-B6CC-AB04DCEE7E83}">
      <dgm:prSet/>
      <dgm:spPr/>
      <dgm:t>
        <a:bodyPr/>
        <a:lstStyle/>
        <a:p>
          <a:endParaRPr lang="el-GR"/>
        </a:p>
      </dgm:t>
    </dgm:pt>
    <dgm:pt modelId="{5C1F6F86-6B0B-4D95-8B2B-26DAB94E80FB}" type="pres">
      <dgm:prSet presAssocID="{AF865643-DD26-42D8-9258-6B3DB3522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DAB702-1961-44DB-BDD7-32BC7A00E444}" type="pres">
      <dgm:prSet presAssocID="{ECDA08F2-390E-4924-9FB7-EBEC00B0954B}" presName="comp" presStyleCnt="0"/>
      <dgm:spPr/>
    </dgm:pt>
    <dgm:pt modelId="{862B5832-7B79-4163-B995-7FE9E1F844EC}" type="pres">
      <dgm:prSet presAssocID="{ECDA08F2-390E-4924-9FB7-EBEC00B0954B}" presName="box" presStyleLbl="node1" presStyleIdx="0" presStyleCnt="3"/>
      <dgm:spPr/>
      <dgm:t>
        <a:bodyPr/>
        <a:lstStyle/>
        <a:p>
          <a:endParaRPr lang="el-GR"/>
        </a:p>
      </dgm:t>
    </dgm:pt>
    <dgm:pt modelId="{0571DC91-4BD8-4783-B8EA-CAE443CCF0EA}" type="pres">
      <dgm:prSet presAssocID="{ECDA08F2-390E-4924-9FB7-EBEC00B0954B}" presName="img" presStyleLbl="fgImgPlace1" presStyleIdx="0" presStyleCnt="3"/>
      <dgm:spPr>
        <a:noFill/>
        <a:ln>
          <a:solidFill>
            <a:schemeClr val="lt1">
              <a:hueOff val="0"/>
              <a:satOff val="0"/>
              <a:lumOff val="0"/>
              <a:alpha val="92000"/>
            </a:schemeClr>
          </a:solidFill>
        </a:ln>
      </dgm:spPr>
    </dgm:pt>
    <dgm:pt modelId="{3C15EEDA-0395-4D02-B356-6A876D7BD7B6}" type="pres">
      <dgm:prSet presAssocID="{ECDA08F2-390E-4924-9FB7-EBEC00B0954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9ECC9D-A9E7-46E2-8435-2A9769289DBD}" type="pres">
      <dgm:prSet presAssocID="{29167C70-819F-42F2-BEA2-BAA1B85F5217}" presName="spacer" presStyleCnt="0"/>
      <dgm:spPr/>
    </dgm:pt>
    <dgm:pt modelId="{C17508BE-161C-4778-B840-559540E15FA3}" type="pres">
      <dgm:prSet presAssocID="{9A772572-DF3F-48B5-8D85-B642A0FBC9C5}" presName="comp" presStyleCnt="0"/>
      <dgm:spPr/>
    </dgm:pt>
    <dgm:pt modelId="{3B75C938-F650-42BD-A736-3673068C9F12}" type="pres">
      <dgm:prSet presAssocID="{9A772572-DF3F-48B5-8D85-B642A0FBC9C5}" presName="box" presStyleLbl="node1" presStyleIdx="1" presStyleCnt="3"/>
      <dgm:spPr/>
      <dgm:t>
        <a:bodyPr/>
        <a:lstStyle/>
        <a:p>
          <a:endParaRPr lang="el-GR"/>
        </a:p>
      </dgm:t>
    </dgm:pt>
    <dgm:pt modelId="{D066F7DB-AAF5-4191-BA43-F82CB891DDC9}" type="pres">
      <dgm:prSet presAssocID="{9A772572-DF3F-48B5-8D85-B642A0FBC9C5}" presName="img" presStyleLbl="fgImgPlace1" presStyleIdx="1" presStyleCnt="3" custScaleX="28508"/>
      <dgm:spPr/>
    </dgm:pt>
    <dgm:pt modelId="{4E1810C0-C43F-473C-9BCC-5F913253F708}" type="pres">
      <dgm:prSet presAssocID="{9A772572-DF3F-48B5-8D85-B642A0FBC9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ABBBB0-95CD-4884-8137-0E77CF082532}" type="pres">
      <dgm:prSet presAssocID="{3B2E4DC7-F641-444C-B49F-72DC4A247B33}" presName="spacer" presStyleCnt="0"/>
      <dgm:spPr/>
    </dgm:pt>
    <dgm:pt modelId="{BDF84917-A34E-4CF2-95B3-9DDE8E2D66C3}" type="pres">
      <dgm:prSet presAssocID="{A635D72E-F04C-4D52-B6CA-3638E9355C52}" presName="comp" presStyleCnt="0"/>
      <dgm:spPr/>
    </dgm:pt>
    <dgm:pt modelId="{C6A86C40-99E7-4F96-9802-24EBA87643C3}" type="pres">
      <dgm:prSet presAssocID="{A635D72E-F04C-4D52-B6CA-3638E9355C52}" presName="box" presStyleLbl="node1" presStyleIdx="2" presStyleCnt="3"/>
      <dgm:spPr/>
      <dgm:t>
        <a:bodyPr/>
        <a:lstStyle/>
        <a:p>
          <a:endParaRPr lang="el-GR"/>
        </a:p>
      </dgm:t>
    </dgm:pt>
    <dgm:pt modelId="{9469AD46-FB9C-45A7-80B9-3936EBD4C8D8}" type="pres">
      <dgm:prSet presAssocID="{A635D72E-F04C-4D52-B6CA-3638E9355C52}" presName="img" presStyleLbl="fgImgPlace1" presStyleIdx="2" presStyleCnt="3" custScaleX="47926" custLinFactNeighborX="-15181" custLinFactNeighborY="3083"/>
      <dgm:spPr/>
    </dgm:pt>
    <dgm:pt modelId="{B5F78913-B5BD-40EE-9662-B1E0E7213B46}" type="pres">
      <dgm:prSet presAssocID="{A635D72E-F04C-4D52-B6CA-3638E9355C5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387189D-8A8D-425E-B8E0-C560FC0B4203}" type="presOf" srcId="{A635D72E-F04C-4D52-B6CA-3638E9355C52}" destId="{B5F78913-B5BD-40EE-9662-B1E0E7213B46}" srcOrd="1" destOrd="0" presId="urn:microsoft.com/office/officeart/2005/8/layout/vList4#1"/>
    <dgm:cxn modelId="{22E4C5A6-BBFC-461B-B5A6-E29D71FCB32E}" type="presOf" srcId="{ECDA08F2-390E-4924-9FB7-EBEC00B0954B}" destId="{3C15EEDA-0395-4D02-B356-6A876D7BD7B6}" srcOrd="1" destOrd="0" presId="urn:microsoft.com/office/officeart/2005/8/layout/vList4#1"/>
    <dgm:cxn modelId="{06902F24-AFB2-4D11-BB4F-F368648E8B2B}" srcId="{AF865643-DD26-42D8-9258-6B3DB35224F6}" destId="{9A772572-DF3F-48B5-8D85-B642A0FBC9C5}" srcOrd="1" destOrd="0" parTransId="{82544144-7888-4D3D-999D-38BD34D970F5}" sibTransId="{3B2E4DC7-F641-444C-B49F-72DC4A247B33}"/>
    <dgm:cxn modelId="{6C01C16F-4AFE-4772-BE10-B4020B6076EB}" type="presOf" srcId="{9A772572-DF3F-48B5-8D85-B642A0FBC9C5}" destId="{4E1810C0-C43F-473C-9BCC-5F913253F708}" srcOrd="1" destOrd="0" presId="urn:microsoft.com/office/officeart/2005/8/layout/vList4#1"/>
    <dgm:cxn modelId="{63E4DBEB-4467-4315-965C-2B25523478CC}" type="presOf" srcId="{ECDA08F2-390E-4924-9FB7-EBEC00B0954B}" destId="{862B5832-7B79-4163-B995-7FE9E1F844EC}" srcOrd="0" destOrd="0" presId="urn:microsoft.com/office/officeart/2005/8/layout/vList4#1"/>
    <dgm:cxn modelId="{5A4455CD-72E4-4625-ADF8-5AA878198980}" type="presOf" srcId="{A635D72E-F04C-4D52-B6CA-3638E9355C52}" destId="{C6A86C40-99E7-4F96-9802-24EBA87643C3}" srcOrd="0" destOrd="0" presId="urn:microsoft.com/office/officeart/2005/8/layout/vList4#1"/>
    <dgm:cxn modelId="{A6F78383-46C9-4132-A4B9-756873621091}" type="presOf" srcId="{9A772572-DF3F-48B5-8D85-B642A0FBC9C5}" destId="{3B75C938-F650-42BD-A736-3673068C9F12}" srcOrd="0" destOrd="0" presId="urn:microsoft.com/office/officeart/2005/8/layout/vList4#1"/>
    <dgm:cxn modelId="{97BFA17C-DDCE-4B18-9C43-3E7718AB1054}" type="presOf" srcId="{AF865643-DD26-42D8-9258-6B3DB35224F6}" destId="{5C1F6F86-6B0B-4D95-8B2B-26DAB94E80FB}" srcOrd="0" destOrd="0" presId="urn:microsoft.com/office/officeart/2005/8/layout/vList4#1"/>
    <dgm:cxn modelId="{5B06BAAA-9F04-4043-B6CC-AB04DCEE7E83}" srcId="{AF865643-DD26-42D8-9258-6B3DB35224F6}" destId="{A635D72E-F04C-4D52-B6CA-3638E9355C52}" srcOrd="2" destOrd="0" parTransId="{E8B80038-D06C-45BD-98F1-EABFF295511F}" sibTransId="{39C77D8A-28D6-4A21-B57B-B6AC9BA9671C}"/>
    <dgm:cxn modelId="{88C69C95-300D-4880-9727-B859CA1B23D7}" srcId="{AF865643-DD26-42D8-9258-6B3DB35224F6}" destId="{ECDA08F2-390E-4924-9FB7-EBEC00B0954B}" srcOrd="0" destOrd="0" parTransId="{13755987-25FE-43B3-8478-F4ECC86E68D5}" sibTransId="{29167C70-819F-42F2-BEA2-BAA1B85F5217}"/>
    <dgm:cxn modelId="{E717CEBB-A5DE-4094-A837-3A767D238FC0}" type="presParOf" srcId="{5C1F6F86-6B0B-4D95-8B2B-26DAB94E80FB}" destId="{42DAB702-1961-44DB-BDD7-32BC7A00E444}" srcOrd="0" destOrd="0" presId="urn:microsoft.com/office/officeart/2005/8/layout/vList4#1"/>
    <dgm:cxn modelId="{6831F0DF-EC30-41C8-99DE-E8D4C3842F0A}" type="presParOf" srcId="{42DAB702-1961-44DB-BDD7-32BC7A00E444}" destId="{862B5832-7B79-4163-B995-7FE9E1F844EC}" srcOrd="0" destOrd="0" presId="urn:microsoft.com/office/officeart/2005/8/layout/vList4#1"/>
    <dgm:cxn modelId="{7E03E4B1-C941-4C48-BE3F-DFB84E37812E}" type="presParOf" srcId="{42DAB702-1961-44DB-BDD7-32BC7A00E444}" destId="{0571DC91-4BD8-4783-B8EA-CAE443CCF0EA}" srcOrd="1" destOrd="0" presId="urn:microsoft.com/office/officeart/2005/8/layout/vList4#1"/>
    <dgm:cxn modelId="{C03F2290-706F-485C-9C4C-8CF2CCE247BA}" type="presParOf" srcId="{42DAB702-1961-44DB-BDD7-32BC7A00E444}" destId="{3C15EEDA-0395-4D02-B356-6A876D7BD7B6}" srcOrd="2" destOrd="0" presId="urn:microsoft.com/office/officeart/2005/8/layout/vList4#1"/>
    <dgm:cxn modelId="{0033AB2D-EEFD-4BAF-91D8-66FC6786BF4E}" type="presParOf" srcId="{5C1F6F86-6B0B-4D95-8B2B-26DAB94E80FB}" destId="{A69ECC9D-A9E7-46E2-8435-2A9769289DBD}" srcOrd="1" destOrd="0" presId="urn:microsoft.com/office/officeart/2005/8/layout/vList4#1"/>
    <dgm:cxn modelId="{68E0FD3C-277F-41AD-BB95-8D965AE00A24}" type="presParOf" srcId="{5C1F6F86-6B0B-4D95-8B2B-26DAB94E80FB}" destId="{C17508BE-161C-4778-B840-559540E15FA3}" srcOrd="2" destOrd="0" presId="urn:microsoft.com/office/officeart/2005/8/layout/vList4#1"/>
    <dgm:cxn modelId="{E91016B4-30EC-4070-8AE8-C6684ACBA605}" type="presParOf" srcId="{C17508BE-161C-4778-B840-559540E15FA3}" destId="{3B75C938-F650-42BD-A736-3673068C9F12}" srcOrd="0" destOrd="0" presId="urn:microsoft.com/office/officeart/2005/8/layout/vList4#1"/>
    <dgm:cxn modelId="{D2584742-AFAC-4477-8E31-7EC7BB86550A}" type="presParOf" srcId="{C17508BE-161C-4778-B840-559540E15FA3}" destId="{D066F7DB-AAF5-4191-BA43-F82CB891DDC9}" srcOrd="1" destOrd="0" presId="urn:microsoft.com/office/officeart/2005/8/layout/vList4#1"/>
    <dgm:cxn modelId="{7345CF1D-3DF4-4B00-8C69-FE145C1851D5}" type="presParOf" srcId="{C17508BE-161C-4778-B840-559540E15FA3}" destId="{4E1810C0-C43F-473C-9BCC-5F913253F708}" srcOrd="2" destOrd="0" presId="urn:microsoft.com/office/officeart/2005/8/layout/vList4#1"/>
    <dgm:cxn modelId="{45610639-16BD-4678-943E-9A69B785F432}" type="presParOf" srcId="{5C1F6F86-6B0B-4D95-8B2B-26DAB94E80FB}" destId="{73ABBBB0-95CD-4884-8137-0E77CF082532}" srcOrd="3" destOrd="0" presId="urn:microsoft.com/office/officeart/2005/8/layout/vList4#1"/>
    <dgm:cxn modelId="{1DEBF4B8-F549-4098-95D8-AF179B01ED29}" type="presParOf" srcId="{5C1F6F86-6B0B-4D95-8B2B-26DAB94E80FB}" destId="{BDF84917-A34E-4CF2-95B3-9DDE8E2D66C3}" srcOrd="4" destOrd="0" presId="urn:microsoft.com/office/officeart/2005/8/layout/vList4#1"/>
    <dgm:cxn modelId="{14714BC8-E88B-4F7A-BA37-250A307B8E2B}" type="presParOf" srcId="{BDF84917-A34E-4CF2-95B3-9DDE8E2D66C3}" destId="{C6A86C40-99E7-4F96-9802-24EBA87643C3}" srcOrd="0" destOrd="0" presId="urn:microsoft.com/office/officeart/2005/8/layout/vList4#1"/>
    <dgm:cxn modelId="{A95DF33D-FD77-4755-86E9-CA8103B6BC8F}" type="presParOf" srcId="{BDF84917-A34E-4CF2-95B3-9DDE8E2D66C3}" destId="{9469AD46-FB9C-45A7-80B9-3936EBD4C8D8}" srcOrd="1" destOrd="0" presId="urn:microsoft.com/office/officeart/2005/8/layout/vList4#1"/>
    <dgm:cxn modelId="{12359C47-9D27-432C-85F6-B22B00C70B04}" type="presParOf" srcId="{BDF84917-A34E-4CF2-95B3-9DDE8E2D66C3}" destId="{B5F78913-B5BD-40EE-9662-B1E0E7213B46}" srcOrd="2" destOrd="0" presId="urn:microsoft.com/office/officeart/2005/8/layout/vList4#1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6008D-4B99-4EB7-8059-FF8801692796}">
      <dsp:nvSpPr>
        <dsp:cNvPr id="0" name=""/>
        <dsp:cNvSpPr/>
      </dsp:nvSpPr>
      <dsp:spPr>
        <a:xfrm>
          <a:off x="8" y="432052"/>
          <a:ext cx="8149720" cy="4167832"/>
        </a:xfrm>
        <a:prstGeom prst="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Σε αυτούς που θέλουν να σπουδάσουν </a:t>
          </a:r>
          <a:r>
            <a:rPr lang="el-GR" sz="2000" b="1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διοικητική επιστήμη</a:t>
          </a:r>
          <a:r>
            <a:rPr lang="el-GR" sz="20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δίνοντας έμφαση σε </a:t>
          </a:r>
          <a:r>
            <a:rPr lang="el-GR" sz="2000" b="1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νέες ειδικεύσεις</a:t>
          </a:r>
          <a:r>
            <a:rPr lang="el-GR" sz="20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όπου υπάρχει έντονο το στοιχείο της εφαρμογής: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 smtClean="0">
            <a:solidFill>
              <a:schemeClr val="tx1"/>
            </a:solidFill>
            <a:latin typeface="Myriad Pro" panose="020B0503030403020204" pitchFamily="34" charset="0"/>
            <a:cs typeface="Arial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νέων τεχνολογιών και των ψηφιακών δεξιοτήτων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ποσοτικών μεθόδων στη λήψη αποφάσεων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των logistics και της εφοδιαστικής αλυσίδας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παραγωγής και των υπηρεσιών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διοίκησης των ανθρωπίνων πόρων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επιχειρηματικής στρατηγικής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rgbClr val="FF9900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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  <a:sym typeface="Wingdings" panose="05000000000000000000" pitchFamily="2" charset="2"/>
            </a:rPr>
            <a:t> 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  <a:cs typeface="Arial" charset="0"/>
            </a:rPr>
            <a:t>της επιχειρηματικότητας και της καινοτομίας</a:t>
          </a:r>
          <a:endParaRPr lang="el-GR" sz="1800" kern="1200" dirty="0">
            <a:solidFill>
              <a:schemeClr val="tx1"/>
            </a:solidFill>
          </a:endParaRPr>
        </a:p>
      </dsp:txBody>
      <dsp:txXfrm>
        <a:off x="8" y="432052"/>
        <a:ext cx="8149720" cy="41678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3E66D-966A-4579-90C4-43AC71D01F8A}">
      <dsp:nvSpPr>
        <dsp:cNvPr id="0" name=""/>
        <dsp:cNvSpPr/>
      </dsp:nvSpPr>
      <dsp:spPr>
        <a:xfrm rot="5400000">
          <a:off x="5519145" y="-1632013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519145" y="-1632013"/>
        <a:ext cx="394654" cy="3997438"/>
      </dsp:txXfrm>
    </dsp:sp>
    <dsp:sp modelId="{064D08C9-81B8-40BE-920C-3EF0ECA45A02}">
      <dsp:nvSpPr>
        <dsp:cNvPr id="0" name=""/>
        <dsp:cNvSpPr/>
      </dsp:nvSpPr>
      <dsp:spPr>
        <a:xfrm>
          <a:off x="8" y="775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775"/>
        <a:ext cx="3717744" cy="731861"/>
      </dsp:txXfrm>
    </dsp:sp>
    <dsp:sp modelId="{EB1417E3-966B-4F5E-B9A2-4570C4DC35B4}">
      <dsp:nvSpPr>
        <dsp:cNvPr id="0" name=""/>
        <dsp:cNvSpPr/>
      </dsp:nvSpPr>
      <dsp:spPr>
        <a:xfrm rot="5400000">
          <a:off x="5519145" y="-839727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Γ. Σπανός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519145" y="-839727"/>
        <a:ext cx="394654" cy="3997438"/>
      </dsp:txXfrm>
    </dsp:sp>
    <dsp:sp modelId="{D52E79F6-540D-407E-A728-9C578C290992}">
      <dsp:nvSpPr>
        <dsp:cNvPr id="0" name=""/>
        <dsp:cNvSpPr/>
      </dsp:nvSpPr>
      <dsp:spPr>
        <a:xfrm>
          <a:off x="8" y="793060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 Διοίκηση Επιχειρήσεων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793060"/>
        <a:ext cx="3717744" cy="731861"/>
      </dsp:txXfrm>
    </dsp:sp>
    <dsp:sp modelId="{6C1EC626-725D-4395-A18F-9AB65D300F9E}">
      <dsp:nvSpPr>
        <dsp:cNvPr id="0" name=""/>
        <dsp:cNvSpPr/>
      </dsp:nvSpPr>
      <dsp:spPr>
        <a:xfrm rot="5400000">
          <a:off x="5519145" y="-47441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Δ. </a:t>
          </a:r>
          <a:r>
            <a:rPr lang="el-GR" sz="1800" kern="1200" dirty="0" err="1" smtClean="0">
              <a:latin typeface="Myriad Pro" panose="020B0503030403020204" pitchFamily="34" charset="0"/>
            </a:rPr>
            <a:t>Μητρόπουλος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519145" y="-47441"/>
        <a:ext cx="394654" cy="3997438"/>
      </dsp:txXfrm>
    </dsp:sp>
    <dsp:sp modelId="{52E97680-41D3-4D0D-B391-C0F0412AD824}">
      <dsp:nvSpPr>
        <dsp:cNvPr id="0" name=""/>
        <dsp:cNvSpPr/>
      </dsp:nvSpPr>
      <dsp:spPr>
        <a:xfrm>
          <a:off x="8" y="1585346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Πληροφορική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1585346"/>
        <a:ext cx="3717744" cy="731861"/>
      </dsp:txXfrm>
    </dsp:sp>
    <dsp:sp modelId="{2F16CA10-28D4-409F-BE6D-8C8141020E7E}">
      <dsp:nvSpPr>
        <dsp:cNvPr id="0" name=""/>
        <dsp:cNvSpPr/>
      </dsp:nvSpPr>
      <dsp:spPr>
        <a:xfrm rot="5400000">
          <a:off x="5519145" y="744844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Α. </a:t>
          </a:r>
          <a:r>
            <a:rPr lang="el-GR" sz="1800" kern="1200" dirty="0" err="1" smtClean="0">
              <a:solidFill>
                <a:schemeClr val="tx1"/>
              </a:solidFill>
              <a:latin typeface="Myriad Pro" panose="020B0503030403020204" pitchFamily="34" charset="0"/>
            </a:rPr>
            <a:t>Βρεχόπουλος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519145" y="744844"/>
        <a:ext cx="394654" cy="3997438"/>
      </dsp:txXfrm>
    </dsp:sp>
    <dsp:sp modelId="{D2BE8C22-FDB0-40F2-9874-60DC054823EA}">
      <dsp:nvSpPr>
        <dsp:cNvPr id="0" name=""/>
        <dsp:cNvSpPr/>
      </dsp:nvSpPr>
      <dsp:spPr>
        <a:xfrm>
          <a:off x="8" y="2377632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στο Μάρκετινγκ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2377632"/>
        <a:ext cx="3717744" cy="731861"/>
      </dsp:txXfrm>
    </dsp:sp>
    <dsp:sp modelId="{E28CBBDC-F2E0-4917-B65B-3D07C53FCD7D}">
      <dsp:nvSpPr>
        <dsp:cNvPr id="0" name=""/>
        <dsp:cNvSpPr/>
      </dsp:nvSpPr>
      <dsp:spPr>
        <a:xfrm rot="5400000">
          <a:off x="5519145" y="1537130"/>
          <a:ext cx="394654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Ν. </a:t>
          </a:r>
          <a:r>
            <a:rPr lang="el-GR" sz="1800" kern="1200" dirty="0" err="1" smtClean="0">
              <a:solidFill>
                <a:schemeClr val="tx1"/>
              </a:solidFill>
              <a:latin typeface="Myriad Pro" panose="020B0503030403020204" pitchFamily="34" charset="0"/>
            </a:rPr>
            <a:t>Καραμπίνης</a:t>
          </a: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                                   </a:t>
          </a:r>
          <a:r>
            <a:rPr lang="en-US" sz="1300" kern="1200" dirty="0" smtClean="0">
              <a:latin typeface="Myriad Pro" panose="020B0503030403020204" pitchFamily="34" charset="0"/>
            </a:rPr>
            <a:t>(</a:t>
          </a:r>
          <a:r>
            <a:rPr lang="el-GR" sz="1300" kern="12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300" kern="1200" dirty="0">
            <a:solidFill>
              <a:schemeClr val="tx1"/>
            </a:solidFill>
          </a:endParaRPr>
        </a:p>
      </dsp:txBody>
      <dsp:txXfrm rot="5400000">
        <a:off x="5519145" y="1537130"/>
        <a:ext cx="394654" cy="3997438"/>
      </dsp:txXfrm>
    </dsp:sp>
    <dsp:sp modelId="{7A46101F-CDE2-4D98-BDD8-ED0039CD01F4}">
      <dsp:nvSpPr>
        <dsp:cNvPr id="0" name=""/>
        <dsp:cNvSpPr/>
      </dsp:nvSpPr>
      <dsp:spPr>
        <a:xfrm>
          <a:off x="8" y="3169918"/>
          <a:ext cx="3717744" cy="731861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3169918"/>
        <a:ext cx="3717744" cy="731861"/>
      </dsp:txXfrm>
    </dsp:sp>
    <dsp:sp modelId="{914AC6C8-F9EE-4CB7-BE04-91B7A43CE045}">
      <dsp:nvSpPr>
        <dsp:cNvPr id="0" name=""/>
        <dsp:cNvSpPr/>
      </dsp:nvSpPr>
      <dsp:spPr>
        <a:xfrm>
          <a:off x="8" y="3962204"/>
          <a:ext cx="7707671" cy="861556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... και μια ξένη γλώσσα (Αγγλικά, Γαλλικά, Γερμανικά)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3962204"/>
        <a:ext cx="7707671" cy="8615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3E66D-966A-4579-90C4-43AC71D01F8A}">
      <dsp:nvSpPr>
        <dsp:cNvPr id="0" name=""/>
        <dsp:cNvSpPr/>
      </dsp:nvSpPr>
      <dsp:spPr>
        <a:xfrm rot="5400000">
          <a:off x="5490801" y="-1578648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Ε. Κρητικός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490801" y="-1578648"/>
        <a:ext cx="451341" cy="3997438"/>
      </dsp:txXfrm>
    </dsp:sp>
    <dsp:sp modelId="{064D08C9-81B8-40BE-920C-3EF0ECA45A02}">
      <dsp:nvSpPr>
        <dsp:cNvPr id="0" name=""/>
        <dsp:cNvSpPr/>
      </dsp:nvSpPr>
      <dsp:spPr>
        <a:xfrm>
          <a:off x="8" y="1578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Μαθηματικά ΙΙ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1578"/>
        <a:ext cx="3717744" cy="836984"/>
      </dsp:txXfrm>
    </dsp:sp>
    <dsp:sp modelId="{EB1417E3-966B-4F5E-B9A2-4570C4DC35B4}">
      <dsp:nvSpPr>
        <dsp:cNvPr id="0" name=""/>
        <dsp:cNvSpPr/>
      </dsp:nvSpPr>
      <dsp:spPr>
        <a:xfrm rot="5400000">
          <a:off x="5490801" y="-672559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Ε. Ζαχαριάδης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490801" y="-672559"/>
        <a:ext cx="451341" cy="3997438"/>
      </dsp:txXfrm>
    </dsp:sp>
    <dsp:sp modelId="{D52E79F6-540D-407E-A728-9C578C290992}">
      <dsp:nvSpPr>
        <dsp:cNvPr id="0" name=""/>
        <dsp:cNvSpPr/>
      </dsp:nvSpPr>
      <dsp:spPr>
        <a:xfrm>
          <a:off x="8" y="907666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Ποσοτικές Μέθοδοι στην Οικονομία και Διοίκηση (I)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907666"/>
        <a:ext cx="3717744" cy="836984"/>
      </dsp:txXfrm>
    </dsp:sp>
    <dsp:sp modelId="{6C1EC626-725D-4395-A18F-9AB65D300F9E}">
      <dsp:nvSpPr>
        <dsp:cNvPr id="0" name=""/>
        <dsp:cNvSpPr/>
      </dsp:nvSpPr>
      <dsp:spPr>
        <a:xfrm rot="5400000">
          <a:off x="5490801" y="233528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Γ. </a:t>
          </a:r>
          <a:r>
            <a:rPr lang="el-GR" sz="1800" kern="1200" dirty="0" err="1" smtClean="0">
              <a:latin typeface="Myriad Pro" panose="020B0503030403020204" pitchFamily="34" charset="0"/>
            </a:rPr>
            <a:t>Λεκάκος</a:t>
          </a:r>
          <a:endParaRPr lang="el-GR" sz="1800" kern="1200" dirty="0">
            <a:solidFill>
              <a:schemeClr val="tx1"/>
            </a:solidFill>
          </a:endParaRPr>
        </a:p>
      </dsp:txBody>
      <dsp:txXfrm rot="5400000">
        <a:off x="5490801" y="233528"/>
        <a:ext cx="451341" cy="3997438"/>
      </dsp:txXfrm>
    </dsp:sp>
    <dsp:sp modelId="{52E97680-41D3-4D0D-B391-C0F0412AD824}">
      <dsp:nvSpPr>
        <dsp:cNvPr id="0" name=""/>
        <dsp:cNvSpPr/>
      </dsp:nvSpPr>
      <dsp:spPr>
        <a:xfrm>
          <a:off x="8" y="1813755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Προγραμματισμός I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1813755"/>
        <a:ext cx="3717744" cy="836984"/>
      </dsp:txXfrm>
    </dsp:sp>
    <dsp:sp modelId="{2F16CA10-28D4-409F-BE6D-8C8141020E7E}">
      <dsp:nvSpPr>
        <dsp:cNvPr id="0" name=""/>
        <dsp:cNvSpPr/>
      </dsp:nvSpPr>
      <dsp:spPr>
        <a:xfrm rot="5400000">
          <a:off x="5490801" y="1139617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Γ. </a:t>
          </a:r>
          <a:r>
            <a:rPr lang="el-GR" sz="1800" kern="1200" dirty="0" err="1" smtClean="0">
              <a:latin typeface="Myriad Pro" panose="020B0503030403020204" pitchFamily="34" charset="0"/>
            </a:rPr>
            <a:t>Σιουγλέ</a:t>
          </a:r>
          <a:r>
            <a:rPr lang="el-GR" sz="1800" kern="1200" dirty="0" smtClean="0">
              <a:latin typeface="Myriad Pro" panose="020B0503030403020204" pitchFamily="34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</a:rPr>
            <a:t> </a:t>
          </a:r>
          <a:r>
            <a:rPr lang="el-GR" sz="1800" kern="1200" dirty="0" smtClean="0">
              <a:latin typeface="Myriad Pro" panose="020B0503030403020204" pitchFamily="34" charset="0"/>
            </a:rPr>
            <a:t>                                              </a:t>
          </a:r>
          <a:r>
            <a:rPr lang="en-US" sz="1300" kern="1200" dirty="0" smtClean="0">
              <a:latin typeface="Myriad Pro" panose="020B0503030403020204" pitchFamily="34" charset="0"/>
            </a:rPr>
            <a:t>(</a:t>
          </a:r>
          <a:r>
            <a:rPr lang="el-GR" sz="1300" kern="1200" dirty="0" smtClean="0">
              <a:latin typeface="Myriad Pro" panose="020B0503030403020204" pitchFamily="34" charset="0"/>
            </a:rPr>
            <a:t>Τμήμα Λογιστικής &amp; Χρηματοοικονομικής) </a:t>
          </a:r>
          <a:endParaRPr lang="el-GR" sz="1300" kern="1200" dirty="0">
            <a:solidFill>
              <a:schemeClr val="tx1"/>
            </a:solidFill>
          </a:endParaRPr>
        </a:p>
      </dsp:txBody>
      <dsp:txXfrm rot="5400000">
        <a:off x="5490801" y="1139617"/>
        <a:ext cx="451341" cy="3997438"/>
      </dsp:txXfrm>
    </dsp:sp>
    <dsp:sp modelId="{D2BE8C22-FDB0-40F2-9874-60DC054823EA}">
      <dsp:nvSpPr>
        <dsp:cNvPr id="0" name=""/>
        <dsp:cNvSpPr/>
      </dsp:nvSpPr>
      <dsp:spPr>
        <a:xfrm>
          <a:off x="8" y="2719844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Λογιστική ΙΙ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2719844"/>
        <a:ext cx="3717744" cy="836984"/>
      </dsp:txXfrm>
    </dsp:sp>
    <dsp:sp modelId="{E28CBBDC-F2E0-4917-B65B-3D07C53FCD7D}">
      <dsp:nvSpPr>
        <dsp:cNvPr id="0" name=""/>
        <dsp:cNvSpPr/>
      </dsp:nvSpPr>
      <dsp:spPr>
        <a:xfrm rot="5400000">
          <a:off x="5490801" y="2045706"/>
          <a:ext cx="451341" cy="3997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latin typeface="Myriad Pro" panose="020B0503030403020204" pitchFamily="34" charset="0"/>
            </a:rPr>
            <a:t>Α. </a:t>
          </a:r>
          <a:r>
            <a:rPr lang="el-GR" sz="1800" kern="1200" dirty="0" err="1" smtClean="0">
              <a:latin typeface="Myriad Pro" panose="020B0503030403020204" pitchFamily="34" charset="0"/>
            </a:rPr>
            <a:t>Καζανάς</a:t>
          </a:r>
          <a:r>
            <a:rPr lang="el-GR" sz="1800" kern="1200" dirty="0" smtClean="0">
              <a:latin typeface="Myriad Pro" panose="020B0503030403020204" pitchFamily="34" charset="0"/>
            </a:rPr>
            <a:t> </a:t>
          </a:r>
          <a:br>
            <a:rPr lang="el-GR" sz="1800" kern="1200" dirty="0" smtClean="0">
              <a:latin typeface="Myriad Pro" panose="020B0503030403020204" pitchFamily="34" charset="0"/>
            </a:rPr>
          </a:br>
          <a:r>
            <a:rPr lang="en-US" sz="1300" kern="1200" dirty="0" smtClean="0">
              <a:latin typeface="Myriad Pro" panose="020B0503030403020204" pitchFamily="34" charset="0"/>
            </a:rPr>
            <a:t>(</a:t>
          </a:r>
          <a:r>
            <a:rPr lang="el-GR" sz="1300" kern="1200" dirty="0" smtClean="0">
              <a:latin typeface="Myriad Pro" pitchFamily="34" charset="0"/>
            </a:rPr>
            <a:t>Τμήμα Οργάνωσης &amp; Διοίκησης Επιχειρήσεων) </a:t>
          </a:r>
          <a:endParaRPr lang="el-GR" sz="1300" kern="1200" dirty="0">
            <a:solidFill>
              <a:schemeClr val="tx1"/>
            </a:solidFill>
          </a:endParaRPr>
        </a:p>
      </dsp:txBody>
      <dsp:txXfrm rot="5400000">
        <a:off x="5490801" y="2045706"/>
        <a:ext cx="451341" cy="3997438"/>
      </dsp:txXfrm>
    </dsp:sp>
    <dsp:sp modelId="{7A46101F-CDE2-4D98-BDD8-ED0039CD01F4}">
      <dsp:nvSpPr>
        <dsp:cNvPr id="0" name=""/>
        <dsp:cNvSpPr/>
      </dsp:nvSpPr>
      <dsp:spPr>
        <a:xfrm>
          <a:off x="8" y="3625932"/>
          <a:ext cx="3717744" cy="836984"/>
        </a:xfrm>
        <a:prstGeom prst="roundRect">
          <a:avLst/>
        </a:prstGeom>
        <a:noFill/>
        <a:ln w="25400" cap="flat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Εισαγωγή στην Οικονομική Θεωρία </a:t>
          </a:r>
          <a:endParaRPr lang="el-GR" sz="1800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8" y="3625932"/>
        <a:ext cx="3717744" cy="8369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DD585-9B08-4A63-A065-3B445C411A4D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DB67-55D8-4F99-9A91-712B6596521F}">
      <dsp:nvSpPr>
        <dsp:cNvPr id="0" name=""/>
        <dsp:cNvSpPr/>
      </dsp:nvSpPr>
      <dsp:spPr>
        <a:xfrm>
          <a:off x="0" y="0"/>
          <a:ext cx="2147051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800000"/>
              </a:solidFill>
              <a:latin typeface="Myriad Pro" panose="020B0503030403020204" pitchFamily="34" charset="0"/>
              <a:cs typeface="Arial" charset="0"/>
            </a:rPr>
            <a:t>Μεταπτυχιακά Προγράμματα Σπουδών</a:t>
          </a:r>
          <a:endParaRPr lang="el-GR" sz="2000" b="1" kern="1200" dirty="0"/>
        </a:p>
      </dsp:txBody>
      <dsp:txXfrm>
        <a:off x="0" y="0"/>
        <a:ext cx="2147051" cy="5112568"/>
      </dsp:txXfrm>
    </dsp:sp>
    <dsp:sp modelId="{9923E9FA-35E9-4C22-A0F5-32FE76A33F88}">
      <dsp:nvSpPr>
        <dsp:cNvPr id="0" name=""/>
        <dsp:cNvSpPr/>
      </dsp:nvSpPr>
      <dsp:spPr>
        <a:xfrm>
          <a:off x="2263291" y="30237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Διοικητική Επιστήμη και Τεχνολογία</a:t>
          </a:r>
          <a:endParaRPr lang="el-GR" sz="1800" kern="1200" dirty="0"/>
        </a:p>
      </dsp:txBody>
      <dsp:txXfrm>
        <a:off x="2263291" y="30237"/>
        <a:ext cx="6083199" cy="604745"/>
      </dsp:txXfrm>
    </dsp:sp>
    <dsp:sp modelId="{94C467CE-E3B3-46AB-890A-A081E0608BFC}">
      <dsp:nvSpPr>
        <dsp:cNvPr id="0" name=""/>
        <dsp:cNvSpPr/>
      </dsp:nvSpPr>
      <dsp:spPr>
        <a:xfrm>
          <a:off x="2147051" y="634983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0AA-B17F-4C27-AF44-28EEB39F08AD}">
      <dsp:nvSpPr>
        <dsp:cNvPr id="0" name=""/>
        <dsp:cNvSpPr/>
      </dsp:nvSpPr>
      <dsp:spPr>
        <a:xfrm>
          <a:off x="2263291" y="665220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kern="12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in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Business Analytics 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665220"/>
        <a:ext cx="6083199" cy="604745"/>
      </dsp:txXfrm>
    </dsp:sp>
    <dsp:sp modelId="{2A58ADEB-5B01-482E-9643-99EAF61821CE}">
      <dsp:nvSpPr>
        <dsp:cNvPr id="0" name=""/>
        <dsp:cNvSpPr/>
      </dsp:nvSpPr>
      <dsp:spPr>
        <a:xfrm>
          <a:off x="2147051" y="1269966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8ECAA-E0A2-43B3-A76A-FB099EC6255F}">
      <dsp:nvSpPr>
        <dsp:cNvPr id="0" name=""/>
        <dsp:cNvSpPr/>
      </dsp:nvSpPr>
      <dsp:spPr>
        <a:xfrm>
          <a:off x="2263291" y="1300203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ΜΒΑ International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(AMBA Accredited)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1300203"/>
        <a:ext cx="6083199" cy="604745"/>
      </dsp:txXfrm>
    </dsp:sp>
    <dsp:sp modelId="{8713B649-8B8C-4EF5-9C6D-49763584EF66}">
      <dsp:nvSpPr>
        <dsp:cNvPr id="0" name=""/>
        <dsp:cNvSpPr/>
      </dsp:nvSpPr>
      <dsp:spPr>
        <a:xfrm>
          <a:off x="2147051" y="1904949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48FCA-9624-43DE-AF8D-8892A3908762}">
      <dsp:nvSpPr>
        <dsp:cNvPr id="0" name=""/>
        <dsp:cNvSpPr/>
      </dsp:nvSpPr>
      <dsp:spPr>
        <a:xfrm>
          <a:off x="2263291" y="1935186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Executive MB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A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(AMBA Accredited)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1935186"/>
        <a:ext cx="6083199" cy="604745"/>
      </dsp:txXfrm>
    </dsp:sp>
    <dsp:sp modelId="{0EA24D50-4C36-46E9-AF8E-0BBF1CCDA146}">
      <dsp:nvSpPr>
        <dsp:cNvPr id="0" name=""/>
        <dsp:cNvSpPr/>
      </dsp:nvSpPr>
      <dsp:spPr>
        <a:xfrm>
          <a:off x="2147051" y="2539932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D9B88-9E1B-446C-86AA-8D34C9CF3B16}">
      <dsp:nvSpPr>
        <dsp:cNvPr id="0" name=""/>
        <dsp:cNvSpPr/>
      </dsp:nvSpPr>
      <dsp:spPr>
        <a:xfrm>
          <a:off x="2263291" y="2570170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in International Shipping, Finance and Management 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2570170"/>
        <a:ext cx="6083199" cy="604745"/>
      </dsp:txXfrm>
    </dsp:sp>
    <dsp:sp modelId="{8E9CDFE9-628E-4678-BFE4-AD432B39E9D5}">
      <dsp:nvSpPr>
        <dsp:cNvPr id="0" name=""/>
        <dsp:cNvSpPr/>
      </dsp:nvSpPr>
      <dsp:spPr>
        <a:xfrm>
          <a:off x="2147051" y="3174915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046D-2CCD-446B-9DEE-C54D8236BFFF}">
      <dsp:nvSpPr>
        <dsp:cNvPr id="0" name=""/>
        <dsp:cNvSpPr/>
      </dsp:nvSpPr>
      <dsp:spPr>
        <a:xfrm>
          <a:off x="2263291" y="3205153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MSc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Διοίκηση Ανθρώπινου Δυναμικού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3205153"/>
        <a:ext cx="6083199" cy="604745"/>
      </dsp:txXfrm>
    </dsp:sp>
    <dsp:sp modelId="{D091B7D7-6A08-408D-98A1-CCFAD557D903}">
      <dsp:nvSpPr>
        <dsp:cNvPr id="0" name=""/>
        <dsp:cNvSpPr/>
      </dsp:nvSpPr>
      <dsp:spPr>
        <a:xfrm>
          <a:off x="2147051" y="3809899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8B6F7-218A-44A5-B6C6-0BE8750A2300}">
      <dsp:nvSpPr>
        <dsp:cNvPr id="0" name=""/>
        <dsp:cNvSpPr/>
      </dsp:nvSpPr>
      <dsp:spPr>
        <a:xfrm>
          <a:off x="2263291" y="3840136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Μ</a:t>
          </a:r>
          <a:r>
            <a:rPr lang="en-US" sz="1800" kern="1200" dirty="0" err="1" smtClean="0">
              <a:latin typeface="Myriad Pro" panose="020B0503030403020204" pitchFamily="34" charset="0"/>
              <a:cs typeface="Arial" charset="0"/>
            </a:rPr>
            <a:t>Sc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στη Δημόσια Πολιτική και Διοίκηση</a:t>
          </a:r>
          <a:endParaRPr lang="en-US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3840136"/>
        <a:ext cx="6083199" cy="604745"/>
      </dsp:txXfrm>
    </dsp:sp>
    <dsp:sp modelId="{C3C90385-CB28-402C-A188-D2D11CBF574E}">
      <dsp:nvSpPr>
        <dsp:cNvPr id="0" name=""/>
        <dsp:cNvSpPr/>
      </dsp:nvSpPr>
      <dsp:spPr>
        <a:xfrm>
          <a:off x="2147051" y="4444882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742DA-9903-4AD4-87E9-C424380C14EE}">
      <dsp:nvSpPr>
        <dsp:cNvPr id="0" name=""/>
        <dsp:cNvSpPr/>
      </dsp:nvSpPr>
      <dsp:spPr>
        <a:xfrm>
          <a:off x="2263291" y="4475119"/>
          <a:ext cx="6083199" cy="60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MA in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err="1" smtClean="0">
              <a:latin typeface="Myriad Pro" panose="020B0503030403020204" pitchFamily="34" charset="0"/>
              <a:cs typeface="Arial" charset="0"/>
            </a:rPr>
            <a:t>Heritage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 </a:t>
          </a:r>
          <a:r>
            <a:rPr lang="el-GR" sz="1800" kern="1200" dirty="0" err="1" smtClean="0">
              <a:latin typeface="Myriad Pro" panose="020B0503030403020204" pitchFamily="34" charset="0"/>
              <a:cs typeface="Arial" charset="0"/>
            </a:rPr>
            <a:t>Management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 (</a:t>
          </a:r>
          <a:r>
            <a:rPr lang="el-GR" sz="1800" kern="1200" dirty="0" smtClean="0">
              <a:latin typeface="Myriad Pro" panose="020B0503030403020204" pitchFamily="34" charset="0"/>
              <a:cs typeface="Arial" charset="0"/>
            </a:rPr>
            <a:t>σε συνεργασία με </a:t>
          </a:r>
          <a:r>
            <a:rPr lang="en-US" sz="1800" kern="1200" dirty="0" smtClean="0">
              <a:latin typeface="Myriad Pro" panose="020B0503030403020204" pitchFamily="34" charset="0"/>
              <a:cs typeface="Arial" charset="0"/>
            </a:rPr>
            <a:t>Univ. of Kent)</a:t>
          </a:r>
          <a:endParaRPr lang="el-GR" sz="1800" kern="1200" dirty="0">
            <a:latin typeface="Myriad Pro" panose="020B0503030403020204" pitchFamily="34" charset="0"/>
            <a:cs typeface="Arial" charset="0"/>
          </a:endParaRPr>
        </a:p>
      </dsp:txBody>
      <dsp:txXfrm>
        <a:off x="2263291" y="4475119"/>
        <a:ext cx="6083199" cy="604745"/>
      </dsp:txXfrm>
    </dsp:sp>
    <dsp:sp modelId="{73CE607A-98FD-4073-99EB-42593C64EEA2}">
      <dsp:nvSpPr>
        <dsp:cNvPr id="0" name=""/>
        <dsp:cNvSpPr/>
      </dsp:nvSpPr>
      <dsp:spPr>
        <a:xfrm>
          <a:off x="2147051" y="5079865"/>
          <a:ext cx="61994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B5832-7B79-4163-B995-7FE9E1F844EC}">
      <dsp:nvSpPr>
        <dsp:cNvPr id="0" name=""/>
        <dsp:cNvSpPr/>
      </dsp:nvSpPr>
      <dsp:spPr>
        <a:xfrm>
          <a:off x="0" y="0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1"/>
            </a:rPr>
            <a:t>https://www.facebook.com/auebdmst</a:t>
          </a:r>
          <a:endParaRPr lang="el-GR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Τμήμα Διοικητικής Επιστήμης &amp; Τεχνολογίας, Οικονομικό Πανεπιστήμιο Αθηνών 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0"/>
        <a:ext cx="5791693" cy="1417657"/>
      </dsp:txXfrm>
    </dsp:sp>
    <dsp:sp modelId="{0571DC91-4BD8-4783-B8EA-CAE443CCF0EA}">
      <dsp:nvSpPr>
        <dsp:cNvPr id="0" name=""/>
        <dsp:cNvSpPr/>
      </dsp:nvSpPr>
      <dsp:spPr>
        <a:xfrm>
          <a:off x="141765" y="141765"/>
          <a:ext cx="1483364" cy="113412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 val="9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5C938-F650-42BD-A736-3673068C9F12}">
      <dsp:nvSpPr>
        <dsp:cNvPr id="0" name=""/>
        <dsp:cNvSpPr/>
      </dsp:nvSpPr>
      <dsp:spPr>
        <a:xfrm>
          <a:off x="0" y="1559423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2"/>
            </a:rPr>
            <a:t>https://twitter.com/dmstaueb</a:t>
          </a:r>
          <a:endParaRPr lang="en-US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DMST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1559423"/>
        <a:ext cx="5791693" cy="1417657"/>
      </dsp:txXfrm>
    </dsp:sp>
    <dsp:sp modelId="{D066F7DB-AAF5-4191-BA43-F82CB891DDC9}">
      <dsp:nvSpPr>
        <dsp:cNvPr id="0" name=""/>
        <dsp:cNvSpPr/>
      </dsp:nvSpPr>
      <dsp:spPr>
        <a:xfrm>
          <a:off x="672009" y="1701189"/>
          <a:ext cx="422877" cy="11341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86C40-99E7-4F96-9802-24EBA87643C3}">
      <dsp:nvSpPr>
        <dsp:cNvPr id="0" name=""/>
        <dsp:cNvSpPr/>
      </dsp:nvSpPr>
      <dsp:spPr>
        <a:xfrm>
          <a:off x="0" y="3118846"/>
          <a:ext cx="7416824" cy="141765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  <a:hlinkClick xmlns:r="http://schemas.openxmlformats.org/officeDocument/2006/relationships" r:id="rId3"/>
            </a:rPr>
            <a:t>https://www.youtube.com/user/auebdmst</a:t>
          </a:r>
          <a:endParaRPr lang="en-US" sz="1800" b="1" kern="1200" dirty="0" smtClean="0">
            <a:solidFill>
              <a:schemeClr val="tx1"/>
            </a:solidFill>
            <a:latin typeface="Myriad Pro" panose="020B0503030403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Myriad Pro" panose="020B0503030403020204" pitchFamily="34" charset="0"/>
            </a:rPr>
            <a:t>Department of Management Science and Technology</a:t>
          </a:r>
          <a:endParaRPr lang="el-GR" sz="1800" b="1" kern="1200" dirty="0">
            <a:solidFill>
              <a:schemeClr val="tx1"/>
            </a:solidFill>
            <a:latin typeface="Myriad Pro" panose="020B0503030403020204" pitchFamily="34" charset="0"/>
          </a:endParaRPr>
        </a:p>
      </dsp:txBody>
      <dsp:txXfrm>
        <a:off x="1625130" y="3118846"/>
        <a:ext cx="5791693" cy="1417657"/>
      </dsp:txXfrm>
    </dsp:sp>
    <dsp:sp modelId="{9469AD46-FB9C-45A7-80B9-3936EBD4C8D8}">
      <dsp:nvSpPr>
        <dsp:cNvPr id="0" name=""/>
        <dsp:cNvSpPr/>
      </dsp:nvSpPr>
      <dsp:spPr>
        <a:xfrm>
          <a:off x="302799" y="3295577"/>
          <a:ext cx="710917" cy="11341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81C73E-B78A-B44C-82A1-8EC2DB5AE464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90BE9B6-A758-6043-B40D-8F718D07B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31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00B7C77-590C-AC4D-90CC-9981DA53CBE0}" type="datetimeFigureOut">
              <a:rPr lang="el-GR"/>
              <a:pPr/>
              <a:t>29/10/2018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A840BE8-7B6E-8447-A5A8-E3DC537ADB8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78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FBB4CA-37B8-F24F-AB55-76DA91648C48}" type="slidenum">
              <a:rPr lang="el-GR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BA7E85-0C16-3249-A2AA-9ED3579F334A}" type="slidenum">
              <a:rPr lang="el-GR">
                <a:latin typeface="Calibri" charset="0"/>
              </a:rPr>
              <a:pPr/>
              <a:t>5</a:t>
            </a:fld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6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528DCBE-1FEF-2747-B647-7EBB9C6F5EDA}" type="slidenum">
              <a:rPr lang="el-GR">
                <a:latin typeface="Calibri" charset="0"/>
              </a:rPr>
              <a:pPr/>
              <a:t>14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>
              <a:latin typeface="Calibri" charset="0"/>
            </a:endParaRPr>
          </a:p>
        </p:txBody>
      </p:sp>
      <p:sp>
        <p:nvSpPr>
          <p:cNvPr id="634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4B1792-DA3B-E844-A4E8-2D8A5D8AF4E3}" type="slidenum">
              <a:rPr lang="el-GR">
                <a:latin typeface="Calibri" charset="0"/>
              </a:rPr>
              <a:pPr/>
              <a:t>15</a:t>
            </a:fld>
            <a:endParaRPr lang="el-G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40BE8-7B6E-8447-A5A8-E3DC537ADB8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92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5168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CD1A9-B961-7549-88B4-6BE008128AE3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FD28-F62F-B649-AEAD-DFD0FCEBE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57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46449-6B73-F249-B05D-96F939A084BF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D9D03-C663-DA49-B84D-7E759E6E4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53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556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885CA-C2D5-3E49-9F53-27AB7EF5FD1E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6872-96D7-904D-9A16-90D9D1FFD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84C2B-76C0-734F-B99F-08A560CA4683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5751B-E6FE-514D-8579-D31BE98A8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72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F2401-86CF-814D-B8BD-1C88A4CFBE31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7D6F-AB68-1346-8758-790909361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23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F2D15-E863-A947-A398-0FD17A9A25EC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85BC-2091-B241-B8F4-D90868000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5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E945F-9CBF-9E4E-8584-182562ECD936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1D2B-244E-B548-A801-8DE74007D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43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6306-ADCF-4D41-B501-00BFABF716EB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2498-3515-D043-93F2-A3C38733F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6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7F732-E54B-3243-99C6-E313434D7C4B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D862-6BE3-F046-8E3D-EDB7BC28A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63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17AE0-B104-904E-ACBE-0541028ED5C8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3EC51-2011-4343-89FC-509C96125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2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720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2DCEA-FA2B-1D4C-B9D2-7A4705472DFA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4597-579B-A24C-A983-7D67C88FA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62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8DF60-5CEF-414A-955E-15206FB40746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11AA-02BA-1B47-8806-C91B8EDE1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88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7D521-E86D-2F4F-A0E9-B0410D71AD8E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D1CEF-500B-6D4A-8FA8-841D734EF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656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69D63-3D99-5B4F-9B15-4530A10D6551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00B9-B8E6-5E43-993F-4FC4A6DD5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808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l-GR" altLang="el-GR" sz="3200" i="1" smtClean="0">
              <a:solidFill>
                <a:srgbClr val="FFFFFF"/>
              </a:solidFill>
              <a:latin typeface="Century Schoolbook" panose="02040604050505020304" pitchFamily="18" charset="0"/>
              <a:ea typeface="+mn-ea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76213" y="187325"/>
            <a:ext cx="8763000" cy="6213475"/>
          </a:xfrm>
          <a:prstGeom prst="rect">
            <a:avLst/>
          </a:prstGeom>
          <a:noFill/>
          <a:ln w="9525" cap="rnd">
            <a:solidFill>
              <a:srgbClr val="6C6C6C"/>
            </a:solidFill>
            <a:prstDash val="dash"/>
            <a:miter lim="800000"/>
            <a:headEnd/>
            <a:tailEnd/>
          </a:ln>
          <a:effectLst>
            <a:outerShdw blurRad="25400" dist="12700" dir="5400000" algn="tl" rotWithShape="0">
              <a:schemeClr val="bg1">
                <a:alpha val="59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895350" y="1009650"/>
            <a:ext cx="7469188" cy="50752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900113" y="1044575"/>
            <a:ext cx="7488237" cy="5121275"/>
          </a:xfrm>
          <a:prstGeom prst="rect">
            <a:avLst/>
          </a:prstGeom>
          <a:blipFill dpi="0" rotWithShape="1">
            <a:blip r:embed="rId2" cstate="print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46125" y="78263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53375" y="849313"/>
            <a:ext cx="5667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2988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B8DF9B5-6256-B444-89BE-3C559CDDFF23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4C7F76C4-D603-5242-ABA7-205A25A68D25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8310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AB1454E-6E8C-5946-A586-DB00AB6468A5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30D518B9-B8F2-6F41-A2FF-6A38EE6A1454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71111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244257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  <a:prstGeom prst="rect">
            <a:avLst/>
          </a:prstGeo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  <a:prstGeom prst="rect">
            <a:avLst/>
          </a:prstGeo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2B52F5E-A531-EF40-AEED-8438B5276E07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F14738AB-314E-3C45-B11E-47D06B8A219A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16663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CCC707D-96EA-5A48-AAFD-E79DFF171FAD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1E50056-E5E7-BC47-818F-F3DD4BCC3EBD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4169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584E87A-EAAF-4B45-B1BA-294C17636D81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0FFAF59-FA55-274A-874C-088DEF69C14F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693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427DE-8C50-B448-877A-99BB45A4484A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F688-0FA5-C540-B4FB-C57C206E7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550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62966A3-AE12-F344-8063-732ABDCD490C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BF54803-5A2A-CD4F-8553-75CA861135CC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1664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D92DDAA-ECAA-1348-ABA0-C1A272527895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7A1C86C2-35B5-BB4A-B88B-02A943A12775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9091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A3B2A81-4573-5647-903B-08412E9F3DA5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462B200-7A32-4147-8E76-3718DBFE2F8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6504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CACEC99E-7792-E34B-B99F-86709B06B6E9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6C01F91B-6691-6440-B209-7AF6F59570D9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31950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prstGeom prst="rect">
            <a:avLst/>
          </a:prstGeo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87A77B7-54DD-5C45-8E5D-AE4B686684D3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7DCC19FD-1BEF-6249-BC8A-B420F5EB0B0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0719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FE36839-BC86-F04C-B27D-9F1FB49B15E3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9AFDCB31-708E-B24E-BA66-7B71C171BF21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9381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3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D3CB5DF4-2DF0-2D42-B102-98EF677FAE78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493AAF85-76BF-8542-8B12-73FD7BC34340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46459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E8B3FF22-FD76-7149-BD20-4D2C4636DC93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88795088-A8B7-B44B-8A1C-B5C3CE2B26B0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2118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8C05CF1A-AEEF-8549-BCE5-139CFE012B6D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6E50380-41E5-EF4B-878E-07CC62279B34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69059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F7F09CDB-F5A3-2542-A63E-4BA9C3D24932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51795C30-2B5A-574E-82C0-77DA869065C7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7889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7194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89EFD-F9CF-F04B-B979-8EC637FC9771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1456-4D1E-7045-A8DD-B28A27536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882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098FC9F3-EE28-214A-81D7-934FD8C109ED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F5BF9AF-C502-524D-9778-892564894919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78132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3FD5B635-DEEB-E047-AD7E-54F4E1F6259E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2F21F47B-30CF-284F-A475-953CBFAD3132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9229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B1833295-5FAC-B948-8223-EF74F780DA14}" type="datetime1">
              <a:rPr lang="en-US"/>
              <a:pPr/>
              <a:t>10/29/2018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4D2D0"/>
                </a:solidFill>
                <a:latin typeface="Century Schoolbook" charset="0"/>
              </a:defRPr>
            </a:lvl1pPr>
          </a:lstStyle>
          <a:p>
            <a:fld id="{A32F66F7-A488-9B4E-BB21-91FACE8FC148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62761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49362"/>
          </a:xfrm>
          <a:prstGeom prst="rect">
            <a:avLst/>
          </a:prstGeom>
        </p:spPr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FDDE192D-F864-8741-AADA-884AEE337B81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1C369B8A-F62C-5E45-B910-65174B07C6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34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4700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22238"/>
            <a:ext cx="7848872" cy="12954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xmlns="" val="3727857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146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90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946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7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0F8AA-A400-0746-AA6C-BF8B6890EA00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8DBC-43DD-DE49-BB42-E6CD93A4D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563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6011863" y="6381750"/>
            <a:ext cx="28813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l-GR" altLang="el-GR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3079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59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219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eaLnBrk="1" hangingPunct="1">
              <a:defRPr sz="1400">
                <a:solidFill>
                  <a:srgbClr val="46465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591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6" name="Rectangle 77"/>
            <p:cNvSpPr>
              <a:spLocks noChangeArrowheads="1"/>
            </p:cNvSpPr>
            <p:nvPr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1" name="Rectangle 82"/>
            <p:cNvSpPr>
              <a:spLocks noChangeArrowheads="1"/>
            </p:cNvSpPr>
            <p:nvPr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2" name="Rectangle 83"/>
            <p:cNvSpPr>
              <a:spLocks noChangeArrowheads="1"/>
            </p:cNvSpPr>
            <p:nvPr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 bwMode="auto">
          <a:xfrm>
            <a:off x="1785938" y="428625"/>
            <a:ext cx="59293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FFFFFF"/>
                </a:solidFill>
                <a:latin typeface="Calibri" charset="0"/>
              </a:rPr>
              <a:t>OIKO</a:t>
            </a:r>
            <a:r>
              <a:rPr lang="el-GR" sz="2400" b="1">
                <a:solidFill>
                  <a:srgbClr val="FFFFFF"/>
                </a:solidFill>
                <a:latin typeface="Calibri" charset="0"/>
              </a:rPr>
              <a:t>Ν</a:t>
            </a:r>
            <a:r>
              <a:rPr lang="en-US" sz="2400" b="1">
                <a:solidFill>
                  <a:srgbClr val="FFFFFF"/>
                </a:solidFill>
                <a:latin typeface="Calibri" charset="0"/>
              </a:rPr>
              <a:t>OMI</a:t>
            </a:r>
            <a:r>
              <a:rPr lang="el-GR" sz="2400" b="1">
                <a:solidFill>
                  <a:srgbClr val="FFFFFF"/>
                </a:solidFill>
                <a:latin typeface="Calibri" charset="0"/>
              </a:rPr>
              <a:t>ΚΟ ΠΑΝΕΠΙΣΤΗΜΙΟ ΑΘΗΝΩΝ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l-GR" sz="2000">
                <a:solidFill>
                  <a:srgbClr val="FFFFFF"/>
                </a:solidFill>
                <a:latin typeface="Calibri" charset="0"/>
              </a:rPr>
              <a:t>ΤΜΗΜΑ ΔΙΟΙΚΗΤΙΚΗΣ ΕΠΙΣΤΗΜΗΣ ΚΑΙ ΤΕΧΝΟΛΟΓΙΑΣ</a:t>
            </a:r>
            <a:endParaRPr lang="en-US" sz="20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2900354"/>
            <a:ext cx="77724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7657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450"/>
            <a:ext cx="4895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65C27-A810-3A41-837E-6D26CF27BA51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637D-DB2A-BF46-83C9-76D43971D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23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62935C-6BAD-3A4C-AD49-B9449F7A397E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0947-3AC9-294A-94A9-3096A8531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2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1B5D1-CB85-C744-ABB2-66EA5F106B63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ACE53-746D-054D-95E5-496DA34B4D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3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CB61F-8009-AD4F-B9FA-D3ABCBE076DC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B0E7-E7BC-0946-A5CA-DF921EA8B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7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B1B111-2090-1C4D-B99F-56DD1384E613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2B63ED-CC4F-C140-B674-1AE74D30D3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74" descr="hermes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64300"/>
            <a:ext cx="328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5"/>
          <p:cNvSpPr txBox="1">
            <a:spLocks noChangeArrowheads="1"/>
          </p:cNvSpPr>
          <p:nvPr userDrawn="1"/>
        </p:nvSpPr>
        <p:spPr bwMode="auto">
          <a:xfrm>
            <a:off x="6629400" y="6475413"/>
            <a:ext cx="256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l-GR" sz="1100"/>
              <a:t>Κ</a:t>
            </a:r>
            <a:r>
              <a:rPr lang="el-GR" sz="1100">
                <a:latin typeface="Verdana" charset="0"/>
              </a:rPr>
              <a:t>. Π</a:t>
            </a:r>
            <a:r>
              <a:rPr lang="el-GR" sz="1100"/>
              <a:t>ραματάρη</a:t>
            </a:r>
            <a:r>
              <a:rPr lang="en-US" sz="1100">
                <a:latin typeface="Verdana" charset="0"/>
              </a:rPr>
              <a:t>, </a:t>
            </a:r>
            <a:r>
              <a:rPr lang="el-GR" sz="1100">
                <a:latin typeface="Verdana" charset="0"/>
              </a:rPr>
              <a:t>Δ.Ε.Τ. / Ο.Π.Α.</a:t>
            </a:r>
            <a:endParaRPr lang="en-US" sz="1100">
              <a:latin typeface="Verdana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5288" y="809625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773238"/>
            <a:ext cx="82915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62" r:id="rId7"/>
    <p:sldLayoutId id="2147484063" r:id="rId8"/>
    <p:sldLayoutId id="2147484064" r:id="rId9"/>
    <p:sldLayoutId id="2147484065" r:id="rId10"/>
    <p:sldLayoutId id="21474840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3BF11DE-5D9D-CB4E-A273-B97E5A7EA158}" type="datetime1">
              <a:rPr lang="en-US"/>
              <a:pPr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1B01F1A-6695-654B-BC21-516893098C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611188" y="765175"/>
            <a:ext cx="7921625" cy="54721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611188" y="765175"/>
            <a:ext cx="7921625" cy="5472113"/>
          </a:xfrm>
          <a:prstGeom prst="rect">
            <a:avLst/>
          </a:prstGeom>
          <a:blipFill dpi="0" rotWithShape="1">
            <a:blip r:embed="rId34" cstate="print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01675" y="639763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969250" y="7048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77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  <p:sldLayoutId id="2147484102" r:id="rId18"/>
    <p:sldLayoutId id="2147484103" r:id="rId19"/>
    <p:sldLayoutId id="2147484104" r:id="rId20"/>
    <p:sldLayoutId id="2147484105" r:id="rId21"/>
    <p:sldLayoutId id="2147484078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s@aueb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sdet.dmst.aueb.gr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827088" y="2133600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l-GR" sz="2400" b="1" dirty="0">
                <a:solidFill>
                  <a:srgbClr val="000000"/>
                </a:solidFill>
                <a:latin typeface="Myriad Pro" charset="0"/>
                <a:ea typeface="Kozuka Gothic Pro R" charset="0"/>
              </a:rPr>
              <a:t>ΕΚΔΗΛΩΣΗ ΕΝΗΜΕΡΩΣΗΣ ΠΡΩΤΟΕΤΩΝ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00113" y="3413483"/>
            <a:ext cx="71993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l-GR" sz="2800" b="1" dirty="0">
                <a:solidFill>
                  <a:srgbClr val="000000"/>
                </a:solidFill>
                <a:latin typeface="Myriad Pro" charset="0"/>
              </a:rPr>
              <a:t>Καλωσόρισμα</a:t>
            </a:r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Myriad Pro" charset="0"/>
            </a:endParaRPr>
          </a:p>
          <a:p>
            <a:pPr algn="ctr" eaLnBrk="1" hangingPunct="1"/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στο Τμήμα Διοικητικής Επιστήμης </a:t>
            </a:r>
            <a:r>
              <a:rPr lang="en-US" sz="2000" b="1" dirty="0">
                <a:solidFill>
                  <a:srgbClr val="000000"/>
                </a:solidFill>
                <a:latin typeface="Myriad Pro" charset="0"/>
              </a:rPr>
              <a:t>&amp;</a:t>
            </a:r>
            <a:r>
              <a:rPr lang="el-GR" sz="2000" b="1" dirty="0">
                <a:solidFill>
                  <a:srgbClr val="000000"/>
                </a:solidFill>
                <a:latin typeface="Myriad Pro" charset="0"/>
              </a:rPr>
              <a:t> Τεχνολογίας</a:t>
            </a:r>
            <a:endParaRPr lang="el-GR" b="1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/>
            <a:endParaRPr lang="el-GR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/>
            <a:endParaRPr lang="el-GR" i="1" dirty="0">
              <a:solidFill>
                <a:srgbClr val="000000"/>
              </a:solidFill>
              <a:latin typeface="Myriad Pro" charset="0"/>
              <a:cs typeface="Times New Roman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l-GR" sz="1600" b="1" dirty="0" smtClean="0">
                <a:solidFill>
                  <a:srgbClr val="000000"/>
                </a:solidFill>
                <a:latin typeface="Myriad Pro" charset="0"/>
              </a:rPr>
              <a:t>Καθηγητής Διομήδης </a:t>
            </a:r>
            <a:r>
              <a:rPr lang="el-GR" sz="1600" b="1" dirty="0" err="1" smtClean="0">
                <a:solidFill>
                  <a:srgbClr val="000000"/>
                </a:solidFill>
                <a:latin typeface="Myriad Pro" charset="0"/>
              </a:rPr>
              <a:t>Σπινέλλης</a:t>
            </a:r>
            <a:endParaRPr lang="el-GR" sz="1600" b="1" dirty="0" smtClean="0">
              <a:solidFill>
                <a:srgbClr val="000000"/>
              </a:solidFill>
              <a:latin typeface="Myriad Pro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l-GR" sz="1600" dirty="0" smtClean="0">
                <a:solidFill>
                  <a:srgbClr val="000000"/>
                </a:solidFill>
                <a:latin typeface="Myriad Pro" charset="0"/>
              </a:rPr>
              <a:t>Πρόεδρος ΔΕΤ</a:t>
            </a:r>
            <a:endParaRPr lang="el-GR" sz="1600" dirty="0">
              <a:solidFill>
                <a:srgbClr val="000000"/>
              </a:solidFill>
              <a:latin typeface="Myriad Pro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1600" dirty="0" smtClean="0">
                <a:solidFill>
                  <a:srgbClr val="000000"/>
                </a:solidFill>
                <a:latin typeface="Myriad Pro" charset="0"/>
                <a:hlinkClick r:id="rId3"/>
              </a:rPr>
              <a:t>dds@aueb.gr</a:t>
            </a:r>
            <a:endParaRPr lang="el-GR" sz="1600" dirty="0">
              <a:solidFill>
                <a:srgbClr val="000000"/>
              </a:solidFill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" y="980728"/>
            <a:ext cx="8229600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pPr marL="12700" defTabSz="801688" eaLnBrk="1" hangingPunct="1"/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Μαθήματα Β’ εξαμήνου</a:t>
            </a:r>
            <a:endParaRPr lang="en-US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625389436"/>
              </p:ext>
            </p:extLst>
          </p:nvPr>
        </p:nvGraphicFramePr>
        <p:xfrm>
          <a:off x="457200" y="1700808"/>
          <a:ext cx="7715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96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bject 19"/>
          <p:cNvSpPr>
            <a:spLocks noGrp="1"/>
          </p:cNvSpPr>
          <p:nvPr>
            <p:ph type="title" idx="4294967295"/>
          </p:nvPr>
        </p:nvSpPr>
        <p:spPr>
          <a:xfrm>
            <a:off x="395288" y="836613"/>
            <a:ext cx="8291512" cy="863600"/>
          </a:xfrm>
        </p:spPr>
        <p:txBody>
          <a:bodyPr/>
          <a:lstStyle/>
          <a:p>
            <a:pPr marL="12700" defTabSz="801688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Κατευθύνσεις (επιλογή στο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6</a:t>
            </a:r>
            <a:r>
              <a:rPr lang="el-GR" sz="2000" baseline="30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ο</a:t>
            </a:r>
            <a:r>
              <a:rPr lang="en-US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εξάμηνο</a:t>
            </a: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)</a:t>
            </a:r>
          </a:p>
        </p:txBody>
      </p:sp>
      <p:sp>
        <p:nvSpPr>
          <p:cNvPr id="57347" name="object 105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96355"/>
            <a:ext cx="8291512" cy="500099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"/>
              <a:tabLst>
                <a:tab pos="468313" algn="l"/>
                <a:tab pos="636588" algn="l"/>
              </a:tabLst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Διοίκηση Λειτουργιών και Εφοδιαστικής Αλυσίδας </a:t>
            </a: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Διοίκηση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παραγωγής και υπηρεσιών, Logistics, συστήματα ERP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Επιχειρησιακή Έρευνα και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Επιχειρηματική Αναλυτική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Εργαλεία και μέθοδοι για τη μαθηματική μοντελοποίηση και την υπολογιστική επίλυση των εφαρμογών διοίκησης και χρηματοοικονομικών</a:t>
            </a:r>
          </a:p>
          <a:p>
            <a:pPr marL="0" indent="0" algn="just">
              <a:lnSpc>
                <a:spcPct val="80000"/>
              </a:lnSpc>
              <a:buClr>
                <a:srgbClr val="FF9933"/>
              </a:buClr>
              <a:buNone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Πληροφοριακά Συστήματα και Ηλεκτρονικό Επιχειρείν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Τεχνικά και οργανωσιακά θέματα του ηλεκτρονικού επιχειρείν, καινοτομία και ψηφιακή επιχειρηματικότητα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Στρατηγική, Επιχειρηματικότητα και Ανθρώπινοι Πόροι </a:t>
            </a: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Διοίκηση ανθρώπινου δυναμικού και ηγεσία, επιχειρηματική στρατηγική, υλοποίηση στρατηγικών αλλαγών</a:t>
            </a: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b="1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Ü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Τεχνολογίες Λογισμικού και Ανάλυσης Δεδομένων</a:t>
            </a:r>
            <a:endParaRPr lang="el-GR" sz="1800" b="1" dirty="0">
              <a:latin typeface="Myriad Pro" panose="020B0503030403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Θεωρία και πρακτική εφαρμογή των κύριων πληροφοριακών τεχνολογιών που εφαρμόζονται στο επιχειρηματικό και </a:t>
            </a:r>
            <a:r>
              <a:rPr lang="el-GR" sz="1800" dirty="0" err="1">
                <a:latin typeface="Myriad Pro" panose="020B0503030403020204" pitchFamily="34" charset="0"/>
                <a:cs typeface="Arial" charset="0"/>
              </a:rPr>
              <a:t>οργανωσιακό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 περιβάλλον, γνώσεις και δεξιότητες επιχειρηματικής πληροφορικής, επιχειρηματική αναλυτική </a:t>
            </a:r>
          </a:p>
          <a:p>
            <a:pPr marL="0" indent="0">
              <a:lnSpc>
                <a:spcPct val="80000"/>
              </a:lnSpc>
              <a:buNone/>
              <a:tabLst>
                <a:tab pos="468313" algn="l"/>
                <a:tab pos="636588" algn="l"/>
              </a:tabLst>
            </a:pPr>
            <a:endParaRPr lang="el-GR" sz="1800" b="1" dirty="0"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464528" y="1124744"/>
            <a:ext cx="8229600" cy="50346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700" defTabSz="801688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Ποιότητα των Σπουδών στο ΔΕΤ</a:t>
            </a:r>
          </a:p>
        </p:txBody>
      </p:sp>
      <p:sp>
        <p:nvSpPr>
          <p:cNvPr id="58371" name="object 111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pPr marL="35560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Myriad Pro" panose="020B0503030403020204" pitchFamily="34" charset="0"/>
                <a:cs typeface="Arial" charset="0"/>
              </a:rPr>
              <a:t>Συνεχής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Αξιολόγηση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(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Τμήματος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/ Καθηγητών /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Μαθημάτων)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Φροντιστήρια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, Εργαστήρια και Εργασίες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Ηλεκτρονική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Μάθηση (75.000 επισκέπτες/μήνα στο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s</a:t>
            </a:r>
            <a:r>
              <a:rPr lang="el-GR" sz="1800" dirty="0" err="1" smtClean="0">
                <a:latin typeface="Myriad Pro" panose="020B0503030403020204" pitchFamily="34" charset="0"/>
                <a:cs typeface="Arial" charset="0"/>
              </a:rPr>
              <a:t>ite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Υποχρεωτική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Πρακτική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Άσκηση – Πτυχιακή Εργασία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(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8</a:t>
            </a:r>
            <a:r>
              <a:rPr lang="el-GR" sz="1800" baseline="30000" dirty="0" smtClean="0">
                <a:latin typeface="Myriad Pro" panose="020B0503030403020204" pitchFamily="34" charset="0"/>
                <a:cs typeface="Arial" charset="0"/>
              </a:rPr>
              <a:t>ο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Εξάμηνο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1 Εκπαιδευτικό Εργαστήριο με δύο αίθουσες (72 θέσεων συνολικά)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Ανταλλαγή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Φοιτητών με Ευρωπαϊκά Πανεπιστήμια (40 τον χρόνο)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Διακεκριμένοι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Επισκέπτες Καθηγητές από το Εξωτερικό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8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Μεταπτυχιακά Προγράμματα</a:t>
            </a:r>
          </a:p>
          <a:p>
            <a:pPr marL="298450" indent="-285750">
              <a:buClr>
                <a:srgbClr val="FF9933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Συνεχές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Πρόγραμμα Εκδηλώσεων,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Συνεδρίων, κτλ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259632" y="3068638"/>
            <a:ext cx="7056784" cy="30972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l-GR" sz="20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Τ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ο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πρώτο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θερινό σχολείο επιχειρηματικότητας </a:t>
            </a: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b="1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b="1" dirty="0" smtClean="0">
                <a:latin typeface="Myriad Pro" panose="020B0503030403020204" pitchFamily="34" charset="0"/>
                <a:cs typeface="Arial" charset="0"/>
              </a:rPr>
              <a:t> 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που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διοργανώνεται από</a:t>
            </a: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Ελληνικό Πανεπιστήμιο και </a:t>
            </a: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απευθύνεται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σε μαθητές Λυκείου </a:t>
            </a: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    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με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στόχο να ωθήσει τη νεανική καινοτομία και την επιχειρηματικότητα και να τους διδάξει πώς δομείται ένα επιχειρηματικό πλάνο και πώς υλοποιείται μια επιχειρηματική ιδέα.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1800" dirty="0">
                <a:latin typeface="Myriad Pro" panose="020B0503030403020204" pitchFamily="34" charset="0"/>
                <a:cs typeface="Arial" charset="0"/>
              </a:rPr>
              <a:t>	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2018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: 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9</a:t>
            </a:r>
            <a:r>
              <a:rPr lang="el-GR" sz="2000" b="1" baseline="300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η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συνεχής διοργάνωση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l-GR" sz="1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200" dirty="0">
              <a:latin typeface="Calibri" charset="0"/>
              <a:cs typeface="Arial" charset="0"/>
            </a:endParaRPr>
          </a:p>
        </p:txBody>
      </p:sp>
      <p:pic>
        <p:nvPicPr>
          <p:cNvPr id="59395" name="Εικόνα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551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116013" y="5445125"/>
            <a:ext cx="7227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l-GR" sz="2800" dirty="0" smtClean="0">
                <a:solidFill>
                  <a:srgbClr val="564E72"/>
                </a:solidFill>
                <a:latin typeface="Myriad Pro" panose="020B0503030403020204" pitchFamily="34" charset="0"/>
              </a:rPr>
              <a:t>Διεθνής </a:t>
            </a:r>
            <a:r>
              <a:rPr lang="el-GR" sz="2800" dirty="0">
                <a:solidFill>
                  <a:srgbClr val="564E72"/>
                </a:solidFill>
                <a:latin typeface="Myriad Pro" panose="020B0503030403020204" pitchFamily="34" charset="0"/>
              </a:rPr>
              <a:t>Φοιτητικός Διαγωνισμός Ψηφιακής Καινοτομίας και Επιχειρηματικότητας</a:t>
            </a:r>
          </a:p>
        </p:txBody>
      </p:sp>
      <p:pic>
        <p:nvPicPr>
          <p:cNvPr id="60419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614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Εικόνα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5316538"/>
            <a:ext cx="4429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595438"/>
            <a:ext cx="2362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327275"/>
            <a:ext cx="37465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12325D"/>
              </a:clrFrom>
              <a:clrTo>
                <a:srgbClr val="12325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6" t="57220" r="89133" b="35046"/>
          <a:stretch>
            <a:fillRect/>
          </a:stretch>
        </p:blipFill>
        <p:spPr bwMode="auto">
          <a:xfrm>
            <a:off x="4811713" y="4392613"/>
            <a:ext cx="4889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96" t="76431" r="47934" b="15240"/>
          <a:stretch>
            <a:fillRect/>
          </a:stretch>
        </p:blipFill>
        <p:spPr bwMode="auto">
          <a:xfrm>
            <a:off x="4797425" y="6030913"/>
            <a:ext cx="4492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19" t="27028" r="47954" b="64941"/>
          <a:stretch>
            <a:fillRect/>
          </a:stretch>
        </p:blipFill>
        <p:spPr bwMode="auto">
          <a:xfrm>
            <a:off x="4787900" y="3870325"/>
            <a:ext cx="4841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67" t="47107" r="47478" b="44415"/>
          <a:stretch>
            <a:fillRect/>
          </a:stretch>
        </p:blipFill>
        <p:spPr bwMode="auto">
          <a:xfrm>
            <a:off x="730250" y="4400550"/>
            <a:ext cx="53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Box 25"/>
          <p:cNvSpPr txBox="1">
            <a:spLocks noChangeArrowheads="1"/>
          </p:cNvSpPr>
          <p:nvPr/>
        </p:nvSpPr>
        <p:spPr bwMode="auto">
          <a:xfrm>
            <a:off x="5627688" y="4486275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Ιόνιο Πανεπιστήμιο</a:t>
            </a:r>
          </a:p>
        </p:txBody>
      </p:sp>
      <p:sp>
        <p:nvSpPr>
          <p:cNvPr id="62474" name="TextBox 28"/>
          <p:cNvSpPr txBox="1">
            <a:spLocks noChangeArrowheads="1"/>
          </p:cNvSpPr>
          <p:nvPr/>
        </p:nvSpPr>
        <p:spPr bwMode="auto">
          <a:xfrm>
            <a:off x="5627688" y="3971925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Αιγαίου</a:t>
            </a:r>
          </a:p>
        </p:txBody>
      </p:sp>
      <p:sp>
        <p:nvSpPr>
          <p:cNvPr id="62475" name="TextBox 33"/>
          <p:cNvSpPr txBox="1">
            <a:spLocks noChangeArrowheads="1"/>
          </p:cNvSpPr>
          <p:nvPr/>
        </p:nvSpPr>
        <p:spPr bwMode="auto">
          <a:xfrm>
            <a:off x="5637213" y="6140450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Τ.Ε.Ι. Αθήνας</a:t>
            </a:r>
          </a:p>
        </p:txBody>
      </p:sp>
      <p:pic>
        <p:nvPicPr>
          <p:cNvPr id="62476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5" t="67334" r="89252" b="25230"/>
          <a:stretch>
            <a:fillRect/>
          </a:stretch>
        </p:blipFill>
        <p:spPr bwMode="auto">
          <a:xfrm>
            <a:off x="4826000" y="4957763"/>
            <a:ext cx="4492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Box 26"/>
          <p:cNvSpPr txBox="1">
            <a:spLocks noChangeArrowheads="1"/>
          </p:cNvSpPr>
          <p:nvPr/>
        </p:nvSpPr>
        <p:spPr bwMode="auto">
          <a:xfrm>
            <a:off x="5627688" y="5014913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Ιωαννίνων</a:t>
            </a:r>
          </a:p>
        </p:txBody>
      </p:sp>
      <p:pic>
        <p:nvPicPr>
          <p:cNvPr id="62478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19" t="37141" r="47478" b="54678"/>
          <a:stretch>
            <a:fillRect/>
          </a:stretch>
        </p:blipFill>
        <p:spPr bwMode="auto">
          <a:xfrm>
            <a:off x="800100" y="3835400"/>
            <a:ext cx="520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TextBox 29"/>
          <p:cNvSpPr txBox="1">
            <a:spLocks noChangeArrowheads="1"/>
          </p:cNvSpPr>
          <p:nvPr/>
        </p:nvSpPr>
        <p:spPr bwMode="auto">
          <a:xfrm>
            <a:off x="1358900" y="3886200"/>
            <a:ext cx="2706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 dirty="0">
                <a:latin typeface="Myriad Pro" panose="020B0503030403020204" pitchFamily="34" charset="0"/>
              </a:rPr>
              <a:t>Αριστοτέλειο Πανεπιστήμιο Θεσσαλονίκης</a:t>
            </a:r>
          </a:p>
        </p:txBody>
      </p:sp>
      <p:sp>
        <p:nvSpPr>
          <p:cNvPr id="62480" name="TextBox 25"/>
          <p:cNvSpPr txBox="1">
            <a:spLocks noChangeArrowheads="1"/>
          </p:cNvSpPr>
          <p:nvPr/>
        </p:nvSpPr>
        <p:spPr bwMode="auto">
          <a:xfrm>
            <a:off x="1357313" y="6081713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Χαροκόπειο Πανεπιστήμιο </a:t>
            </a:r>
          </a:p>
        </p:txBody>
      </p:sp>
      <p:pic>
        <p:nvPicPr>
          <p:cNvPr id="62481" name="Picture 24" descr="http://www.hua.gr/templates/fluencyred/images/logo/hua_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8" y="6042025"/>
            <a:ext cx="47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7" t="27473" r="89133" b="65089"/>
          <a:stretch>
            <a:fillRect/>
          </a:stretch>
        </p:blipFill>
        <p:spPr bwMode="auto">
          <a:xfrm>
            <a:off x="4776788" y="5507038"/>
            <a:ext cx="5238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TextBox 22"/>
          <p:cNvSpPr txBox="1">
            <a:spLocks noChangeArrowheads="1"/>
          </p:cNvSpPr>
          <p:nvPr/>
        </p:nvSpPr>
        <p:spPr bwMode="auto">
          <a:xfrm>
            <a:off x="5621338" y="5532438"/>
            <a:ext cx="247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Εθνικό και Καποδιστριακό Πανεπιστήμιο Αθηνών </a:t>
            </a:r>
          </a:p>
        </p:txBody>
      </p:sp>
      <p:sp>
        <p:nvSpPr>
          <p:cNvPr id="62484" name="Title 1"/>
          <p:cNvSpPr>
            <a:spLocks noGrp="1"/>
          </p:cNvSpPr>
          <p:nvPr>
            <p:ph type="title"/>
          </p:nvPr>
        </p:nvSpPr>
        <p:spPr>
          <a:xfrm>
            <a:off x="1168400" y="219075"/>
            <a:ext cx="8229600" cy="8620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2700" defTabSz="801688" eaLnBrk="1" hangingPunct="1"/>
            <a:r>
              <a:rPr lang="en-US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T</a:t>
            </a:r>
            <a:r>
              <a:rPr lang="el-GR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α ΑΕΙ/ΤΕΙ του Δικτύου </a:t>
            </a:r>
            <a:r>
              <a:rPr lang="en-US" sz="200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Ennovation</a:t>
            </a:r>
            <a:endParaRPr lang="el-GR" sz="200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pic>
        <p:nvPicPr>
          <p:cNvPr id="62485" name="Picture 4" descr="C:\Users\ediakan\Downloads\NTUA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871788"/>
            <a:ext cx="7572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5" descr="C:\Users\ediakan\Downloads\PANEPISTIMIO-PATRON-logo-4xromo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519363"/>
            <a:ext cx="974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7" name="TextBox 30"/>
          <p:cNvSpPr txBox="1">
            <a:spLocks noChangeArrowheads="1"/>
          </p:cNvSpPr>
          <p:nvPr/>
        </p:nvSpPr>
        <p:spPr bwMode="auto">
          <a:xfrm>
            <a:off x="1355725" y="4529138"/>
            <a:ext cx="2476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Μακεδονίας</a:t>
            </a:r>
          </a:p>
        </p:txBody>
      </p:sp>
      <p:pic>
        <p:nvPicPr>
          <p:cNvPr id="62488" name="Picture 7" descr="C:\Users\ediakan\Downloads\αρχείο λήψης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932113"/>
            <a:ext cx="15478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6" descr="C:\Users\ediakan\Downloads\aueb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63" y="1511300"/>
            <a:ext cx="3367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024188"/>
            <a:ext cx="1114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2288"/>
            <a:ext cx="1209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2" name="TextBox 23"/>
          <p:cNvSpPr txBox="1">
            <a:spLocks noChangeArrowheads="1"/>
          </p:cNvSpPr>
          <p:nvPr/>
        </p:nvSpPr>
        <p:spPr bwMode="auto">
          <a:xfrm>
            <a:off x="1357313" y="5597525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Πολυτεχνείο Κρήτης</a:t>
            </a:r>
          </a:p>
        </p:txBody>
      </p:sp>
      <p:pic>
        <p:nvPicPr>
          <p:cNvPr id="62493" name="Picture 8" descr="http://www.neolaia.gr/wp-content/uploads/2012/05/Panepistimio-Krhths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86325"/>
            <a:ext cx="9921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4" name="TextBox 26"/>
          <p:cNvSpPr txBox="1">
            <a:spLocks noChangeArrowheads="1"/>
          </p:cNvSpPr>
          <p:nvPr/>
        </p:nvSpPr>
        <p:spPr bwMode="auto">
          <a:xfrm>
            <a:off x="1357313" y="5041900"/>
            <a:ext cx="247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1400">
                <a:latin typeface="Myriad Pro" panose="020B0503030403020204" pitchFamily="34" charset="0"/>
              </a:rPr>
              <a:t>Πανεπιστήμιο Κρήτης</a:t>
            </a:r>
          </a:p>
        </p:txBody>
      </p:sp>
      <p:pic>
        <p:nvPicPr>
          <p:cNvPr id="62495" name="Picture 16" descr="ennovationsymbol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" y="290513"/>
            <a:ext cx="563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6" name="Picture 2" descr="Ennovati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2925" y="6264275"/>
            <a:ext cx="21621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TEDxAUEB_White_Blackb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6134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97"/>
          <p:cNvSpPr>
            <a:spLocks noGrp="1" noChangeArrowheads="1"/>
          </p:cNvSpPr>
          <p:nvPr>
            <p:ph type="body" idx="4294967295"/>
          </p:nvPr>
        </p:nvSpPr>
        <p:spPr>
          <a:xfrm>
            <a:off x="595958" y="4005064"/>
            <a:ext cx="8291513" cy="25904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Μάιος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2018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: </a:t>
            </a: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15</a:t>
            </a:r>
            <a:r>
              <a:rPr lang="el-GR" sz="2000" b="1" baseline="30000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η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συνεχής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διοργάνωση</a:t>
            </a:r>
            <a:endParaRPr lang="en-US" sz="1800" dirty="0">
              <a:latin typeface="Myriad Pro" panose="020B0503030403020204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Πανελλήνια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επιστημονική συνάντηση 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καθηγητών, φοιτητών και ερευνητών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με στόχο: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την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παρουσίαση και συζήτηση θεμάτων σχετικά με τις σύγχρονες τάσεις της Διοικητικής Επιστήμης και Τεχνολογίας και </a:t>
            </a: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τη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διερεύνηση του ρόλου τους στη βιωσιμότητα και την ανάπτυξη καινοτόμων επιχειρηματικών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δράσεων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1743075" y="266700"/>
            <a:ext cx="2252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l-GR" sz="3200"/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611188" y="1124744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700" defTabSz="801688" eaLnBrk="1" hangingPunct="1">
              <a:defRPr sz="2000" b="1">
                <a:solidFill>
                  <a:srgbClr val="800000"/>
                </a:solidFill>
                <a:latin typeface="Myriad Pro" panose="020B0503030403020204" pitchFamily="34" charset="0"/>
              </a:defRPr>
            </a:lvl1pPr>
            <a:lvl2pPr>
              <a:defRPr sz="3200" b="1">
                <a:latin typeface="Calibri" pitchFamily="34" charset="0"/>
              </a:defRPr>
            </a:lvl2pPr>
            <a:lvl3pPr>
              <a:defRPr sz="3200" b="1">
                <a:latin typeface="Calibri" pitchFamily="34" charset="0"/>
              </a:defRPr>
            </a:lvl3pPr>
            <a:lvl4pPr>
              <a:defRPr sz="3200" b="1">
                <a:latin typeface="Calibri" pitchFamily="34" charset="0"/>
              </a:defRPr>
            </a:lvl4pPr>
            <a:lvl5pPr>
              <a:defRPr sz="32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r>
              <a:rPr lang="el-GR" dirty="0"/>
              <a:t>Φοιτητικό Συνέδριο ΔΕΤ</a:t>
            </a:r>
          </a:p>
        </p:txBody>
      </p: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5651500" y="1196182"/>
            <a:ext cx="2860335" cy="3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l-GR" sz="2000" u="sng" dirty="0">
                <a:solidFill>
                  <a:srgbClr val="000000"/>
                </a:solidFill>
                <a:latin typeface="Myriad Pro" panose="020B0503030403020204" pitchFamily="34" charset="0"/>
                <a:hlinkClick r:id="rId2"/>
              </a:rPr>
              <a:t>http://fsdet.dmst.aueb.gr</a:t>
            </a:r>
            <a:endParaRPr lang="el-GR" sz="2000" u="sng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Picture 9" descr="15th_fsd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628800"/>
            <a:ext cx="50196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052513"/>
            <a:ext cx="8229600" cy="432271"/>
          </a:xfrm>
        </p:spPr>
        <p:txBody>
          <a:bodyPr/>
          <a:lstStyle/>
          <a:p>
            <a:pPr marL="12700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Οι απόφοιτοί μας: </a:t>
            </a:r>
          </a:p>
        </p:txBody>
      </p:sp>
      <p:sp>
        <p:nvSpPr>
          <p:cNvPr id="68611" name="object 91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62103"/>
            <a:ext cx="7618412" cy="4824685"/>
          </a:xfrm>
        </p:spPr>
        <p:txBody>
          <a:bodyPr/>
          <a:lstStyle/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Πολλοί</a:t>
            </a:r>
            <a:r>
              <a:rPr lang="el-GR" sz="2000" b="1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απόφοιτοι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κάθε χρόνο συνεχίζουν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Μεταπτυχιακά σε γνωστά Πανεπιστήμια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σε όλες τις ειδικότητες Διοίκησης και της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Πληροφορικής – πολλοί με υποτροφία.</a:t>
            </a:r>
            <a:r>
              <a:rPr lang="en-US" sz="1800" dirty="0" smtClean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Ενδεικτικά: </a:t>
            </a: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dirty="0" smtClean="0">
              <a:latin typeface="Myriad Pro" panose="020B0503030403020204" pitchFamily="34" charset="0"/>
              <a:cs typeface="Arial" charset="0"/>
            </a:endParaRPr>
          </a:p>
          <a:p>
            <a:pPr marL="11112" indent="0">
              <a:buClr>
                <a:srgbClr val="FF9933"/>
              </a:buClr>
              <a:buNone/>
              <a:tabLst>
                <a:tab pos="468313" algn="l"/>
                <a:tab pos="636588" algn="l"/>
              </a:tabLst>
            </a:pP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endParaRPr lang="en-US" sz="1800" b="1" dirty="0" smtClean="0">
              <a:latin typeface="Myriad Pro" panose="020B0503030403020204" pitchFamily="34" charset="0"/>
              <a:cs typeface="Arial" charset="0"/>
            </a:endParaRPr>
          </a:p>
          <a:p>
            <a:pPr marL="354012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q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Στελέχωση επιχειρήσεων και οργανισμών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στην Ελλάδα και όλο τον κόσμο, </a:t>
            </a:r>
            <a:r>
              <a:rPr lang="el-GR" sz="1800" dirty="0">
                <a:latin typeface="Myriad Pro" panose="020B0503030403020204" pitchFamily="34" charset="0"/>
                <a:cs typeface="Arial" charset="0"/>
              </a:rPr>
              <a:t>από τις ΗΠΑ ως τη Μαλαισία (στοιχεία </a:t>
            </a:r>
            <a:r>
              <a:rPr lang="en-US" sz="1800" dirty="0" err="1">
                <a:latin typeface="Myriad Pro" panose="020B0503030403020204" pitchFamily="34" charset="0"/>
                <a:cs typeface="Arial" charset="0"/>
              </a:rPr>
              <a:t>dmst</a:t>
            </a:r>
            <a:r>
              <a:rPr lang="en-US" sz="1800" dirty="0">
                <a:latin typeface="Myriad Pro" panose="020B0503030403020204" pitchFamily="34" charset="0"/>
                <a:cs typeface="Arial" charset="0"/>
              </a:rPr>
              <a:t> alumni @ LinkedIn)</a:t>
            </a:r>
            <a:endParaRPr lang="el-GR" sz="1800" dirty="0">
              <a:latin typeface="Myriad Pro" panose="020B0503030403020204" pitchFamily="34" charset="0"/>
              <a:cs typeface="Arial" charset="0"/>
            </a:endParaRPr>
          </a:p>
          <a:p>
            <a:pPr marL="754062" lvl="1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Πρακτική Άσκηση </a:t>
            </a:r>
            <a:r>
              <a:rPr lang="el-GR" sz="1800" dirty="0" smtClean="0">
                <a:latin typeface="Myriad Pro" panose="020B0503030403020204" pitchFamily="34" charset="0"/>
                <a:cs typeface="Arial" charset="0"/>
              </a:rPr>
              <a:t>όλων των φοιτητών μας (&gt;150 εταιρίες) – πολλοί συνεχίζουν ως εργαζόμενοι.</a:t>
            </a:r>
          </a:p>
          <a:p>
            <a:pPr marL="754062" lvl="1">
              <a:lnSpc>
                <a:spcPct val="90000"/>
              </a:lnSpc>
              <a:buClr>
                <a:srgbClr val="FF9933"/>
              </a:buClr>
              <a:buFont typeface="Wingdings" panose="05000000000000000000" pitchFamily="2" charset="2"/>
              <a:buChar char="§"/>
              <a:tabLst>
                <a:tab pos="468313" algn="l"/>
                <a:tab pos="636588" algn="l"/>
              </a:tabLst>
            </a:pP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Σύλλογος </a:t>
            </a:r>
            <a:r>
              <a:rPr lang="el-GR" sz="1800" b="1" dirty="0">
                <a:latin typeface="Myriad Pro" panose="020B0503030403020204" pitchFamily="34" charset="0"/>
                <a:cs typeface="Arial" charset="0"/>
              </a:rPr>
              <a:t>Αποφοίτων του Τμήματος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58188"/>
            <a:ext cx="673639" cy="77493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964" y="2807910"/>
            <a:ext cx="777844" cy="75667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6883" y="2768075"/>
            <a:ext cx="817045" cy="7650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9136" y="2802894"/>
            <a:ext cx="1018928" cy="7302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2849" y="2769270"/>
            <a:ext cx="785335" cy="79531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59779" y="2802894"/>
            <a:ext cx="764549" cy="75313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1803" y="3813392"/>
            <a:ext cx="1762125" cy="6477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651448"/>
            <a:ext cx="855075" cy="86354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3355" y="3765767"/>
            <a:ext cx="1228725" cy="7429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3601" y="3748627"/>
            <a:ext cx="1370767" cy="60923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8164" y="3754332"/>
            <a:ext cx="826247" cy="82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xmlns="" val="312558825"/>
              </p:ext>
            </p:extLst>
          </p:nvPr>
        </p:nvGraphicFramePr>
        <p:xfrm>
          <a:off x="467544" y="119675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099" y="980728"/>
            <a:ext cx="8218487" cy="576262"/>
          </a:xfrm>
        </p:spPr>
        <p:txBody>
          <a:bodyPr/>
          <a:lstStyle/>
          <a:p>
            <a:r>
              <a:rPr lang="el-GR" sz="36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Το Τμήμα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μας 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634"/>
            <a:ext cx="8207375" cy="460769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Είναι το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μοναδικό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Πανεπιστημιακό Τμήμα στην ειδίκευσή του στην Ελλάδα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l-GR" sz="1800" dirty="0" smtClean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Συνδυάζει </a:t>
            </a:r>
            <a:r>
              <a:rPr lang="el-GR" sz="1800" b="1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3 πυλώνες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ακαδημαϊκής γνώσης: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Πληροφοριακά Συστήματα &amp; Τεχνολογίες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Επιχειρησιακή Έρευνα &amp; Διοικητική Επιστήμη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Διοίκηση Επιχειρήσεων και Οργανισμών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el-GR" sz="1800" b="1" dirty="0" smtClean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spcBef>
                <a:spcPts val="50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2000" b="1" dirty="0" smtClean="0">
                <a:solidFill>
                  <a:srgbClr val="FF9933"/>
                </a:solidFill>
                <a:latin typeface="Myriad Pro" panose="020B0503030403020204" pitchFamily="34" charset="0"/>
                <a:cs typeface="Arial" charset="0"/>
              </a:rPr>
              <a:t>Επί 3 συναπτά έτη</a:t>
            </a:r>
            <a:r>
              <a:rPr lang="el-GR" sz="1800" b="1" dirty="0" smtClean="0">
                <a:latin typeface="Myriad Pro" panose="020B0503030403020204" pitchFamily="34" charset="0"/>
                <a:cs typeface="Arial" charset="0"/>
              </a:rPr>
              <a:t>, το  2016 , το 2017 και το 2018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, είχε την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υψηλότερη βάση εισαγωγής μεταξύ όλων των Τμημάτων του 5</a:t>
            </a:r>
            <a:r>
              <a:rPr lang="el-GR" sz="1800" b="1" baseline="300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ου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Επιστημονικού Πεδίου 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και φέτος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του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4</a:t>
            </a:r>
            <a:r>
              <a:rPr lang="el-GR" sz="1800" b="1" baseline="300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ου</a:t>
            </a: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Επιστημονικού Πεδίου 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(Επιστήμες Οικονομίας και Πληροφορική) 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el-GR" sz="1800" b="1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l-GR" sz="1800" b="1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Προετοιμάζει </a:t>
            </a:r>
            <a:r>
              <a:rPr lang="el-GR" sz="1800" b="1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υψηλού επιπέδου αποφοίτους</a:t>
            </a:r>
            <a:r>
              <a:rPr lang="el-GR" sz="1800" dirty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 για την τοπική και διεθνή </a:t>
            </a:r>
            <a:r>
              <a:rPr lang="el-GR" sz="1800" dirty="0" smtClean="0">
                <a:solidFill>
                  <a:srgbClr val="000000"/>
                </a:solidFill>
                <a:latin typeface="Myriad Pro" panose="020B0503030403020204" pitchFamily="34" charset="0"/>
                <a:cs typeface="Arial" charset="0"/>
              </a:rPr>
              <a:t>οικονομία</a:t>
            </a:r>
            <a:endParaRPr lang="el-GR" sz="1800" dirty="0">
              <a:solidFill>
                <a:srgbClr val="000000"/>
              </a:solidFill>
              <a:latin typeface="Myriad Pro" panose="020B0503030403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611560" y="1196752"/>
            <a:ext cx="4190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Σας περιμένουμε στα </a:t>
            </a:r>
            <a:r>
              <a:rPr lang="en-US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Social </a:t>
            </a:r>
            <a:r>
              <a:rPr lang="en-US" sz="2000" b="1" dirty="0" smtClean="0">
                <a:solidFill>
                  <a:srgbClr val="800000"/>
                </a:solidFill>
                <a:latin typeface="Myriad Pro" panose="020B0503030403020204" pitchFamily="34" charset="0"/>
              </a:rPr>
              <a:t>Media! </a:t>
            </a:r>
            <a:endParaRPr lang="el-GR" sz="2000" b="1" dirty="0">
              <a:solidFill>
                <a:srgbClr val="800000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2358465912"/>
              </p:ext>
            </p:extLst>
          </p:nvPr>
        </p:nvGraphicFramePr>
        <p:xfrm>
          <a:off x="683568" y="191683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988840"/>
            <a:ext cx="1080120" cy="115212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617577"/>
            <a:ext cx="1109173" cy="113501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929" y="5072560"/>
            <a:ext cx="1283791" cy="1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3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dirty="0">
                <a:latin typeface="Calibri" charset="0"/>
              </a:rPr>
              <a:t>                                 </a:t>
            </a:r>
          </a:p>
          <a:p>
            <a:pPr>
              <a:buFont typeface="Arial" charset="0"/>
              <a:buNone/>
            </a:pPr>
            <a:endParaRPr lang="el-GR" dirty="0"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el-GR" sz="3200" b="1" dirty="0">
                <a:latin typeface="Myriad Pro" panose="020B0503030403020204" pitchFamily="34" charset="0"/>
              </a:rPr>
              <a:t>Καλώς ήλθατε!</a:t>
            </a:r>
          </a:p>
          <a:p>
            <a:pPr algn="ctr">
              <a:buFont typeface="Arial" charset="0"/>
              <a:buNone/>
            </a:pPr>
            <a:r>
              <a:rPr lang="el-GR" sz="3200" b="1" dirty="0">
                <a:latin typeface="Myriad Pro" panose="020B0503030403020204" pitchFamily="34" charset="0"/>
              </a:rPr>
              <a:t>Καλή Ακαδημαϊκή Χρονιά!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642144" y="1052637"/>
            <a:ext cx="8229600" cy="432147"/>
          </a:xfrm>
        </p:spPr>
        <p:txBody>
          <a:bodyPr/>
          <a:lstStyle/>
          <a:p>
            <a:pPr marL="12700"/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Σε ποιους απευθύνεται το ΔΕΤ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xmlns="" val="2583804823"/>
              </p:ext>
            </p:extLst>
          </p:nvPr>
        </p:nvGraphicFramePr>
        <p:xfrm>
          <a:off x="682079" y="1556792"/>
          <a:ext cx="814972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4"/>
          <p:cNvSpPr>
            <a:spLocks noGrp="1" noChangeArrowheads="1"/>
          </p:cNvSpPr>
          <p:nvPr>
            <p:ph type="title" idx="4294967295"/>
          </p:nvPr>
        </p:nvSpPr>
        <p:spPr>
          <a:xfrm>
            <a:off x="460090" y="908720"/>
            <a:ext cx="8683909" cy="863600"/>
          </a:xfrm>
        </p:spPr>
        <p:txBody>
          <a:bodyPr/>
          <a:lstStyle/>
          <a:p>
            <a:pPr marL="12700" eaLnBrk="1" hangingPunct="1"/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Προοπτικές απασχόλησης ως Στελέχη και ως Σύμβουλοι </a:t>
            </a:r>
            <a:b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</a:br>
            <a:r>
              <a:rPr lang="el-GR" sz="2000" dirty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σε ειδικότητες </a:t>
            </a:r>
            <a:r>
              <a:rPr lang="el-GR" sz="2000" dirty="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αιχμής</a:t>
            </a:r>
            <a:endParaRPr lang="el-GR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sp>
        <p:nvSpPr>
          <p:cNvPr id="51203" name="object 95"/>
          <p:cNvSpPr>
            <a:spLocks noGrp="1" noChangeArrowheads="1"/>
          </p:cNvSpPr>
          <p:nvPr>
            <p:ph type="body" idx="4294967295"/>
          </p:nvPr>
        </p:nvSpPr>
        <p:spPr>
          <a:xfrm>
            <a:off x="440616" y="1916509"/>
            <a:ext cx="8207375" cy="4968875"/>
          </a:xfrm>
        </p:spPr>
        <p:txBody>
          <a:bodyPr/>
          <a:lstStyle/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 smtClean="0">
                <a:latin typeface="Myriad Pro" panose="020B0503030403020204" pitchFamily="34" charset="0"/>
                <a:cs typeface="Arial" charset="0"/>
              </a:rPr>
              <a:t>Internet 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και Νέα Ψηφιακά Κανάλια Διανομών και Πωλήσεων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 smtClean="0">
                <a:latin typeface="Myriad Pro" panose="020B0503030403020204" pitchFamily="34" charset="0"/>
                <a:cs typeface="Arial" charset="0"/>
              </a:rPr>
              <a:t>Διαχείριση 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Καινοτομίας και Επιχειρηματικότητας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Εφοδιαστική Αλυσίδα και Υπηρεσίες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Logistics και Μεταφορές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Ανάλυση και Σχεδιασμός Πληροφοριακών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Διοίκηση Πληροφοριακών και Τηλεπικοινωνιακών Πόρων /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Ποσοτικές Μέθοδοι στη Διοίκηση των Επιχειρήσεων (Επιχειρησιακή Έρευνα)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Χρηματοοικονομική Μηχανική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Προγραμματισμός και Διαχείριση Έργων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Ανάλυση και </a:t>
            </a:r>
            <a:r>
              <a:rPr lang="el-GR" sz="1600" dirty="0" err="1">
                <a:latin typeface="Myriad Pro" panose="020B0503030403020204" pitchFamily="34" charset="0"/>
                <a:cs typeface="Arial" charset="0"/>
              </a:rPr>
              <a:t>Μοντελοποίηση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Επιχειρηματικών Διαδικασιών και Συστημάτων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Ηλεκτρονικό Εμπόριο και Ψηφιακό Μάρκετινγκ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Τεχνολογία Λογισμικού και Βάσεις Δεδομένων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Συστήματα Διαχείρισης Επιχειρησιακών Πόρων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Διαχείριση Γνώσης και Μάθησης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</a:t>
            </a:r>
            <a:r>
              <a:rPr lang="el-GR" sz="1600" dirty="0" err="1">
                <a:latin typeface="Myriad Pro" panose="020B0503030403020204" pitchFamily="34" charset="0"/>
                <a:cs typeface="Arial" charset="0"/>
              </a:rPr>
              <a:t>Οργανωσιακή</a:t>
            </a: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Συμπεριφορά και Ηγεσία</a:t>
            </a:r>
          </a:p>
          <a:p>
            <a:pPr marL="298450" indent="-285750">
              <a:buClr>
                <a:srgbClr val="FF9900"/>
              </a:buClr>
              <a:buFont typeface="Wingdings" panose="05000000000000000000" pitchFamily="2" charset="2"/>
              <a:buChar char="q"/>
              <a:tabLst>
                <a:tab pos="468313" algn="l"/>
              </a:tabLst>
            </a:pPr>
            <a:r>
              <a:rPr lang="el-GR" sz="1600" dirty="0">
                <a:latin typeface="Myriad Pro" panose="020B0503030403020204" pitchFamily="34" charset="0"/>
                <a:cs typeface="Arial" charset="0"/>
              </a:rPr>
              <a:t> Επιχειρηματική Στρατηγική</a:t>
            </a:r>
          </a:p>
        </p:txBody>
      </p:sp>
    </p:spTree>
    <p:extLst>
      <p:ext uri="{BB962C8B-B14F-4D97-AF65-F5344CB8AC3E}">
        <p14:creationId xmlns:p14="http://schemas.microsoft.com/office/powerpoint/2010/main" xmlns="" val="4130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object 4"/>
          <p:cNvSpPr txBox="1">
            <a:spLocks noChangeArrowheads="1"/>
          </p:cNvSpPr>
          <p:nvPr/>
        </p:nvSpPr>
        <p:spPr bwMode="auto">
          <a:xfrm>
            <a:off x="395536" y="980728"/>
            <a:ext cx="84241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Το ΔΕΤ σε </a:t>
            </a:r>
            <a:r>
              <a:rPr lang="el-GR" sz="2000" b="1" dirty="0" smtClean="0">
                <a:solidFill>
                  <a:srgbClr val="800000"/>
                </a:solidFill>
                <a:latin typeface="Myriad Pro" panose="020B0503030403020204" pitchFamily="34" charset="0"/>
              </a:rPr>
              <a:t>αριθμούς</a:t>
            </a:r>
            <a:endParaRPr lang="el-GR" sz="2000" b="1" dirty="0">
              <a:solidFill>
                <a:srgbClr val="800000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406135" y="1412776"/>
            <a:ext cx="8414336" cy="5362874"/>
            <a:chOff x="425346" y="1628800"/>
            <a:chExt cx="7084483" cy="3298608"/>
          </a:xfrm>
        </p:grpSpPr>
        <p:sp>
          <p:nvSpPr>
            <p:cNvPr id="4" name="Ελεύθερη σχεδίαση 3"/>
            <p:cNvSpPr/>
            <p:nvPr/>
          </p:nvSpPr>
          <p:spPr>
            <a:xfrm>
              <a:off x="425346" y="163177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22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Μέλη ΔΕΠ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(Καθηγητές)</a:t>
              </a:r>
              <a:endParaRPr lang="el-GR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Ελεύθερη σχεδίαση 4"/>
            <p:cNvSpPr/>
            <p:nvPr/>
          </p:nvSpPr>
          <p:spPr>
            <a:xfrm>
              <a:off x="2855109" y="162880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3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άτομα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Διοικητικό Προσωπικό</a:t>
              </a:r>
              <a:endParaRPr lang="el-GR" sz="1800" b="1" kern="12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6" name="Ελεύθερη σχεδίαση 5"/>
            <p:cNvSpPr/>
            <p:nvPr/>
          </p:nvSpPr>
          <p:spPr>
            <a:xfrm>
              <a:off x="5284872" y="1631770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4 </a:t>
              </a:r>
              <a:r>
                <a:rPr lang="el-GR" sz="1800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άτομα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</a:t>
              </a:r>
              <a:r>
                <a:rPr lang="el-GR" b="1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ιδικό Τεχνικό Ε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ργαστηριακό Προσωπικό</a:t>
              </a:r>
              <a:endParaRPr lang="en-US" sz="1800" b="1" kern="12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440781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1</a:t>
              </a:r>
              <a:r>
                <a:rPr lang="en-US" sz="2000" b="1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279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προπτυχιακοί φοιτητές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870544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498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μεταπτυχιακοί φοιτητές/έτος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5300307" y="2293163"/>
              <a:ext cx="2208875" cy="593474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74</a:t>
              </a: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διδακτορικοί φοιτητές</a:t>
              </a:r>
              <a:endParaRPr lang="en-US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459483" y="3609293"/>
              <a:ext cx="2190173" cy="588375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104</a:t>
              </a:r>
              <a:r>
                <a:rPr lang="en-US" sz="2000" b="1" kern="1200" dirty="0" smtClean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sz="1800" b="1" kern="12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Διδάκτορες</a:t>
              </a:r>
              <a:endParaRPr lang="el-GR" sz="1800" kern="1200" dirty="0">
                <a:solidFill>
                  <a:srgbClr val="FF0000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2855108" y="2954556"/>
              <a:ext cx="4654721" cy="1972852"/>
            </a:xfrm>
            <a:custGeom>
              <a:avLst/>
              <a:gdLst>
                <a:gd name="connsiteX0" fmla="*/ 0 w 2208875"/>
                <a:gd name="connsiteY0" fmla="*/ 0 h 1325325"/>
                <a:gd name="connsiteX1" fmla="*/ 2208875 w 2208875"/>
                <a:gd name="connsiteY1" fmla="*/ 0 h 1325325"/>
                <a:gd name="connsiteX2" fmla="*/ 2208875 w 2208875"/>
                <a:gd name="connsiteY2" fmla="*/ 1325325 h 1325325"/>
                <a:gd name="connsiteX3" fmla="*/ 0 w 2208875"/>
                <a:gd name="connsiteY3" fmla="*/ 1325325 h 1325325"/>
                <a:gd name="connsiteX4" fmla="*/ 0 w 2208875"/>
                <a:gd name="connsiteY4" fmla="*/ 0 h 13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875" h="1325325">
                  <a:moveTo>
                    <a:pt x="0" y="0"/>
                  </a:moveTo>
                  <a:lnTo>
                    <a:pt x="2208875" y="0"/>
                  </a:lnTo>
                  <a:lnTo>
                    <a:pt x="2208875" y="1325325"/>
                  </a:lnTo>
                  <a:lnTo>
                    <a:pt x="0" y="13253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800" b="1" kern="1200" dirty="0" smtClean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dirty="0">
                  <a:solidFill>
                    <a:srgbClr val="FF9900"/>
                  </a:solidFill>
                  <a:latin typeface="Myriad Pro" panose="020B0503030403020204" pitchFamily="34" charset="0"/>
                  <a:cs typeface="Arial" charset="0"/>
                </a:rPr>
                <a:t>7</a:t>
              </a:r>
              <a:r>
                <a:rPr lang="el-GR" sz="1800" kern="1200" dirty="0" smtClean="0">
                  <a:solidFill>
                    <a:srgbClr val="FF0000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l-GR" b="1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Ερευνητικά εργαστήρια:</a:t>
              </a:r>
              <a:endParaRPr lang="en-US" b="1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Ηλεκτρονικού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Εμπορίου και Ηλεκτρονικού </a:t>
              </a:r>
              <a:r>
                <a:rPr lang="el-GR" sz="1600" dirty="0" err="1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Επιχειρείν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(ELTRUN)</a:t>
              </a:r>
              <a:endParaRPr lang="el-GR" sz="16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Διοικητικής Επιστήμης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 (MSL)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Διοικητικής των Πληροφοριακών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Συστημάτων και Τεχνολογιών (</a:t>
              </a:r>
              <a:r>
                <a:rPr lang="en-US" sz="1600" dirty="0" err="1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ISTLab</a:t>
              </a:r>
              <a:r>
                <a:rPr lang="en-US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)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Μάνατζμεντ </a:t>
              </a: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Στρατηγικής και Επιχειρηματικότητας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Επιχειρηματικής </a:t>
              </a: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Αναλυτικής (</a:t>
              </a:r>
              <a:r>
                <a:rPr lang="en-US" sz="1600" dirty="0" err="1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BALab</a:t>
              </a:r>
              <a:r>
                <a:rPr lang="en-US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)</a:t>
              </a:r>
              <a:endParaRPr lang="el-GR" sz="16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Χρηματοοικονομικών Τεχνολογιών</a:t>
              </a:r>
            </a:p>
            <a:p>
              <a:pPr marL="742950" lvl="1" indent="-285750">
                <a:buClr>
                  <a:srgbClr val="FF9900"/>
                </a:buClr>
                <a:buFont typeface="Wingdings" panose="05000000000000000000" pitchFamily="2" charset="2"/>
                <a:buChar char="§"/>
              </a:pPr>
              <a:r>
                <a:rPr lang="el-GR" sz="1600" dirty="0" smtClean="0">
                  <a:solidFill>
                    <a:schemeClr val="tx1"/>
                  </a:solidFill>
                  <a:latin typeface="Myriad Pro" panose="020B0503030403020204" pitchFamily="34" charset="0"/>
                  <a:cs typeface="Arial" charset="0"/>
                </a:rPr>
                <a:t>Διεθνούς Ναυτιλίας, Χρηματοοικονομικής και Διοίκησης</a:t>
              </a:r>
              <a:endParaRPr lang="el-GR" sz="1600" dirty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endParaRPr>
            </a:p>
          </p:txBody>
        </p:sp>
      </p:grpSp>
      <p:sp>
        <p:nvSpPr>
          <p:cNvPr id="12" name="Ελεύθερη σχεδίαση 11"/>
          <p:cNvSpPr/>
          <p:nvPr/>
        </p:nvSpPr>
        <p:spPr>
          <a:xfrm>
            <a:off x="431290" y="3573016"/>
            <a:ext cx="2580426" cy="918782"/>
          </a:xfrm>
          <a:custGeom>
            <a:avLst/>
            <a:gdLst>
              <a:gd name="connsiteX0" fmla="*/ 0 w 2208875"/>
              <a:gd name="connsiteY0" fmla="*/ 0 h 1325325"/>
              <a:gd name="connsiteX1" fmla="*/ 2208875 w 2208875"/>
              <a:gd name="connsiteY1" fmla="*/ 0 h 1325325"/>
              <a:gd name="connsiteX2" fmla="*/ 2208875 w 2208875"/>
              <a:gd name="connsiteY2" fmla="*/ 1325325 h 1325325"/>
              <a:gd name="connsiteX3" fmla="*/ 0 w 2208875"/>
              <a:gd name="connsiteY3" fmla="*/ 1325325 h 1325325"/>
              <a:gd name="connsiteX4" fmla="*/ 0 w 2208875"/>
              <a:gd name="connsiteY4" fmla="*/ 0 h 132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875" h="1325325">
                <a:moveTo>
                  <a:pt x="0" y="0"/>
                </a:moveTo>
                <a:lnTo>
                  <a:pt x="2208875" y="0"/>
                </a:lnTo>
                <a:lnTo>
                  <a:pt x="2208875" y="1325325"/>
                </a:lnTo>
                <a:lnTo>
                  <a:pt x="0" y="132532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8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 smtClean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rPr>
              <a:t>1</a:t>
            </a:r>
            <a:r>
              <a:rPr lang="en-US" sz="2000" b="1" dirty="0" smtClean="0">
                <a:solidFill>
                  <a:srgbClr val="FF9900"/>
                </a:solidFill>
                <a:latin typeface="Myriad Pro" panose="020B0503030403020204" pitchFamily="34" charset="0"/>
                <a:cs typeface="Arial" charset="0"/>
              </a:rPr>
              <a:t>844 </a:t>
            </a:r>
            <a:r>
              <a:rPr lang="el-GR" sz="1800" b="1" kern="1200" dirty="0" smtClean="0">
                <a:solidFill>
                  <a:schemeClr val="tx1"/>
                </a:solidFill>
                <a:latin typeface="Myriad Pro" panose="020B0503030403020204" pitchFamily="34" charset="0"/>
                <a:cs typeface="Arial" charset="0"/>
              </a:rPr>
              <a:t>Απόφοιτοι </a:t>
            </a:r>
            <a:endParaRPr lang="el-GR" sz="1800" kern="1200" dirty="0">
              <a:solidFill>
                <a:srgbClr val="FF0000"/>
              </a:solidFill>
              <a:latin typeface="Myriad Pro" panose="020B0503030403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 noChangeAspect="1"/>
          </p:cNvGrpSpPr>
          <p:nvPr/>
        </p:nvGrpSpPr>
        <p:grpSpPr bwMode="auto">
          <a:xfrm>
            <a:off x="251520" y="1052736"/>
            <a:ext cx="8566693" cy="5472608"/>
            <a:chOff x="272" y="989"/>
            <a:chExt cx="3793" cy="2398"/>
          </a:xfrm>
        </p:grpSpPr>
        <p:cxnSp>
          <p:nvCxnSpPr>
            <p:cNvPr id="46083" name="_s58372"/>
            <p:cNvCxnSpPr>
              <a:cxnSpLocks noChangeShapeType="1"/>
              <a:stCxn id="46105" idx="1"/>
              <a:endCxn id="46097" idx="2"/>
            </p:cNvCxnSpPr>
            <p:nvPr/>
          </p:nvCxnSpPr>
          <p:spPr bwMode="auto">
            <a:xfrm rot="10800000">
              <a:off x="3048" y="1719"/>
              <a:ext cx="154" cy="1436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4" name="_s58373"/>
            <p:cNvCxnSpPr>
              <a:cxnSpLocks noChangeShapeType="1"/>
              <a:stCxn id="46104" idx="1"/>
              <a:endCxn id="46097" idx="2"/>
            </p:cNvCxnSpPr>
            <p:nvPr/>
          </p:nvCxnSpPr>
          <p:spPr bwMode="auto">
            <a:xfrm rot="10800000">
              <a:off x="3048" y="1719"/>
              <a:ext cx="154" cy="977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5" name="_s58374"/>
            <p:cNvCxnSpPr>
              <a:cxnSpLocks noChangeShapeType="1"/>
              <a:stCxn id="46103" idx="1"/>
              <a:endCxn id="46097" idx="2"/>
            </p:cNvCxnSpPr>
            <p:nvPr/>
          </p:nvCxnSpPr>
          <p:spPr bwMode="auto">
            <a:xfrm rot="10800000">
              <a:off x="3048" y="1719"/>
              <a:ext cx="154" cy="606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6" name="_s58375"/>
            <p:cNvCxnSpPr>
              <a:cxnSpLocks noChangeShapeType="1"/>
              <a:stCxn id="46102" idx="1"/>
              <a:endCxn id="46097" idx="2"/>
            </p:cNvCxnSpPr>
            <p:nvPr/>
          </p:nvCxnSpPr>
          <p:spPr bwMode="auto">
            <a:xfrm rot="10800000">
              <a:off x="3048" y="1719"/>
              <a:ext cx="154" cy="231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7" name="_s58376"/>
            <p:cNvCxnSpPr>
              <a:cxnSpLocks noChangeShapeType="1"/>
              <a:stCxn id="46101" idx="1"/>
              <a:endCxn id="46096" idx="2"/>
            </p:cNvCxnSpPr>
            <p:nvPr/>
          </p:nvCxnSpPr>
          <p:spPr bwMode="auto">
            <a:xfrm rot="10800000">
              <a:off x="1876" y="1719"/>
              <a:ext cx="154" cy="740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8" name="_s58377"/>
            <p:cNvCxnSpPr>
              <a:cxnSpLocks noChangeShapeType="1"/>
              <a:stCxn id="46100" idx="1"/>
              <a:endCxn id="46096" idx="2"/>
            </p:cNvCxnSpPr>
            <p:nvPr/>
          </p:nvCxnSpPr>
          <p:spPr bwMode="auto">
            <a:xfrm rot="10800000">
              <a:off x="1876" y="1719"/>
              <a:ext cx="154" cy="298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9" name="_s58378"/>
            <p:cNvCxnSpPr>
              <a:cxnSpLocks noChangeShapeType="1"/>
              <a:stCxn id="46099" idx="1"/>
              <a:endCxn id="46095" idx="2"/>
            </p:cNvCxnSpPr>
            <p:nvPr/>
          </p:nvCxnSpPr>
          <p:spPr bwMode="auto">
            <a:xfrm rot="10800000">
              <a:off x="704" y="1719"/>
              <a:ext cx="154" cy="740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_s58379"/>
            <p:cNvCxnSpPr>
              <a:cxnSpLocks noChangeShapeType="1"/>
              <a:stCxn id="46098" idx="1"/>
              <a:endCxn id="46095" idx="2"/>
            </p:cNvCxnSpPr>
            <p:nvPr/>
          </p:nvCxnSpPr>
          <p:spPr bwMode="auto">
            <a:xfrm rot="10800000">
              <a:off x="704" y="1719"/>
              <a:ext cx="154" cy="298"/>
            </a:xfrm>
            <a:prstGeom prst="bentConnector2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_s58380"/>
            <p:cNvCxnSpPr>
              <a:cxnSpLocks noChangeShapeType="1"/>
              <a:stCxn id="46097" idx="0"/>
              <a:endCxn id="46094" idx="2"/>
            </p:cNvCxnSpPr>
            <p:nvPr/>
          </p:nvCxnSpPr>
          <p:spPr bwMode="auto">
            <a:xfrm rot="5400000" flipH="1">
              <a:off x="2385" y="768"/>
              <a:ext cx="154" cy="1172"/>
            </a:xfrm>
            <a:prstGeom prst="bentConnector3">
              <a:avLst>
                <a:gd name="adj1" fmla="val 36181"/>
              </a:avLst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2" name="_s58381"/>
            <p:cNvCxnSpPr>
              <a:cxnSpLocks noChangeShapeType="1"/>
              <a:stCxn id="46096" idx="0"/>
              <a:endCxn id="46094" idx="2"/>
            </p:cNvCxnSpPr>
            <p:nvPr/>
          </p:nvCxnSpPr>
          <p:spPr bwMode="auto">
            <a:xfrm rot="-5400000">
              <a:off x="1800" y="1353"/>
              <a:ext cx="15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3" name="_s58382"/>
            <p:cNvCxnSpPr>
              <a:cxnSpLocks noChangeShapeType="1"/>
              <a:stCxn id="46095" idx="0"/>
              <a:endCxn id="46094" idx="2"/>
            </p:cNvCxnSpPr>
            <p:nvPr/>
          </p:nvCxnSpPr>
          <p:spPr bwMode="auto">
            <a:xfrm rot="-5400000">
              <a:off x="1213" y="768"/>
              <a:ext cx="154" cy="1172"/>
            </a:xfrm>
            <a:prstGeom prst="bentConnector3">
              <a:avLst>
                <a:gd name="adj1" fmla="val 36181"/>
              </a:avLst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4" name="_s58383"/>
            <p:cNvSpPr>
              <a:spLocks noChangeArrowheads="1"/>
            </p:cNvSpPr>
            <p:nvPr/>
          </p:nvSpPr>
          <p:spPr bwMode="auto">
            <a:xfrm>
              <a:off x="1444" y="98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b="1" dirty="0">
                  <a:latin typeface="Myriad Pro" panose="020B0503030403020204" pitchFamily="34" charset="0"/>
                </a:rPr>
                <a:t>  </a:t>
              </a:r>
              <a:r>
                <a:rPr lang="el-GR" sz="1600" b="1" dirty="0">
                  <a:latin typeface="Myriad Pro" panose="020B0503030403020204" pitchFamily="34" charset="0"/>
                </a:rPr>
                <a:t>Σχολές ΟΠΑ</a:t>
              </a:r>
              <a:endParaRPr lang="en-US" sz="1600" b="1" dirty="0">
                <a:latin typeface="Myriad Pro" panose="020B0503030403020204" pitchFamily="34" charset="0"/>
              </a:endParaRPr>
            </a:p>
          </p:txBody>
        </p:sp>
        <p:sp>
          <p:nvSpPr>
            <p:cNvPr id="46095" name="_s58384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Επιστημών &amp; Τεχνολογίας της Πληροφορίας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6" name="_s58385"/>
            <p:cNvSpPr>
              <a:spLocks noChangeArrowheads="1"/>
            </p:cNvSpPr>
            <p:nvPr/>
          </p:nvSpPr>
          <p:spPr bwMode="auto">
            <a:xfrm>
              <a:off x="1444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Οικονομικών Επιστημών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7" name="_s58386"/>
            <p:cNvSpPr>
              <a:spLocks noChangeArrowheads="1"/>
            </p:cNvSpPr>
            <p:nvPr/>
          </p:nvSpPr>
          <p:spPr bwMode="auto">
            <a:xfrm>
              <a:off x="2616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300" b="1" dirty="0">
                  <a:latin typeface="Myriad Pro" panose="020B0503030403020204" pitchFamily="34" charset="0"/>
                </a:rPr>
                <a:t>Διοίκησης Επιχειρήσεων </a:t>
              </a:r>
              <a:endParaRPr lang="en-US" sz="1300" b="1" dirty="0">
                <a:latin typeface="Myriad Pro" panose="020B0503030403020204" pitchFamily="34" charset="0"/>
              </a:endParaRPr>
            </a:p>
          </p:txBody>
        </p:sp>
        <p:sp>
          <p:nvSpPr>
            <p:cNvPr id="46098" name="_s58387"/>
            <p:cNvSpPr>
              <a:spLocks noChangeArrowheads="1"/>
            </p:cNvSpPr>
            <p:nvPr/>
          </p:nvSpPr>
          <p:spPr bwMode="auto">
            <a:xfrm>
              <a:off x="858" y="187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Πληροφορικής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099" name="_s58388"/>
            <p:cNvSpPr>
              <a:spLocks noChangeArrowheads="1"/>
            </p:cNvSpPr>
            <p:nvPr/>
          </p:nvSpPr>
          <p:spPr bwMode="auto">
            <a:xfrm>
              <a:off x="858" y="2315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Στατιστικής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0" name="_s58389"/>
            <p:cNvSpPr>
              <a:spLocks noChangeArrowheads="1"/>
            </p:cNvSpPr>
            <p:nvPr/>
          </p:nvSpPr>
          <p:spPr bwMode="auto">
            <a:xfrm>
              <a:off x="2030" y="187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</a:t>
              </a:r>
              <a:endParaRPr lang="en-US" sz="1200" dirty="0"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 Οικονομικής Επιστήμης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1" name="_s58390"/>
            <p:cNvSpPr>
              <a:spLocks noChangeArrowheads="1"/>
            </p:cNvSpPr>
            <p:nvPr/>
          </p:nvSpPr>
          <p:spPr bwMode="auto">
            <a:xfrm>
              <a:off x="2030" y="2315"/>
              <a:ext cx="959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Διεθνών &amp;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Ευρωπαϊκών Οικονομικών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Σπουδών 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2" name="_s58391"/>
            <p:cNvSpPr>
              <a:spLocks noChangeArrowheads="1"/>
            </p:cNvSpPr>
            <p:nvPr/>
          </p:nvSpPr>
          <p:spPr bwMode="auto">
            <a:xfrm>
              <a:off x="3202" y="1806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Οργάνωσης &amp;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Διοίκησης Επιχειρήσεων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3" name="_s58392"/>
            <p:cNvSpPr>
              <a:spLocks noChangeArrowheads="1"/>
            </p:cNvSpPr>
            <p:nvPr/>
          </p:nvSpPr>
          <p:spPr bwMode="auto">
            <a:xfrm>
              <a:off x="3202" y="2181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Τμήμα Μάρκετινγκ </a:t>
              </a:r>
              <a:endParaRPr lang="en-US" sz="1200" dirty="0"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και Επικοινωνίας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4" name="_s58393"/>
            <p:cNvSpPr>
              <a:spLocks noChangeArrowheads="1"/>
            </p:cNvSpPr>
            <p:nvPr/>
          </p:nvSpPr>
          <p:spPr bwMode="auto">
            <a:xfrm>
              <a:off x="3202" y="2552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Λογιστικής και </a:t>
              </a:r>
            </a:p>
            <a:p>
              <a:pPr algn="ctr" eaLnBrk="1" hangingPunct="1"/>
              <a:r>
                <a:rPr lang="el-GR" sz="1200" dirty="0">
                  <a:latin typeface="Myriad Pro" panose="020B0503030403020204" pitchFamily="34" charset="0"/>
                </a:rPr>
                <a:t>Χρηματοοικονομικής</a:t>
              </a:r>
              <a:endParaRPr lang="en-US" sz="1200" dirty="0">
                <a:latin typeface="Myriad Pro" panose="020B0503030403020204" pitchFamily="34" charset="0"/>
              </a:endParaRPr>
            </a:p>
          </p:txBody>
        </p:sp>
        <p:sp>
          <p:nvSpPr>
            <p:cNvPr id="46105" name="_s58394"/>
            <p:cNvSpPr>
              <a:spLocks noChangeArrowheads="1"/>
            </p:cNvSpPr>
            <p:nvPr/>
          </p:nvSpPr>
          <p:spPr bwMode="auto">
            <a:xfrm>
              <a:off x="3202" y="2923"/>
              <a:ext cx="863" cy="464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FF99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1" hangingPunct="1"/>
              <a:r>
                <a:rPr lang="el-GR" sz="1300" b="1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Διοικητικής Επιστήμης </a:t>
              </a:r>
              <a:endParaRPr lang="el-GR" sz="1300" b="1" dirty="0" smtClean="0">
                <a:solidFill>
                  <a:srgbClr val="000000"/>
                </a:solidFill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300" b="1" dirty="0" smtClean="0">
                  <a:solidFill>
                    <a:srgbClr val="000000"/>
                  </a:solidFill>
                  <a:latin typeface="Myriad Pro" panose="020B0503030403020204" pitchFamily="34" charset="0"/>
                </a:rPr>
                <a:t>&amp;</a:t>
              </a:r>
              <a:endParaRPr lang="el-GR" sz="1300" b="1" dirty="0">
                <a:solidFill>
                  <a:srgbClr val="000000"/>
                </a:solidFill>
                <a:latin typeface="Myriad Pro" panose="020B0503030403020204" pitchFamily="34" charset="0"/>
              </a:endParaRPr>
            </a:p>
            <a:p>
              <a:pPr algn="ctr" eaLnBrk="1" hangingPunct="1"/>
              <a:r>
                <a:rPr lang="el-GR" sz="1300" b="1" dirty="0">
                  <a:solidFill>
                    <a:srgbClr val="000000"/>
                  </a:solidFill>
                  <a:latin typeface="Myriad Pro" panose="020B0503030403020204" pitchFamily="34" charset="0"/>
                </a:rPr>
                <a:t> Τεχνολογίας</a:t>
              </a:r>
              <a:endParaRPr lang="en-US" sz="1300" b="1" dirty="0">
                <a:solidFill>
                  <a:srgbClr val="000000"/>
                </a:solidFill>
                <a:latin typeface="Myriad Pro" panose="020B0503030403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3863" y="1628800"/>
            <a:ext cx="8810625" cy="4964113"/>
          </a:xfrm>
        </p:spPr>
      </p:pic>
      <p:sp>
        <p:nvSpPr>
          <p:cNvPr id="52227" name="object 23"/>
          <p:cNvSpPr txBox="1">
            <a:spLocks noChangeArrowheads="1"/>
          </p:cNvSpPr>
          <p:nvPr/>
        </p:nvSpPr>
        <p:spPr bwMode="auto">
          <a:xfrm>
            <a:off x="395536" y="1125538"/>
            <a:ext cx="76324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Δομή Προπτυχιακού Προγράμματος Σπουδών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3"/>
          <p:cNvSpPr txBox="1">
            <a:spLocks noChangeArrowheads="1"/>
          </p:cNvSpPr>
          <p:nvPr/>
        </p:nvSpPr>
        <p:spPr bwMode="auto">
          <a:xfrm>
            <a:off x="520700" y="1102935"/>
            <a:ext cx="7272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2700" eaLnBrk="1" hangingPunct="1"/>
            <a:r>
              <a:rPr lang="el-GR" sz="2000" b="1" dirty="0">
                <a:solidFill>
                  <a:srgbClr val="800000"/>
                </a:solidFill>
                <a:latin typeface="Myriad Pro" panose="020B0503030403020204" pitchFamily="34" charset="0"/>
              </a:rPr>
              <a:t>Δομή Προπτυχιακού Προγράμματος Σπουδών</a:t>
            </a:r>
          </a:p>
        </p:txBody>
      </p:sp>
      <p:sp>
        <p:nvSpPr>
          <p:cNvPr id="53251" name="object 48"/>
          <p:cNvSpPr>
            <a:spLocks/>
          </p:cNvSpPr>
          <p:nvPr/>
        </p:nvSpPr>
        <p:spPr bwMode="auto">
          <a:xfrm>
            <a:off x="7616825" y="2316163"/>
            <a:ext cx="0" cy="1865312"/>
          </a:xfrm>
          <a:custGeom>
            <a:avLst/>
            <a:gdLst>
              <a:gd name="T0" fmla="*/ 0 h 2057400"/>
              <a:gd name="T1" fmla="*/ 1035972 h 2057400"/>
              <a:gd name="T2" fmla="*/ 0 60000 65536"/>
              <a:gd name="T3" fmla="*/ 0 60000 65536"/>
              <a:gd name="T4" fmla="*/ 0 h 2057400"/>
              <a:gd name="T5" fmla="*/ 2057400 h 2057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object 49"/>
          <p:cNvSpPr>
            <a:spLocks/>
          </p:cNvSpPr>
          <p:nvPr/>
        </p:nvSpPr>
        <p:spPr bwMode="auto">
          <a:xfrm>
            <a:off x="7527925" y="2316163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51"/>
          <p:cNvSpPr>
            <a:spLocks/>
          </p:cNvSpPr>
          <p:nvPr/>
        </p:nvSpPr>
        <p:spPr bwMode="auto">
          <a:xfrm>
            <a:off x="4079875" y="1928813"/>
            <a:ext cx="904875" cy="720725"/>
          </a:xfrm>
          <a:custGeom>
            <a:avLst/>
            <a:gdLst>
              <a:gd name="T0" fmla="*/ 351679 w 1059179"/>
              <a:gd name="T1" fmla="*/ 401783 h 794385"/>
              <a:gd name="T2" fmla="*/ 174418 w 1059179"/>
              <a:gd name="T3" fmla="*/ 0 h 794385"/>
              <a:gd name="T4" fmla="*/ 0 w 1059179"/>
              <a:gd name="T5" fmla="*/ 401783 h 794385"/>
              <a:gd name="T6" fmla="*/ 22812 w 1059179"/>
              <a:gd name="T7" fmla="*/ 401783 h 794385"/>
              <a:gd name="T8" fmla="*/ 166826 w 1059179"/>
              <a:gd name="T9" fmla="*/ 70075 h 794385"/>
              <a:gd name="T10" fmla="*/ 166826 w 1059179"/>
              <a:gd name="T11" fmla="*/ 33932 h 794385"/>
              <a:gd name="T12" fmla="*/ 182518 w 1059179"/>
              <a:gd name="T13" fmla="*/ 33932 h 794385"/>
              <a:gd name="T14" fmla="*/ 182518 w 1059179"/>
              <a:gd name="T15" fmla="*/ 69511 h 794385"/>
              <a:gd name="T16" fmla="*/ 329061 w 1059179"/>
              <a:gd name="T17" fmla="*/ 401783 h 794385"/>
              <a:gd name="T18" fmla="*/ 351679 w 1059179"/>
              <a:gd name="T19" fmla="*/ 401783 h 794385"/>
              <a:gd name="T20" fmla="*/ 182518 w 1059179"/>
              <a:gd name="T21" fmla="*/ 33932 h 794385"/>
              <a:gd name="T22" fmla="*/ 166826 w 1059179"/>
              <a:gd name="T23" fmla="*/ 33932 h 794385"/>
              <a:gd name="T24" fmla="*/ 174734 w 1059179"/>
              <a:gd name="T25" fmla="*/ 51863 h 794385"/>
              <a:gd name="T26" fmla="*/ 182518 w 1059179"/>
              <a:gd name="T27" fmla="*/ 33932 h 794385"/>
              <a:gd name="T28" fmla="*/ 174734 w 1059179"/>
              <a:gd name="T29" fmla="*/ 51863 h 794385"/>
              <a:gd name="T30" fmla="*/ 166826 w 1059179"/>
              <a:gd name="T31" fmla="*/ 33932 h 794385"/>
              <a:gd name="T32" fmla="*/ 166826 w 1059179"/>
              <a:gd name="T33" fmla="*/ 70075 h 794385"/>
              <a:gd name="T34" fmla="*/ 174734 w 1059179"/>
              <a:gd name="T35" fmla="*/ 51863 h 794385"/>
              <a:gd name="T36" fmla="*/ 182518 w 1059179"/>
              <a:gd name="T37" fmla="*/ 69511 h 794385"/>
              <a:gd name="T38" fmla="*/ 182518 w 1059179"/>
              <a:gd name="T39" fmla="*/ 33932 h 794385"/>
              <a:gd name="T40" fmla="*/ 174734 w 1059179"/>
              <a:gd name="T41" fmla="*/ 51863 h 794385"/>
              <a:gd name="T42" fmla="*/ 182518 w 1059179"/>
              <a:gd name="T43" fmla="*/ 69511 h 7943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59179"/>
              <a:gd name="T67" fmla="*/ 0 h 794385"/>
              <a:gd name="T68" fmla="*/ 1059179 w 1059179"/>
              <a:gd name="T69" fmla="*/ 794385 h 7943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59179" h="794385">
                <a:moveTo>
                  <a:pt x="1058795" y="794003"/>
                </a:moveTo>
                <a:lnTo>
                  <a:pt x="525121" y="0"/>
                </a:lnTo>
                <a:lnTo>
                  <a:pt x="0" y="794003"/>
                </a:lnTo>
                <a:lnTo>
                  <a:pt x="68680" y="794003"/>
                </a:lnTo>
                <a:lnTo>
                  <a:pt x="502261" y="138483"/>
                </a:lnTo>
                <a:lnTo>
                  <a:pt x="502261" y="67056"/>
                </a:lnTo>
                <a:lnTo>
                  <a:pt x="549505" y="67056"/>
                </a:lnTo>
                <a:lnTo>
                  <a:pt x="549505" y="137369"/>
                </a:lnTo>
                <a:lnTo>
                  <a:pt x="990700" y="794003"/>
                </a:lnTo>
                <a:lnTo>
                  <a:pt x="1058795" y="794003"/>
                </a:lnTo>
                <a:close/>
              </a:path>
              <a:path w="1059179" h="794385">
                <a:moveTo>
                  <a:pt x="549505" y="67056"/>
                </a:moveTo>
                <a:lnTo>
                  <a:pt x="502261" y="67056"/>
                </a:lnTo>
                <a:lnTo>
                  <a:pt x="526068" y="102489"/>
                </a:lnTo>
                <a:lnTo>
                  <a:pt x="549505" y="67056"/>
                </a:lnTo>
                <a:close/>
              </a:path>
              <a:path w="1059179" h="794385">
                <a:moveTo>
                  <a:pt x="526068" y="102489"/>
                </a:moveTo>
                <a:lnTo>
                  <a:pt x="502261" y="67056"/>
                </a:lnTo>
                <a:lnTo>
                  <a:pt x="502261" y="138483"/>
                </a:lnTo>
                <a:lnTo>
                  <a:pt x="526068" y="102489"/>
                </a:lnTo>
                <a:close/>
              </a:path>
              <a:path w="1059179" h="794385">
                <a:moveTo>
                  <a:pt x="549505" y="137369"/>
                </a:moveTo>
                <a:lnTo>
                  <a:pt x="549505" y="67056"/>
                </a:lnTo>
                <a:lnTo>
                  <a:pt x="526068" y="102489"/>
                </a:lnTo>
                <a:lnTo>
                  <a:pt x="549505" y="1373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65"/>
          <p:cNvSpPr>
            <a:spLocks/>
          </p:cNvSpPr>
          <p:nvPr/>
        </p:nvSpPr>
        <p:spPr bwMode="auto">
          <a:xfrm>
            <a:off x="3594100" y="2649538"/>
            <a:ext cx="1882775" cy="776287"/>
          </a:xfrm>
          <a:custGeom>
            <a:avLst/>
            <a:gdLst>
              <a:gd name="T0" fmla="*/ 212239 w 2202179"/>
              <a:gd name="T1" fmla="*/ 0 h 857250"/>
              <a:gd name="T2" fmla="*/ 189306 w 2202179"/>
              <a:gd name="T3" fmla="*/ 0 h 857250"/>
              <a:gd name="T4" fmla="*/ 0 w 2202179"/>
              <a:gd name="T5" fmla="*/ 428067 h 857250"/>
              <a:gd name="T6" fmla="*/ 22912 w 2202179"/>
              <a:gd name="T7" fmla="*/ 428067 h 857250"/>
              <a:gd name="T8" fmla="*/ 212239 w 2202179"/>
              <a:gd name="T9" fmla="*/ 0 h 857250"/>
              <a:gd name="T10" fmla="*/ 735232 w 2202179"/>
              <a:gd name="T11" fmla="*/ 428067 h 857250"/>
              <a:gd name="T12" fmla="*/ 542842 w 2202179"/>
              <a:gd name="T13" fmla="*/ 0 h 857250"/>
              <a:gd name="T14" fmla="*/ 520106 w 2202179"/>
              <a:gd name="T15" fmla="*/ 0 h 857250"/>
              <a:gd name="T16" fmla="*/ 712431 w 2202179"/>
              <a:gd name="T17" fmla="*/ 428067 h 857250"/>
              <a:gd name="T18" fmla="*/ 735232 w 2202179"/>
              <a:gd name="T19" fmla="*/ 428067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02179"/>
              <a:gd name="T31" fmla="*/ 0 h 857250"/>
              <a:gd name="T32" fmla="*/ 2202179 w 2202179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02179" h="857250">
                <a:moveTo>
                  <a:pt x="635630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620" y="857250"/>
                </a:lnTo>
                <a:lnTo>
                  <a:pt x="635630" y="0"/>
                </a:lnTo>
                <a:close/>
              </a:path>
              <a:path w="2202179" h="857250">
                <a:moveTo>
                  <a:pt x="2201929" y="857250"/>
                </a:moveTo>
                <a:lnTo>
                  <a:pt x="1625745" y="0"/>
                </a:lnTo>
                <a:lnTo>
                  <a:pt x="1557650" y="0"/>
                </a:lnTo>
                <a:lnTo>
                  <a:pt x="2133640" y="857250"/>
                </a:lnTo>
                <a:lnTo>
                  <a:pt x="2201929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66"/>
          <p:cNvSpPr>
            <a:spLocks/>
          </p:cNvSpPr>
          <p:nvPr/>
        </p:nvSpPr>
        <p:spPr bwMode="auto">
          <a:xfrm flipV="1">
            <a:off x="3789363" y="3290888"/>
            <a:ext cx="1565275" cy="41275"/>
          </a:xfrm>
          <a:custGeom>
            <a:avLst/>
            <a:gdLst>
              <a:gd name="T0" fmla="*/ 0 w 1468754"/>
              <a:gd name="T1" fmla="*/ 0 h 45719"/>
              <a:gd name="T2" fmla="*/ 2292596 w 1468754"/>
              <a:gd name="T3" fmla="*/ 0 h 45719"/>
              <a:gd name="T4" fmla="*/ 0 60000 65536"/>
              <a:gd name="T5" fmla="*/ 0 60000 65536"/>
              <a:gd name="T6" fmla="*/ 0 w 1468754"/>
              <a:gd name="T7" fmla="*/ 0 h 45719"/>
              <a:gd name="T8" fmla="*/ 1468754 w 1468754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68754" h="45719">
                <a:moveTo>
                  <a:pt x="0" y="0"/>
                </a:moveTo>
                <a:lnTo>
                  <a:pt x="1468374" y="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81"/>
          <p:cNvSpPr>
            <a:spLocks/>
          </p:cNvSpPr>
          <p:nvPr/>
        </p:nvSpPr>
        <p:spPr bwMode="auto">
          <a:xfrm>
            <a:off x="7527925" y="4181475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84"/>
          <p:cNvSpPr>
            <a:spLocks/>
          </p:cNvSpPr>
          <p:nvPr/>
        </p:nvSpPr>
        <p:spPr bwMode="auto">
          <a:xfrm>
            <a:off x="3109913" y="3425825"/>
            <a:ext cx="2860675" cy="777875"/>
          </a:xfrm>
          <a:custGeom>
            <a:avLst/>
            <a:gdLst>
              <a:gd name="T0" fmla="*/ 212573 w 3345179"/>
              <a:gd name="T1" fmla="*/ 0 h 857250"/>
              <a:gd name="T2" fmla="*/ 189622 w 3345179"/>
              <a:gd name="T3" fmla="*/ 0 h 857250"/>
              <a:gd name="T4" fmla="*/ 0 w 3345179"/>
              <a:gd name="T5" fmla="*/ 434234 h 857250"/>
              <a:gd name="T6" fmla="*/ 22930 w 3345179"/>
              <a:gd name="T7" fmla="*/ 434234 h 857250"/>
              <a:gd name="T8" fmla="*/ 212573 w 3345179"/>
              <a:gd name="T9" fmla="*/ 0 h 857250"/>
              <a:gd name="T10" fmla="*/ 1118790 w 3345179"/>
              <a:gd name="T11" fmla="*/ 434234 h 857250"/>
              <a:gd name="T12" fmla="*/ 926081 w 3345179"/>
              <a:gd name="T13" fmla="*/ 0 h 857250"/>
              <a:gd name="T14" fmla="*/ 903241 w 3345179"/>
              <a:gd name="T15" fmla="*/ 0 h 857250"/>
              <a:gd name="T16" fmla="*/ 1095885 w 3345179"/>
              <a:gd name="T17" fmla="*/ 434234 h 857250"/>
              <a:gd name="T18" fmla="*/ 1118790 w 3345179"/>
              <a:gd name="T19" fmla="*/ 434234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45179"/>
              <a:gd name="T31" fmla="*/ 0 h 857250"/>
              <a:gd name="T32" fmla="*/ 3345179 w 3345179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45179" h="857250">
                <a:moveTo>
                  <a:pt x="635570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560" y="857250"/>
                </a:lnTo>
                <a:lnTo>
                  <a:pt x="635570" y="0"/>
                </a:lnTo>
                <a:close/>
              </a:path>
              <a:path w="3345179" h="857250">
                <a:moveTo>
                  <a:pt x="3345063" y="857250"/>
                </a:moveTo>
                <a:lnTo>
                  <a:pt x="2768879" y="0"/>
                </a:lnTo>
                <a:lnTo>
                  <a:pt x="2700590" y="0"/>
                </a:lnTo>
                <a:lnTo>
                  <a:pt x="3276580" y="857250"/>
                </a:lnTo>
                <a:lnTo>
                  <a:pt x="3345063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87"/>
          <p:cNvSpPr txBox="1">
            <a:spLocks noChangeArrowheads="1"/>
          </p:cNvSpPr>
          <p:nvPr/>
        </p:nvSpPr>
        <p:spPr bwMode="auto">
          <a:xfrm>
            <a:off x="3856038" y="2671763"/>
            <a:ext cx="1301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6826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Πρακτική Άσκηση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59" name="object 88"/>
          <p:cNvSpPr txBox="1">
            <a:spLocks noChangeArrowheads="1"/>
          </p:cNvSpPr>
          <p:nvPr/>
        </p:nvSpPr>
        <p:spPr bwMode="auto">
          <a:xfrm>
            <a:off x="7885113" y="2963863"/>
            <a:ext cx="1149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6</a:t>
            </a:r>
            <a:r>
              <a:rPr lang="el-GR" sz="1000" baseline="30000">
                <a:solidFill>
                  <a:srgbClr val="000000"/>
                </a:solidFill>
                <a:latin typeface="Myriad Pro" panose="020B0503030403020204" pitchFamily="34" charset="0"/>
              </a:rPr>
              <a:t>Ο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, 7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</a:t>
            </a:r>
            <a:r>
              <a:rPr lang="en-US" sz="80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8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endParaRPr lang="el-GR" sz="1400" b="1" baseline="3000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</a:p>
        </p:txBody>
      </p:sp>
      <p:sp>
        <p:nvSpPr>
          <p:cNvPr id="53260" name="object 89"/>
          <p:cNvSpPr>
            <a:spLocks/>
          </p:cNvSpPr>
          <p:nvPr/>
        </p:nvSpPr>
        <p:spPr bwMode="auto">
          <a:xfrm>
            <a:off x="661988" y="4203700"/>
            <a:ext cx="7820025" cy="777875"/>
          </a:xfrm>
          <a:custGeom>
            <a:avLst/>
            <a:gdLst>
              <a:gd name="T0" fmla="*/ 0 w 9144000"/>
              <a:gd name="T1" fmla="*/ 0 h 857250"/>
              <a:gd name="T2" fmla="*/ 0 w 9144000"/>
              <a:gd name="T3" fmla="*/ 434234 h 857250"/>
              <a:gd name="T4" fmla="*/ 3059422 w 9144000"/>
              <a:gd name="T5" fmla="*/ 434234 h 857250"/>
              <a:gd name="T6" fmla="*/ 3059422 w 9144000"/>
              <a:gd name="T7" fmla="*/ 0 h 857250"/>
              <a:gd name="T8" fmla="*/ 0 w 9144000"/>
              <a:gd name="T9" fmla="*/ 0 h 857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857250"/>
              <a:gd name="T17" fmla="*/ 9144000 w 9144000"/>
              <a:gd name="T18" fmla="*/ 857250 h 857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object 102"/>
          <p:cNvSpPr>
            <a:spLocks/>
          </p:cNvSpPr>
          <p:nvPr/>
        </p:nvSpPr>
        <p:spPr bwMode="auto">
          <a:xfrm>
            <a:off x="7616825" y="4405313"/>
            <a:ext cx="0" cy="966787"/>
          </a:xfrm>
          <a:custGeom>
            <a:avLst/>
            <a:gdLst>
              <a:gd name="T0" fmla="*/ 0 h 1066800"/>
              <a:gd name="T1" fmla="*/ 535571 h 1066800"/>
              <a:gd name="T2" fmla="*/ 0 60000 65536"/>
              <a:gd name="T3" fmla="*/ 0 60000 65536"/>
              <a:gd name="T4" fmla="*/ 0 h 1066800"/>
              <a:gd name="T5" fmla="*/ 1066800 h 10668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object 103"/>
          <p:cNvSpPr>
            <a:spLocks/>
          </p:cNvSpPr>
          <p:nvPr/>
        </p:nvSpPr>
        <p:spPr bwMode="auto">
          <a:xfrm>
            <a:off x="7527925" y="4405313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object 105"/>
          <p:cNvSpPr>
            <a:spLocks/>
          </p:cNvSpPr>
          <p:nvPr/>
        </p:nvSpPr>
        <p:spPr bwMode="auto">
          <a:xfrm>
            <a:off x="2185988" y="4652963"/>
            <a:ext cx="585787" cy="68262"/>
          </a:xfrm>
          <a:custGeom>
            <a:avLst/>
            <a:gdLst>
              <a:gd name="T0" fmla="*/ 206526 w 685800"/>
              <a:gd name="T1" fmla="*/ 20110 h 76200"/>
              <a:gd name="T2" fmla="*/ 206526 w 685800"/>
              <a:gd name="T3" fmla="*/ 15524 h 76200"/>
              <a:gd name="T4" fmla="*/ 0 w 685800"/>
              <a:gd name="T5" fmla="*/ 15524 h 76200"/>
              <a:gd name="T6" fmla="*/ 0 w 685800"/>
              <a:gd name="T7" fmla="*/ 20110 h 76200"/>
              <a:gd name="T8" fmla="*/ 206526 w 685800"/>
              <a:gd name="T9" fmla="*/ 20110 h 76200"/>
              <a:gd name="T10" fmla="*/ 227507 w 685800"/>
              <a:gd name="T11" fmla="*/ 17642 h 76200"/>
              <a:gd name="T12" fmla="*/ 202230 w 685800"/>
              <a:gd name="T13" fmla="*/ 0 h 76200"/>
              <a:gd name="T14" fmla="*/ 202230 w 685800"/>
              <a:gd name="T15" fmla="*/ 15524 h 76200"/>
              <a:gd name="T16" fmla="*/ 206526 w 685800"/>
              <a:gd name="T17" fmla="*/ 15524 h 76200"/>
              <a:gd name="T18" fmla="*/ 206526 w 685800"/>
              <a:gd name="T19" fmla="*/ 32284 h 76200"/>
              <a:gd name="T20" fmla="*/ 227507 w 685800"/>
              <a:gd name="T21" fmla="*/ 17642 h 76200"/>
              <a:gd name="T22" fmla="*/ 206526 w 685800"/>
              <a:gd name="T23" fmla="*/ 32284 h 76200"/>
              <a:gd name="T24" fmla="*/ 206526 w 685800"/>
              <a:gd name="T25" fmla="*/ 20110 h 76200"/>
              <a:gd name="T26" fmla="*/ 202230 w 685800"/>
              <a:gd name="T27" fmla="*/ 20110 h 76200"/>
              <a:gd name="T28" fmla="*/ 202230 w 685800"/>
              <a:gd name="T29" fmla="*/ 35282 h 76200"/>
              <a:gd name="T30" fmla="*/ 206526 w 685800"/>
              <a:gd name="T31" fmla="*/ 32284 h 762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5800"/>
              <a:gd name="T49" fmla="*/ 0 h 76200"/>
              <a:gd name="T50" fmla="*/ 685800 w 685800"/>
              <a:gd name="T51" fmla="*/ 76200 h 762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5800" h="76200">
                <a:moveTo>
                  <a:pt x="622553" y="43433"/>
                </a:moveTo>
                <a:lnTo>
                  <a:pt x="622553" y="33528"/>
                </a:lnTo>
                <a:lnTo>
                  <a:pt x="0" y="33528"/>
                </a:lnTo>
                <a:lnTo>
                  <a:pt x="0" y="43433"/>
                </a:lnTo>
                <a:lnTo>
                  <a:pt x="622553" y="43433"/>
                </a:lnTo>
                <a:close/>
              </a:path>
              <a:path w="685800" h="76200">
                <a:moveTo>
                  <a:pt x="685799" y="38100"/>
                </a:moveTo>
                <a:lnTo>
                  <a:pt x="609599" y="0"/>
                </a:lnTo>
                <a:lnTo>
                  <a:pt x="609599" y="33528"/>
                </a:lnTo>
                <a:lnTo>
                  <a:pt x="622553" y="33528"/>
                </a:lnTo>
                <a:lnTo>
                  <a:pt x="622553" y="69723"/>
                </a:lnTo>
                <a:lnTo>
                  <a:pt x="685799" y="38100"/>
                </a:lnTo>
                <a:close/>
              </a:path>
              <a:path w="685800" h="76200">
                <a:moveTo>
                  <a:pt x="622553" y="69723"/>
                </a:moveTo>
                <a:lnTo>
                  <a:pt x="622553" y="43433"/>
                </a:lnTo>
                <a:lnTo>
                  <a:pt x="609599" y="43433"/>
                </a:lnTo>
                <a:lnTo>
                  <a:pt x="609599" y="76200"/>
                </a:lnTo>
                <a:lnTo>
                  <a:pt x="622553" y="69723"/>
                </a:lnTo>
                <a:close/>
              </a:path>
            </a:pathLst>
          </a:custGeom>
          <a:solidFill>
            <a:srgbClr val="000000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object 106"/>
          <p:cNvSpPr txBox="1">
            <a:spLocks noChangeArrowheads="1"/>
          </p:cNvSpPr>
          <p:nvPr/>
        </p:nvSpPr>
        <p:spPr bwMode="auto">
          <a:xfrm>
            <a:off x="3724275" y="3359150"/>
            <a:ext cx="1639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Εξειδικευμένες</a:t>
            </a:r>
          </a:p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Γνώσεις σε </a:t>
            </a:r>
            <a:r>
              <a:rPr lang="el-GR" sz="1600" b="1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πέντε </a:t>
            </a:r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κατευθύνσεις (</a:t>
            </a:r>
            <a:r>
              <a:rPr lang="el-GR" sz="1600" b="1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13)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65" name="object 107"/>
          <p:cNvSpPr txBox="1">
            <a:spLocks noChangeArrowheads="1"/>
          </p:cNvSpPr>
          <p:nvPr/>
        </p:nvSpPr>
        <p:spPr bwMode="auto">
          <a:xfrm>
            <a:off x="323528" y="3861048"/>
            <a:ext cx="1603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tabLst>
                <a:tab pos="4111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tabLst>
                <a:tab pos="411163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tabLst>
                <a:tab pos="4111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tabLst>
                <a:tab pos="411163" algn="l"/>
              </a:tabLs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 dirty="0">
                <a:solidFill>
                  <a:srgbClr val="000000"/>
                </a:solidFill>
                <a:latin typeface="Myriad Pro" panose="020B0503030403020204" pitchFamily="34" charset="0"/>
              </a:rPr>
              <a:t>Ποσοτικές Μέθοδοι</a:t>
            </a:r>
          </a:p>
        </p:txBody>
      </p:sp>
      <p:sp>
        <p:nvSpPr>
          <p:cNvPr id="53266" name="object 110"/>
          <p:cNvSpPr>
            <a:spLocks/>
          </p:cNvSpPr>
          <p:nvPr/>
        </p:nvSpPr>
        <p:spPr bwMode="auto">
          <a:xfrm>
            <a:off x="2625725" y="4203700"/>
            <a:ext cx="3836988" cy="777875"/>
          </a:xfrm>
          <a:custGeom>
            <a:avLst/>
            <a:gdLst>
              <a:gd name="T0" fmla="*/ 211901 w 4488815"/>
              <a:gd name="T1" fmla="*/ 0 h 857250"/>
              <a:gd name="T2" fmla="*/ 189041 w 4488815"/>
              <a:gd name="T3" fmla="*/ 0 h 857250"/>
              <a:gd name="T4" fmla="*/ 0 w 4488815"/>
              <a:gd name="T5" fmla="*/ 434234 h 857250"/>
              <a:gd name="T6" fmla="*/ 22841 w 4488815"/>
              <a:gd name="T7" fmla="*/ 434234 h 857250"/>
              <a:gd name="T8" fmla="*/ 211901 w 4488815"/>
              <a:gd name="T9" fmla="*/ 0 h 857250"/>
              <a:gd name="T10" fmla="*/ 1496525 w 4488815"/>
              <a:gd name="T11" fmla="*/ 434234 h 857250"/>
              <a:gd name="T12" fmla="*/ 1304404 w 4488815"/>
              <a:gd name="T13" fmla="*/ 0 h 857250"/>
              <a:gd name="T14" fmla="*/ 1281569 w 4488815"/>
              <a:gd name="T15" fmla="*/ 0 h 857250"/>
              <a:gd name="T16" fmla="*/ 1473626 w 4488815"/>
              <a:gd name="T17" fmla="*/ 434234 h 857250"/>
              <a:gd name="T18" fmla="*/ 1496525 w 4488815"/>
              <a:gd name="T19" fmla="*/ 434234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88815"/>
              <a:gd name="T31" fmla="*/ 0 h 857250"/>
              <a:gd name="T32" fmla="*/ 4488815 w 4488815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88815" h="857250">
                <a:moveTo>
                  <a:pt x="635509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500" y="857250"/>
                </a:lnTo>
                <a:lnTo>
                  <a:pt x="635509" y="0"/>
                </a:lnTo>
                <a:close/>
              </a:path>
              <a:path w="4488815" h="857250">
                <a:moveTo>
                  <a:pt x="4488197" y="857250"/>
                </a:moveTo>
                <a:lnTo>
                  <a:pt x="3912013" y="0"/>
                </a:lnTo>
                <a:lnTo>
                  <a:pt x="3843529" y="0"/>
                </a:lnTo>
                <a:lnTo>
                  <a:pt x="4419520" y="857250"/>
                </a:lnTo>
                <a:lnTo>
                  <a:pt x="4488197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7" name="object 111"/>
          <p:cNvSpPr>
            <a:spLocks/>
          </p:cNvSpPr>
          <p:nvPr/>
        </p:nvSpPr>
        <p:spPr bwMode="auto">
          <a:xfrm>
            <a:off x="3143250" y="4418013"/>
            <a:ext cx="2819400" cy="52387"/>
          </a:xfrm>
          <a:custGeom>
            <a:avLst/>
            <a:gdLst>
              <a:gd name="T0" fmla="*/ 0 w 3297554"/>
              <a:gd name="T1" fmla="*/ 0 h 57150"/>
              <a:gd name="T2" fmla="*/ 0 w 3297554"/>
              <a:gd name="T3" fmla="*/ 31078 h 57150"/>
              <a:gd name="T4" fmla="*/ 1101273 w 3297554"/>
              <a:gd name="T5" fmla="*/ 31078 h 57150"/>
              <a:gd name="T6" fmla="*/ 1101273 w 3297554"/>
              <a:gd name="T7" fmla="*/ 0 h 57150"/>
              <a:gd name="T8" fmla="*/ 0 w 3297554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7554"/>
              <a:gd name="T16" fmla="*/ 0 h 57150"/>
              <a:gd name="T17" fmla="*/ 3297554 w 3297554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7554" h="57150">
                <a:moveTo>
                  <a:pt x="0" y="0"/>
                </a:moveTo>
                <a:lnTo>
                  <a:pt x="0" y="57150"/>
                </a:lnTo>
                <a:lnTo>
                  <a:pt x="3297173" y="57150"/>
                </a:lnTo>
                <a:lnTo>
                  <a:pt x="329717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8" name="object 112"/>
          <p:cNvSpPr>
            <a:spLocks/>
          </p:cNvSpPr>
          <p:nvPr/>
        </p:nvSpPr>
        <p:spPr bwMode="auto">
          <a:xfrm>
            <a:off x="3894138" y="4443413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9" name="object 113"/>
          <p:cNvSpPr>
            <a:spLocks/>
          </p:cNvSpPr>
          <p:nvPr/>
        </p:nvSpPr>
        <p:spPr bwMode="auto">
          <a:xfrm>
            <a:off x="3894138" y="4503738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object 114"/>
          <p:cNvSpPr>
            <a:spLocks/>
          </p:cNvSpPr>
          <p:nvPr/>
        </p:nvSpPr>
        <p:spPr bwMode="auto">
          <a:xfrm>
            <a:off x="3894138" y="4564063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1" name="object 115"/>
          <p:cNvSpPr>
            <a:spLocks/>
          </p:cNvSpPr>
          <p:nvPr/>
        </p:nvSpPr>
        <p:spPr bwMode="auto">
          <a:xfrm>
            <a:off x="3894138" y="4625975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2" name="object 116"/>
          <p:cNvSpPr>
            <a:spLocks/>
          </p:cNvSpPr>
          <p:nvPr/>
        </p:nvSpPr>
        <p:spPr bwMode="auto">
          <a:xfrm>
            <a:off x="3894138" y="4686300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3" name="object 117"/>
          <p:cNvSpPr>
            <a:spLocks/>
          </p:cNvSpPr>
          <p:nvPr/>
        </p:nvSpPr>
        <p:spPr bwMode="auto">
          <a:xfrm>
            <a:off x="3894138" y="4746625"/>
            <a:ext cx="7937" cy="33338"/>
          </a:xfrm>
          <a:custGeom>
            <a:avLst/>
            <a:gdLst>
              <a:gd name="T0" fmla="*/ 0 w 9525"/>
              <a:gd name="T1" fmla="*/ 7482 h 38100"/>
              <a:gd name="T2" fmla="*/ 2551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4" name="object 118"/>
          <p:cNvSpPr>
            <a:spLocks/>
          </p:cNvSpPr>
          <p:nvPr/>
        </p:nvSpPr>
        <p:spPr bwMode="auto">
          <a:xfrm>
            <a:off x="3894138" y="48069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5" name="object 119"/>
          <p:cNvSpPr>
            <a:spLocks/>
          </p:cNvSpPr>
          <p:nvPr/>
        </p:nvSpPr>
        <p:spPr bwMode="auto">
          <a:xfrm>
            <a:off x="3894138" y="486727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6" name="object 120"/>
          <p:cNvSpPr>
            <a:spLocks/>
          </p:cNvSpPr>
          <p:nvPr/>
        </p:nvSpPr>
        <p:spPr bwMode="auto">
          <a:xfrm>
            <a:off x="3894138" y="492760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7" name="object 121"/>
          <p:cNvSpPr>
            <a:spLocks/>
          </p:cNvSpPr>
          <p:nvPr/>
        </p:nvSpPr>
        <p:spPr bwMode="auto">
          <a:xfrm>
            <a:off x="5197475" y="4443413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8" name="object 122"/>
          <p:cNvSpPr>
            <a:spLocks/>
          </p:cNvSpPr>
          <p:nvPr/>
        </p:nvSpPr>
        <p:spPr bwMode="auto">
          <a:xfrm>
            <a:off x="5197475" y="4503738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9" name="object 123"/>
          <p:cNvSpPr>
            <a:spLocks/>
          </p:cNvSpPr>
          <p:nvPr/>
        </p:nvSpPr>
        <p:spPr bwMode="auto">
          <a:xfrm>
            <a:off x="5197475" y="4564063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0" name="object 124"/>
          <p:cNvSpPr>
            <a:spLocks/>
          </p:cNvSpPr>
          <p:nvPr/>
        </p:nvSpPr>
        <p:spPr bwMode="auto">
          <a:xfrm>
            <a:off x="5197475" y="4625975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1" name="object 125"/>
          <p:cNvSpPr>
            <a:spLocks/>
          </p:cNvSpPr>
          <p:nvPr/>
        </p:nvSpPr>
        <p:spPr bwMode="auto">
          <a:xfrm>
            <a:off x="5197475" y="4686300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2" name="object 126"/>
          <p:cNvSpPr>
            <a:spLocks/>
          </p:cNvSpPr>
          <p:nvPr/>
        </p:nvSpPr>
        <p:spPr bwMode="auto">
          <a:xfrm>
            <a:off x="5197475" y="4746625"/>
            <a:ext cx="7938" cy="33338"/>
          </a:xfrm>
          <a:custGeom>
            <a:avLst/>
            <a:gdLst>
              <a:gd name="T0" fmla="*/ 0 w 9525"/>
              <a:gd name="T1" fmla="*/ 7482 h 38100"/>
              <a:gd name="T2" fmla="*/ 2553 w 9525"/>
              <a:gd name="T3" fmla="*/ 7482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3" name="object 127"/>
          <p:cNvSpPr>
            <a:spLocks/>
          </p:cNvSpPr>
          <p:nvPr/>
        </p:nvSpPr>
        <p:spPr bwMode="auto">
          <a:xfrm>
            <a:off x="5197475" y="48069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4" name="object 128"/>
          <p:cNvSpPr>
            <a:spLocks/>
          </p:cNvSpPr>
          <p:nvPr/>
        </p:nvSpPr>
        <p:spPr bwMode="auto">
          <a:xfrm>
            <a:off x="5197475" y="486727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5" name="object 129"/>
          <p:cNvSpPr>
            <a:spLocks/>
          </p:cNvSpPr>
          <p:nvPr/>
        </p:nvSpPr>
        <p:spPr bwMode="auto">
          <a:xfrm>
            <a:off x="5197475" y="492760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6" name="object 142"/>
          <p:cNvSpPr>
            <a:spLocks/>
          </p:cNvSpPr>
          <p:nvPr/>
        </p:nvSpPr>
        <p:spPr bwMode="auto">
          <a:xfrm>
            <a:off x="7616825" y="5514975"/>
            <a:ext cx="0" cy="828675"/>
          </a:xfrm>
          <a:custGeom>
            <a:avLst/>
            <a:gdLst>
              <a:gd name="T0" fmla="*/ 0 h 914400"/>
              <a:gd name="T1" fmla="*/ 459063 h 914400"/>
              <a:gd name="T2" fmla="*/ 0 60000 65536"/>
              <a:gd name="T3" fmla="*/ 0 60000 65536"/>
              <a:gd name="T4" fmla="*/ 0 h 914400"/>
              <a:gd name="T5" fmla="*/ 914400 h 914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7" name="object 143"/>
          <p:cNvSpPr>
            <a:spLocks/>
          </p:cNvSpPr>
          <p:nvPr/>
        </p:nvSpPr>
        <p:spPr bwMode="auto">
          <a:xfrm>
            <a:off x="7527925" y="5514975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1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8" name="object 144"/>
          <p:cNvSpPr>
            <a:spLocks/>
          </p:cNvSpPr>
          <p:nvPr/>
        </p:nvSpPr>
        <p:spPr bwMode="auto">
          <a:xfrm>
            <a:off x="7527925" y="5372100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041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89" name="object 145"/>
          <p:cNvSpPr txBox="1">
            <a:spLocks noChangeArrowheads="1"/>
          </p:cNvSpPr>
          <p:nvPr/>
        </p:nvSpPr>
        <p:spPr bwMode="auto">
          <a:xfrm>
            <a:off x="7670800" y="4691063"/>
            <a:ext cx="1004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 3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4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5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 </a:t>
            </a:r>
            <a:endParaRPr lang="el-GR" sz="1400" b="1" baseline="3000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algn="ctr" eaLnBrk="1" hangingPunct="1"/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</a:p>
        </p:txBody>
      </p:sp>
      <p:sp>
        <p:nvSpPr>
          <p:cNvPr id="53290" name="object 146"/>
          <p:cNvSpPr txBox="1">
            <a:spLocks noChangeArrowheads="1"/>
          </p:cNvSpPr>
          <p:nvPr/>
        </p:nvSpPr>
        <p:spPr bwMode="auto">
          <a:xfrm>
            <a:off x="323528" y="4437112"/>
            <a:ext cx="16557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30175" indent="-120650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 dirty="0">
                <a:solidFill>
                  <a:srgbClr val="000000"/>
                </a:solidFill>
                <a:latin typeface="Myriad Pro" panose="020B0503030403020204" pitchFamily="34" charset="0"/>
              </a:rPr>
              <a:t>Πληροφοριακές</a:t>
            </a:r>
            <a:r>
              <a:rPr lang="el-GR" sz="1400" b="1" dirty="0">
                <a:latin typeface="Myriad Pro" panose="020B0503030403020204" pitchFamily="34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latin typeface="Myriad Pro" panose="020B0503030403020204" pitchFamily="34" charset="0"/>
              </a:rPr>
              <a:t>Τεχνολογίες</a:t>
            </a:r>
          </a:p>
        </p:txBody>
      </p:sp>
      <p:sp>
        <p:nvSpPr>
          <p:cNvPr id="53291" name="object 149"/>
          <p:cNvSpPr txBox="1">
            <a:spLocks noChangeArrowheads="1"/>
          </p:cNvSpPr>
          <p:nvPr/>
        </p:nvSpPr>
        <p:spPr bwMode="auto">
          <a:xfrm>
            <a:off x="3203575" y="4640263"/>
            <a:ext cx="2663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indent="508000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1600" b="1" dirty="0">
                <a:solidFill>
                  <a:srgbClr val="000000"/>
                </a:solidFill>
                <a:latin typeface="Myriad Pro" panose="020B0503030403020204" pitchFamily="34" charset="0"/>
              </a:rPr>
              <a:t>Απαραίτητα Εργαλεία / Τεχνικές (15)</a:t>
            </a:r>
            <a:endParaRPr lang="el-GR" sz="16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292" name="object 151"/>
          <p:cNvSpPr>
            <a:spLocks/>
          </p:cNvSpPr>
          <p:nvPr/>
        </p:nvSpPr>
        <p:spPr bwMode="auto">
          <a:xfrm>
            <a:off x="2141538" y="4981575"/>
            <a:ext cx="4814887" cy="776288"/>
          </a:xfrm>
          <a:custGeom>
            <a:avLst/>
            <a:gdLst>
              <a:gd name="T0" fmla="*/ 212152 w 5631815"/>
              <a:gd name="T1" fmla="*/ 0 h 857250"/>
              <a:gd name="T2" fmla="*/ 189281 w 5631815"/>
              <a:gd name="T3" fmla="*/ 0 h 857250"/>
              <a:gd name="T4" fmla="*/ 0 w 5631815"/>
              <a:gd name="T5" fmla="*/ 428071 h 857250"/>
              <a:gd name="T6" fmla="*/ 22849 w 5631815"/>
              <a:gd name="T7" fmla="*/ 428071 h 857250"/>
              <a:gd name="T8" fmla="*/ 212152 w 5631815"/>
              <a:gd name="T9" fmla="*/ 0 h 857250"/>
              <a:gd name="T10" fmla="*/ 1880078 w 5631815"/>
              <a:gd name="T11" fmla="*/ 428071 h 857250"/>
              <a:gd name="T12" fmla="*/ 1687714 w 5631815"/>
              <a:gd name="T13" fmla="*/ 0 h 857250"/>
              <a:gd name="T14" fmla="*/ 1664785 w 5631815"/>
              <a:gd name="T15" fmla="*/ 0 h 857250"/>
              <a:gd name="T16" fmla="*/ 1857085 w 5631815"/>
              <a:gd name="T17" fmla="*/ 428071 h 857250"/>
              <a:gd name="T18" fmla="*/ 1880078 w 5631815"/>
              <a:gd name="T19" fmla="*/ 428071 h 857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31815"/>
              <a:gd name="T31" fmla="*/ 0 h 857250"/>
              <a:gd name="T32" fmla="*/ 5631815 w 5631815"/>
              <a:gd name="T33" fmla="*/ 857250 h 857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31815" h="857250">
                <a:moveTo>
                  <a:pt x="635449" y="0"/>
                </a:moveTo>
                <a:lnTo>
                  <a:pt x="566949" y="0"/>
                </a:lnTo>
                <a:lnTo>
                  <a:pt x="0" y="857250"/>
                </a:lnTo>
                <a:lnTo>
                  <a:pt x="68440" y="857250"/>
                </a:lnTo>
                <a:lnTo>
                  <a:pt x="635449" y="0"/>
                </a:lnTo>
                <a:close/>
              </a:path>
              <a:path w="5631815" h="857250">
                <a:moveTo>
                  <a:pt x="5631331" y="857250"/>
                </a:moveTo>
                <a:lnTo>
                  <a:pt x="5055146" y="0"/>
                </a:lnTo>
                <a:lnTo>
                  <a:pt x="4986469" y="0"/>
                </a:lnTo>
                <a:lnTo>
                  <a:pt x="5562460" y="857250"/>
                </a:lnTo>
                <a:lnTo>
                  <a:pt x="5631331" y="857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3" name="object 152"/>
          <p:cNvSpPr>
            <a:spLocks/>
          </p:cNvSpPr>
          <p:nvPr/>
        </p:nvSpPr>
        <p:spPr bwMode="auto">
          <a:xfrm>
            <a:off x="2527300" y="5403850"/>
            <a:ext cx="4044950" cy="52388"/>
          </a:xfrm>
          <a:custGeom>
            <a:avLst/>
            <a:gdLst>
              <a:gd name="T0" fmla="*/ 0 w 4730750"/>
              <a:gd name="T1" fmla="*/ 0 h 57150"/>
              <a:gd name="T2" fmla="*/ 0 w 4730750"/>
              <a:gd name="T3" fmla="*/ 31084 h 57150"/>
              <a:gd name="T4" fmla="*/ 1580479 w 4730750"/>
              <a:gd name="T5" fmla="*/ 31084 h 57150"/>
              <a:gd name="T6" fmla="*/ 1580479 w 4730750"/>
              <a:gd name="T7" fmla="*/ 0 h 57150"/>
              <a:gd name="T8" fmla="*/ 0 w 4730750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30750"/>
              <a:gd name="T16" fmla="*/ 0 h 57150"/>
              <a:gd name="T17" fmla="*/ 4730750 w 4730750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30750" h="57150">
                <a:moveTo>
                  <a:pt x="0" y="0"/>
                </a:moveTo>
                <a:lnTo>
                  <a:pt x="0" y="57150"/>
                </a:lnTo>
                <a:lnTo>
                  <a:pt x="4730495" y="57150"/>
                </a:lnTo>
                <a:lnTo>
                  <a:pt x="47304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4" name="object 153"/>
          <p:cNvSpPr>
            <a:spLocks/>
          </p:cNvSpPr>
          <p:nvPr/>
        </p:nvSpPr>
        <p:spPr bwMode="auto">
          <a:xfrm>
            <a:off x="3894138" y="498792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5" name="object 154"/>
          <p:cNvSpPr>
            <a:spLocks/>
          </p:cNvSpPr>
          <p:nvPr/>
        </p:nvSpPr>
        <p:spPr bwMode="auto">
          <a:xfrm>
            <a:off x="3894138" y="50482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6" name="object 155"/>
          <p:cNvSpPr>
            <a:spLocks/>
          </p:cNvSpPr>
          <p:nvPr/>
        </p:nvSpPr>
        <p:spPr bwMode="auto">
          <a:xfrm>
            <a:off x="3894138" y="510857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7" name="object 156"/>
          <p:cNvSpPr>
            <a:spLocks/>
          </p:cNvSpPr>
          <p:nvPr/>
        </p:nvSpPr>
        <p:spPr bwMode="auto">
          <a:xfrm>
            <a:off x="3894138" y="516890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8" name="object 157"/>
          <p:cNvSpPr>
            <a:spLocks/>
          </p:cNvSpPr>
          <p:nvPr/>
        </p:nvSpPr>
        <p:spPr bwMode="auto">
          <a:xfrm>
            <a:off x="3894138" y="5229225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99" name="object 158"/>
          <p:cNvSpPr>
            <a:spLocks/>
          </p:cNvSpPr>
          <p:nvPr/>
        </p:nvSpPr>
        <p:spPr bwMode="auto">
          <a:xfrm>
            <a:off x="3894138" y="5289550"/>
            <a:ext cx="7937" cy="34925"/>
          </a:xfrm>
          <a:custGeom>
            <a:avLst/>
            <a:gdLst>
              <a:gd name="T0" fmla="*/ 0 w 9525"/>
              <a:gd name="T1" fmla="*/ 10361 h 38100"/>
              <a:gd name="T2" fmla="*/ 2551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0" name="object 159"/>
          <p:cNvSpPr>
            <a:spLocks/>
          </p:cNvSpPr>
          <p:nvPr/>
        </p:nvSpPr>
        <p:spPr bwMode="auto">
          <a:xfrm>
            <a:off x="3894138" y="5351463"/>
            <a:ext cx="7937" cy="33337"/>
          </a:xfrm>
          <a:custGeom>
            <a:avLst/>
            <a:gdLst>
              <a:gd name="T0" fmla="*/ 0 w 9525"/>
              <a:gd name="T1" fmla="*/ 7480 h 38100"/>
              <a:gd name="T2" fmla="*/ 2551 w 9525"/>
              <a:gd name="T3" fmla="*/ 7480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1" name="object 160"/>
          <p:cNvSpPr>
            <a:spLocks/>
          </p:cNvSpPr>
          <p:nvPr/>
        </p:nvSpPr>
        <p:spPr bwMode="auto">
          <a:xfrm>
            <a:off x="5197475" y="498792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2" name="object 161"/>
          <p:cNvSpPr>
            <a:spLocks/>
          </p:cNvSpPr>
          <p:nvPr/>
        </p:nvSpPr>
        <p:spPr bwMode="auto">
          <a:xfrm>
            <a:off x="5197475" y="50482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3" name="object 162"/>
          <p:cNvSpPr>
            <a:spLocks/>
          </p:cNvSpPr>
          <p:nvPr/>
        </p:nvSpPr>
        <p:spPr bwMode="auto">
          <a:xfrm>
            <a:off x="5197475" y="510857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4" name="object 163"/>
          <p:cNvSpPr>
            <a:spLocks/>
          </p:cNvSpPr>
          <p:nvPr/>
        </p:nvSpPr>
        <p:spPr bwMode="auto">
          <a:xfrm>
            <a:off x="5197475" y="516890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5" name="object 164"/>
          <p:cNvSpPr>
            <a:spLocks/>
          </p:cNvSpPr>
          <p:nvPr/>
        </p:nvSpPr>
        <p:spPr bwMode="auto">
          <a:xfrm>
            <a:off x="5197475" y="5229225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6" name="object 165"/>
          <p:cNvSpPr>
            <a:spLocks/>
          </p:cNvSpPr>
          <p:nvPr/>
        </p:nvSpPr>
        <p:spPr bwMode="auto">
          <a:xfrm>
            <a:off x="5197475" y="5289550"/>
            <a:ext cx="7938" cy="34925"/>
          </a:xfrm>
          <a:custGeom>
            <a:avLst/>
            <a:gdLst>
              <a:gd name="T0" fmla="*/ 0 w 9525"/>
              <a:gd name="T1" fmla="*/ 10361 h 38100"/>
              <a:gd name="T2" fmla="*/ 2553 w 9525"/>
              <a:gd name="T3" fmla="*/ 10361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object 166"/>
          <p:cNvSpPr>
            <a:spLocks/>
          </p:cNvSpPr>
          <p:nvPr/>
        </p:nvSpPr>
        <p:spPr bwMode="auto">
          <a:xfrm>
            <a:off x="5197475" y="5351463"/>
            <a:ext cx="7938" cy="33337"/>
          </a:xfrm>
          <a:custGeom>
            <a:avLst/>
            <a:gdLst>
              <a:gd name="T0" fmla="*/ 0 w 9525"/>
              <a:gd name="T1" fmla="*/ 7480 h 38100"/>
              <a:gd name="T2" fmla="*/ 2553 w 9525"/>
              <a:gd name="T3" fmla="*/ 7480 h 38100"/>
              <a:gd name="T4" fmla="*/ 0 60000 65536"/>
              <a:gd name="T5" fmla="*/ 0 60000 65536"/>
              <a:gd name="T6" fmla="*/ 0 w 9525"/>
              <a:gd name="T7" fmla="*/ 0 h 38100"/>
              <a:gd name="T8" fmla="*/ 9525 w 9525"/>
              <a:gd name="T9" fmla="*/ 38100 h 38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25" h="38100">
                <a:moveTo>
                  <a:pt x="0" y="19050"/>
                </a:moveTo>
                <a:lnTo>
                  <a:pt x="9144" y="19050"/>
                </a:lnTo>
              </a:path>
            </a:pathLst>
          </a:custGeom>
          <a:noFill/>
          <a:ln w="393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object 180"/>
          <p:cNvSpPr>
            <a:spLocks/>
          </p:cNvSpPr>
          <p:nvPr/>
        </p:nvSpPr>
        <p:spPr bwMode="auto">
          <a:xfrm>
            <a:off x="7527925" y="6343650"/>
            <a:ext cx="177800" cy="0"/>
          </a:xfrm>
          <a:custGeom>
            <a:avLst/>
            <a:gdLst>
              <a:gd name="T0" fmla="*/ 0 w 209550"/>
              <a:gd name="T1" fmla="*/ 66343 w 209550"/>
              <a:gd name="T2" fmla="*/ 0 60000 65536"/>
              <a:gd name="T3" fmla="*/ 0 60000 65536"/>
              <a:gd name="T4" fmla="*/ 0 w 209550"/>
              <a:gd name="T5" fmla="*/ 209550 w 2095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object 181"/>
          <p:cNvSpPr txBox="1">
            <a:spLocks noChangeArrowheads="1"/>
          </p:cNvSpPr>
          <p:nvPr/>
        </p:nvSpPr>
        <p:spPr bwMode="auto">
          <a:xfrm>
            <a:off x="7812088" y="5589588"/>
            <a:ext cx="86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1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, 2</a:t>
            </a:r>
            <a:r>
              <a:rPr lang="en-US" sz="1400" b="1" baseline="30000">
                <a:solidFill>
                  <a:srgbClr val="000000"/>
                </a:solidFill>
                <a:latin typeface="Myriad Pro" panose="020B0503030403020204" pitchFamily="34" charset="0"/>
              </a:rPr>
              <a:t>o</a:t>
            </a:r>
            <a:r>
              <a:rPr lang="en-US" sz="1400" b="1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l-GR" sz="1400" b="1">
                <a:solidFill>
                  <a:srgbClr val="000000"/>
                </a:solidFill>
                <a:latin typeface="Myriad Pro" panose="020B0503030403020204" pitchFamily="34" charset="0"/>
              </a:rPr>
              <a:t>Εξάμηνο</a:t>
            </a:r>
            <a:endParaRPr lang="el-GR" sz="14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310" name="object 182"/>
          <p:cNvSpPr txBox="1">
            <a:spLocks noChangeArrowheads="1"/>
          </p:cNvSpPr>
          <p:nvPr/>
        </p:nvSpPr>
        <p:spPr bwMode="auto">
          <a:xfrm>
            <a:off x="3348038" y="5776913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600" b="1">
                <a:solidFill>
                  <a:srgbClr val="000000"/>
                </a:solidFill>
                <a:latin typeface="Myriad Pro" panose="020B0503030403020204" pitchFamily="34" charset="0"/>
              </a:rPr>
              <a:t>Γνώσεις  Υποδομής (10)</a:t>
            </a:r>
            <a:endParaRPr lang="el-GR" sz="160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53311" name="object 183"/>
          <p:cNvSpPr>
            <a:spLocks/>
          </p:cNvSpPr>
          <p:nvPr/>
        </p:nvSpPr>
        <p:spPr bwMode="auto">
          <a:xfrm>
            <a:off x="1768475" y="5757863"/>
            <a:ext cx="5565775" cy="596900"/>
          </a:xfrm>
          <a:custGeom>
            <a:avLst/>
            <a:gdLst>
              <a:gd name="T0" fmla="*/ 168295 w 6508750"/>
              <a:gd name="T1" fmla="*/ 0 h 657859"/>
              <a:gd name="T2" fmla="*/ 145413 w 6508750"/>
              <a:gd name="T3" fmla="*/ 0 h 657859"/>
              <a:gd name="T4" fmla="*/ 0 w 6508750"/>
              <a:gd name="T5" fmla="*/ 332925 h 657859"/>
              <a:gd name="T6" fmla="*/ 17834 w 6508750"/>
              <a:gd name="T7" fmla="*/ 332925 h 657859"/>
              <a:gd name="T8" fmla="*/ 17834 w 6508750"/>
              <a:gd name="T9" fmla="*/ 303992 h 657859"/>
              <a:gd name="T10" fmla="*/ 35506 w 6508750"/>
              <a:gd name="T11" fmla="*/ 303992 h 657859"/>
              <a:gd name="T12" fmla="*/ 168295 w 6508750"/>
              <a:gd name="T13" fmla="*/ 0 h 657859"/>
              <a:gd name="T14" fmla="*/ 35506 w 6508750"/>
              <a:gd name="T15" fmla="*/ 303992 h 657859"/>
              <a:gd name="T16" fmla="*/ 17834 w 6508750"/>
              <a:gd name="T17" fmla="*/ 303992 h 657859"/>
              <a:gd name="T18" fmla="*/ 25732 w 6508750"/>
              <a:gd name="T19" fmla="*/ 326367 h 657859"/>
              <a:gd name="T20" fmla="*/ 35506 w 6508750"/>
              <a:gd name="T21" fmla="*/ 303992 h 657859"/>
              <a:gd name="T22" fmla="*/ 2157917 w 6508750"/>
              <a:gd name="T23" fmla="*/ 332925 h 657859"/>
              <a:gd name="T24" fmla="*/ 2157917 w 6508750"/>
              <a:gd name="T25" fmla="*/ 303992 h 657859"/>
              <a:gd name="T26" fmla="*/ 2150019 w 6508750"/>
              <a:gd name="T27" fmla="*/ 326367 h 657859"/>
              <a:gd name="T28" fmla="*/ 2140091 w 6508750"/>
              <a:gd name="T29" fmla="*/ 303992 h 657859"/>
              <a:gd name="T30" fmla="*/ 35506 w 6508750"/>
              <a:gd name="T31" fmla="*/ 303992 h 657859"/>
              <a:gd name="T32" fmla="*/ 25732 w 6508750"/>
              <a:gd name="T33" fmla="*/ 326367 h 657859"/>
              <a:gd name="T34" fmla="*/ 17834 w 6508750"/>
              <a:gd name="T35" fmla="*/ 303992 h 657859"/>
              <a:gd name="T36" fmla="*/ 17834 w 6508750"/>
              <a:gd name="T37" fmla="*/ 332925 h 657859"/>
              <a:gd name="T38" fmla="*/ 2157917 w 6508750"/>
              <a:gd name="T39" fmla="*/ 332925 h 657859"/>
              <a:gd name="T40" fmla="*/ 2176007 w 6508750"/>
              <a:gd name="T41" fmla="*/ 332925 h 657859"/>
              <a:gd name="T42" fmla="*/ 2028228 w 6508750"/>
              <a:gd name="T43" fmla="*/ 0 h 657859"/>
              <a:gd name="T44" fmla="*/ 2005200 w 6508750"/>
              <a:gd name="T45" fmla="*/ 0 h 657859"/>
              <a:gd name="T46" fmla="*/ 2140091 w 6508750"/>
              <a:gd name="T47" fmla="*/ 303992 h 657859"/>
              <a:gd name="T48" fmla="*/ 2157917 w 6508750"/>
              <a:gd name="T49" fmla="*/ 303992 h 657859"/>
              <a:gd name="T50" fmla="*/ 2157917 w 6508750"/>
              <a:gd name="T51" fmla="*/ 332925 h 657859"/>
              <a:gd name="T52" fmla="*/ 2176007 w 6508750"/>
              <a:gd name="T53" fmla="*/ 332925 h 657859"/>
              <a:gd name="T54" fmla="*/ 2157917 w 6508750"/>
              <a:gd name="T55" fmla="*/ 303992 h 657859"/>
              <a:gd name="T56" fmla="*/ 2140091 w 6508750"/>
              <a:gd name="T57" fmla="*/ 303992 h 657859"/>
              <a:gd name="T58" fmla="*/ 2150019 w 6508750"/>
              <a:gd name="T59" fmla="*/ 326367 h 657859"/>
              <a:gd name="T60" fmla="*/ 2157917 w 6508750"/>
              <a:gd name="T61" fmla="*/ 303992 h 65785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508750"/>
              <a:gd name="T94" fmla="*/ 0 h 657859"/>
              <a:gd name="T95" fmla="*/ 6508750 w 6508750"/>
              <a:gd name="T96" fmla="*/ 657859 h 65785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508750" h="657859">
                <a:moveTo>
                  <a:pt x="503353" y="0"/>
                </a:moveTo>
                <a:lnTo>
                  <a:pt x="434913" y="0"/>
                </a:lnTo>
                <a:lnTo>
                  <a:pt x="0" y="657606"/>
                </a:lnTo>
                <a:lnTo>
                  <a:pt x="53340" y="657606"/>
                </a:lnTo>
                <a:lnTo>
                  <a:pt x="53340" y="600456"/>
                </a:lnTo>
                <a:lnTo>
                  <a:pt x="106194" y="600456"/>
                </a:lnTo>
                <a:lnTo>
                  <a:pt x="503353" y="0"/>
                </a:lnTo>
                <a:close/>
              </a:path>
              <a:path w="6508750" h="657859">
                <a:moveTo>
                  <a:pt x="106194" y="600456"/>
                </a:moveTo>
                <a:lnTo>
                  <a:pt x="53340" y="600456"/>
                </a:lnTo>
                <a:lnTo>
                  <a:pt x="76962" y="644652"/>
                </a:lnTo>
                <a:lnTo>
                  <a:pt x="106194" y="600456"/>
                </a:lnTo>
                <a:close/>
              </a:path>
              <a:path w="6508750" h="657859">
                <a:moveTo>
                  <a:pt x="6454139" y="657606"/>
                </a:moveTo>
                <a:lnTo>
                  <a:pt x="6454139" y="600456"/>
                </a:lnTo>
                <a:lnTo>
                  <a:pt x="6430518" y="644652"/>
                </a:lnTo>
                <a:lnTo>
                  <a:pt x="6400822" y="600456"/>
                </a:lnTo>
                <a:lnTo>
                  <a:pt x="106194" y="600456"/>
                </a:lnTo>
                <a:lnTo>
                  <a:pt x="76962" y="644652"/>
                </a:lnTo>
                <a:lnTo>
                  <a:pt x="53340" y="600456"/>
                </a:lnTo>
                <a:lnTo>
                  <a:pt x="53340" y="657606"/>
                </a:lnTo>
                <a:lnTo>
                  <a:pt x="6454139" y="657606"/>
                </a:lnTo>
                <a:close/>
              </a:path>
              <a:path w="6508750" h="657859">
                <a:moveTo>
                  <a:pt x="6508242" y="657606"/>
                </a:moveTo>
                <a:lnTo>
                  <a:pt x="6066244" y="0"/>
                </a:lnTo>
                <a:lnTo>
                  <a:pt x="5997373" y="0"/>
                </a:lnTo>
                <a:lnTo>
                  <a:pt x="6400822" y="600456"/>
                </a:lnTo>
                <a:lnTo>
                  <a:pt x="6454139" y="600456"/>
                </a:lnTo>
                <a:lnTo>
                  <a:pt x="6454139" y="657606"/>
                </a:lnTo>
                <a:lnTo>
                  <a:pt x="6508242" y="657606"/>
                </a:lnTo>
                <a:close/>
              </a:path>
              <a:path w="6508750" h="657859">
                <a:moveTo>
                  <a:pt x="6454139" y="600456"/>
                </a:moveTo>
                <a:lnTo>
                  <a:pt x="6400822" y="600456"/>
                </a:lnTo>
                <a:lnTo>
                  <a:pt x="6430518" y="644652"/>
                </a:lnTo>
                <a:lnTo>
                  <a:pt x="6454139" y="600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12" name="Text Box 117"/>
          <p:cNvSpPr txBox="1">
            <a:spLocks noChangeArrowheads="1"/>
          </p:cNvSpPr>
          <p:nvPr/>
        </p:nvSpPr>
        <p:spPr bwMode="auto">
          <a:xfrm>
            <a:off x="251520" y="5085184"/>
            <a:ext cx="1674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400" b="1" dirty="0" err="1">
                <a:latin typeface="Myriad Pro" panose="020B0503030403020204" pitchFamily="34" charset="0"/>
              </a:rPr>
              <a:t>Οργανωσιακές</a:t>
            </a:r>
            <a:r>
              <a:rPr lang="el-GR" sz="1400" b="1" dirty="0">
                <a:latin typeface="Myriad Pro" panose="020B0503030403020204" pitchFamily="34" charset="0"/>
              </a:rPr>
              <a:t> σπουδές</a:t>
            </a:r>
            <a:endParaRPr lang="en-US" sz="1400" b="1" dirty="0">
              <a:latin typeface="Myriad Pro" panose="020B0503030403020204" pitchFamily="34" charset="0"/>
            </a:endParaRPr>
          </a:p>
        </p:txBody>
      </p:sp>
      <p:sp>
        <p:nvSpPr>
          <p:cNvPr id="53313" name="AutoShape 118"/>
          <p:cNvSpPr>
            <a:spLocks/>
          </p:cNvSpPr>
          <p:nvPr/>
        </p:nvSpPr>
        <p:spPr bwMode="auto">
          <a:xfrm>
            <a:off x="1763713" y="3789363"/>
            <a:ext cx="431800" cy="1800225"/>
          </a:xfrm>
          <a:prstGeom prst="rightBrace">
            <a:avLst>
              <a:gd name="adj1" fmla="val 347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637D-DB2A-BF46-83C9-76D43971DF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" y="980728"/>
            <a:ext cx="8229600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68D5A"/>
                </a:solidFill>
                <a:latin typeface="Calibri" pitchFamily="34" charset="0"/>
              </a:defRPr>
            </a:lvl9pPr>
          </a:lstStyle>
          <a:p>
            <a:pPr marL="12700" defTabSz="801688" eaLnBrk="1" hangingPunct="1"/>
            <a:r>
              <a:rPr lang="el-GR" sz="2000" smtClean="0">
                <a:solidFill>
                  <a:srgbClr val="800000"/>
                </a:solidFill>
                <a:latin typeface="Myriad Pro" panose="020B0503030403020204" pitchFamily="34" charset="0"/>
                <a:cs typeface="Arial" charset="0"/>
              </a:rPr>
              <a:t>Μαθήματα Α’ εξαμήνου</a:t>
            </a:r>
            <a:endParaRPr lang="en-US" sz="2000" dirty="0">
              <a:solidFill>
                <a:srgbClr val="800000"/>
              </a:solidFill>
              <a:latin typeface="Myriad Pro" panose="020B0503030403020204" pitchFamily="34" charset="0"/>
              <a:cs typeface="Arial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xmlns="" val="116695992"/>
              </p:ext>
            </p:extLst>
          </p:nvPr>
        </p:nvGraphicFramePr>
        <p:xfrm>
          <a:off x="457200" y="1700808"/>
          <a:ext cx="7715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6049471"/>
            <a:ext cx="475875" cy="30687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6049470"/>
            <a:ext cx="444150" cy="30687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6049469"/>
            <a:ext cx="444150" cy="3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5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988</Words>
  <Application>Microsoft Office PowerPoint</Application>
  <PresentationFormat>On-screen Show (4:3)</PresentationFormat>
  <Paragraphs>215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GreenWave_BusPresentation</vt:lpstr>
      <vt:lpstr>Custom Design</vt:lpstr>
      <vt:lpstr>ClassicPhotoAlbum</vt:lpstr>
      <vt:lpstr>Slide 1</vt:lpstr>
      <vt:lpstr> Το Τμήμα μας </vt:lpstr>
      <vt:lpstr>Σε ποιους απευθύνεται το ΔΕΤ</vt:lpstr>
      <vt:lpstr>Προοπτικές απασχόλησης ως Στελέχη και ως Σύμβουλοι  σε ειδικότητες αιχμής</vt:lpstr>
      <vt:lpstr>Slide 5</vt:lpstr>
      <vt:lpstr>Slide 6</vt:lpstr>
      <vt:lpstr>Slide 7</vt:lpstr>
      <vt:lpstr>Slide 8</vt:lpstr>
      <vt:lpstr>Slide 9</vt:lpstr>
      <vt:lpstr>Slide 10</vt:lpstr>
      <vt:lpstr>Κατευθύνσεις (επιλογή στο 6ο εξάμηνο)</vt:lpstr>
      <vt:lpstr>Ποιότητα των Σπουδών στο ΔΕΤ</vt:lpstr>
      <vt:lpstr>Slide 13</vt:lpstr>
      <vt:lpstr>Slide 14</vt:lpstr>
      <vt:lpstr>Tα ΑΕΙ/ΤΕΙ του Δικτύου Ennovation</vt:lpstr>
      <vt:lpstr>Slide 16</vt:lpstr>
      <vt:lpstr>Slide 17</vt:lpstr>
      <vt:lpstr>Οι απόφοιτοί μας: 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Windows7</dc:creator>
  <cp:lastModifiedBy>vasotag</cp:lastModifiedBy>
  <cp:revision>107</cp:revision>
  <dcterms:modified xsi:type="dcterms:W3CDTF">2018-10-29T10:59:32Z</dcterms:modified>
</cp:coreProperties>
</file>