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383" r:id="rId3"/>
    <p:sldId id="386" r:id="rId4"/>
    <p:sldId id="384" r:id="rId5"/>
    <p:sldId id="385" r:id="rId6"/>
    <p:sldId id="387" r:id="rId7"/>
  </p:sldIdLst>
  <p:sldSz cx="9144000" cy="6858000" type="screen4x3"/>
  <p:notesSz cx="9774238" cy="6858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0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354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38788" y="0"/>
            <a:ext cx="42354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42354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38788" y="6515100"/>
            <a:ext cx="42354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ACC486E-6D3E-CC47-A37D-74E1FBAEF6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479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354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37200" y="0"/>
            <a:ext cx="42354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71825" y="514350"/>
            <a:ext cx="3430588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5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3257550"/>
            <a:ext cx="781843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445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2354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45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37200" y="6513513"/>
            <a:ext cx="42354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BFF55AC-1915-8542-9948-D562BC8D271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9608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952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052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8944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el-GR" altLang="x-none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el-GR" altLang="x-none">
                <a:latin typeface="Times New Roman" panose="02020603050405020304" pitchFamily="18" charset="0"/>
                <a:cs typeface="+mn-cs"/>
              </a:endParaRPr>
            </a:p>
          </p:txBody>
        </p:sp>
      </p:grp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56250"/>
            <a:ext cx="1220788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84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31847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1130300" y="5626100"/>
            <a:ext cx="3795713" cy="754063"/>
          </a:xfrm>
        </p:spPr>
        <p:txBody>
          <a:bodyPr/>
          <a:lstStyle>
            <a:lvl1pPr>
              <a:defRPr i="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l-GR"/>
              <a:t>Εργαστήριο Βιομηχανικής &amp; Ενεργειακής Οικονομίας</a:t>
            </a:r>
          </a:p>
          <a:p>
            <a:pPr>
              <a:defRPr/>
            </a:pPr>
            <a:r>
              <a:rPr lang="el-GR"/>
              <a:t>Σχολή Χημικών Μηχανικών</a:t>
            </a:r>
          </a:p>
          <a:p>
            <a:pPr>
              <a:defRPr/>
            </a:pPr>
            <a:r>
              <a:rPr lang="el-GR"/>
              <a:t>Εθνικό Μετσόβιο Πολυτεχνείο</a:t>
            </a:r>
          </a:p>
        </p:txBody>
      </p:sp>
    </p:spTree>
    <p:extLst>
      <p:ext uri="{BB962C8B-B14F-4D97-AF65-F5344CB8AC3E}">
        <p14:creationId xmlns:p14="http://schemas.microsoft.com/office/powerpoint/2010/main" val="2903738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Εργαστήριο Βιομηχανικής &amp; Ενεργειακής Οικονομίας, ΕΜΠ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8F6A23-5C7D-1043-B2A2-50B81B428D97}" type="slidenum">
              <a:rPr lang="el-GR"/>
              <a:pPr>
                <a:defRPr/>
              </a:pPr>
              <a:t>‹#›</a:t>
            </a:fld>
            <a:r>
              <a:rPr lang="en-US"/>
              <a:t>/29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2080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Εργαστήριο Βιομηχανικής &amp; Ενεργειακής Οικονομίας, ΕΜΠ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97CC8-EDFC-414B-9287-F52164D766DA}" type="slidenum">
              <a:rPr lang="el-GR"/>
              <a:pPr>
                <a:defRPr/>
              </a:pPr>
              <a:t>‹#›</a:t>
            </a:fld>
            <a:r>
              <a:rPr lang="en-US"/>
              <a:t>/29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8830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700" y="1879600"/>
            <a:ext cx="3973513" cy="4206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0613" y="1879600"/>
            <a:ext cx="3975100" cy="4206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Εργαστήριο Βιομηχανικής &amp; Ενεργειακής Οικονομίας, ΕΜΠ</a:t>
            </a:r>
            <a:endParaRPr lang="en-GB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16326-DD6A-2548-B458-D1C8B5D96146}" type="slidenum">
              <a:rPr lang="el-GR"/>
              <a:pPr>
                <a:defRPr/>
              </a:pPr>
              <a:t>‹#›</a:t>
            </a:fld>
            <a:r>
              <a:rPr lang="en-US"/>
              <a:t>/29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5009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Εργαστήριο Βιομηχανικής &amp; Ενεργειακής Οικονομίας, ΕΜΠ</a:t>
            </a:r>
            <a:endParaRPr lang="en-GB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6EEBAC-EFED-F344-BC0D-B33EAAC75C1F}" type="slidenum">
              <a:rPr lang="el-GR"/>
              <a:pPr>
                <a:defRPr/>
              </a:pPr>
              <a:t>‹#›</a:t>
            </a:fld>
            <a:r>
              <a:rPr lang="en-US"/>
              <a:t>/29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9893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Εργαστήριο Βιομηχανικής &amp; Ενεργειακής Οικονομίας, ΕΜΠ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9EDFC1-62B2-D841-BC41-28DFE1010C26}" type="slidenum">
              <a:rPr lang="el-GR"/>
              <a:pPr>
                <a:defRPr/>
              </a:pPr>
              <a:t>‹#›</a:t>
            </a:fld>
            <a:r>
              <a:rPr lang="en-US"/>
              <a:t>/29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8373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Εργαστήριο Βιομηχανικής &amp; Ενεργειακής Οικονομίας, ΕΜΠ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25E5A5-E4EF-9047-B364-F7F4D5BE4C6E}" type="slidenum">
              <a:rPr lang="el-GR"/>
              <a:pPr>
                <a:defRPr/>
              </a:pPr>
              <a:t>‹#›</a:t>
            </a:fld>
            <a:r>
              <a:rPr lang="en-US"/>
              <a:t>/29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6371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Εργαστήριο Βιομηχανικής &amp; Ενεργειακής Οικονομίας, ΕΜΠ</a:t>
            </a:r>
            <a:endParaRPr lang="en-GB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FDD41D-4596-2E4B-BFF9-F0869C401871}" type="slidenum">
              <a:rPr lang="el-GR"/>
              <a:pPr>
                <a:defRPr/>
              </a:pPr>
              <a:t>‹#›</a:t>
            </a:fld>
            <a:r>
              <a:rPr lang="en-US"/>
              <a:t>/29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42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48131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Εργαστήριο Βιομηχανικής &amp; Ενεργειακής Οικονομίας, ΕΜΠ</a:t>
            </a:r>
            <a:endParaRPr lang="en-GB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6339A4-6ADB-7B49-9882-50896F42F73C}" type="slidenum">
              <a:rPr lang="el-GR"/>
              <a:pPr>
                <a:defRPr/>
              </a:pPr>
              <a:t>‹#›</a:t>
            </a:fld>
            <a:r>
              <a:rPr lang="en-US"/>
              <a:t>/29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1482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Εργαστήριο Βιομηχανικής &amp; Ενεργειακής Οικονομίας, ΕΜΠ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9C4879-AFE4-7949-B009-5A44317AB183}" type="slidenum">
              <a:rPr lang="el-GR"/>
              <a:pPr>
                <a:defRPr/>
              </a:pPr>
              <a:t>‹#›</a:t>
            </a:fld>
            <a:r>
              <a:rPr lang="en-US"/>
              <a:t>/29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5983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300" y="355600"/>
            <a:ext cx="2030413" cy="5730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9300" y="355600"/>
            <a:ext cx="5943600" cy="5730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Εργαστήριο Βιομηχανικής &amp; Ενεργειακής Οικονομίας, ΕΜΠ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0C922E-4447-7640-B462-E670DE3F5AD9}" type="slidenum">
              <a:rPr lang="el-GR"/>
              <a:pPr>
                <a:defRPr/>
              </a:pPr>
              <a:t>‹#›</a:t>
            </a:fld>
            <a:r>
              <a:rPr lang="en-US"/>
              <a:t>/29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283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135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38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120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067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652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306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418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l-GR" altLang="x-none">
              <a:cs typeface="+mn-cs"/>
            </a:endParaRPr>
          </a:p>
        </p:txBody>
      </p:sp>
      <p:sp>
        <p:nvSpPr>
          <p:cNvPr id="2051" name="Freeform 5"/>
          <p:cNvSpPr>
            <a:spLocks/>
          </p:cNvSpPr>
          <p:nvPr/>
        </p:nvSpPr>
        <p:spPr bwMode="auto">
          <a:xfrm>
            <a:off x="457200" y="0"/>
            <a:ext cx="2743200" cy="671513"/>
          </a:xfrm>
          <a:custGeom>
            <a:avLst/>
            <a:gdLst>
              <a:gd name="T0" fmla="*/ 2147483647 w 1728"/>
              <a:gd name="T1" fmla="*/ 0 h 735"/>
              <a:gd name="T2" fmla="*/ 2147483647 w 1728"/>
              <a:gd name="T3" fmla="*/ 2147483647 h 735"/>
              <a:gd name="T4" fmla="*/ 2147483647 w 1728"/>
              <a:gd name="T5" fmla="*/ 2147483647 h 735"/>
              <a:gd name="T6" fmla="*/ 2147483647 w 1728"/>
              <a:gd name="T7" fmla="*/ 2147483647 h 735"/>
              <a:gd name="T8" fmla="*/ 2147483647 w 1728"/>
              <a:gd name="T9" fmla="*/ 2147483647 h 735"/>
              <a:gd name="T10" fmla="*/ 2147483647 w 1728"/>
              <a:gd name="T11" fmla="*/ 2147483647 h 735"/>
              <a:gd name="T12" fmla="*/ 2147483647 w 1728"/>
              <a:gd name="T13" fmla="*/ 2147483647 h 735"/>
              <a:gd name="T14" fmla="*/ 2147483647 w 1728"/>
              <a:gd name="T15" fmla="*/ 2147483647 h 735"/>
              <a:gd name="T16" fmla="*/ 2147483647 w 1728"/>
              <a:gd name="T17" fmla="*/ 2147483647 h 735"/>
              <a:gd name="T18" fmla="*/ 0 w 1728"/>
              <a:gd name="T19" fmla="*/ 2147483647 h 735"/>
              <a:gd name="T20" fmla="*/ 0 w 1728"/>
              <a:gd name="T21" fmla="*/ 2147483647 h 735"/>
              <a:gd name="T22" fmla="*/ 0 w 1728"/>
              <a:gd name="T23" fmla="*/ 0 h 735"/>
              <a:gd name="T24" fmla="*/ 2147483647 w 1728"/>
              <a:gd name="T25" fmla="*/ 0 h 7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728" h="735">
                <a:moveTo>
                  <a:pt x="1728" y="0"/>
                </a:moveTo>
                <a:lnTo>
                  <a:pt x="1728" y="480"/>
                </a:lnTo>
                <a:lnTo>
                  <a:pt x="380" y="482"/>
                </a:lnTo>
                <a:lnTo>
                  <a:pt x="354" y="480"/>
                </a:lnTo>
                <a:lnTo>
                  <a:pt x="308" y="489"/>
                </a:lnTo>
                <a:cubicBezTo>
                  <a:pt x="290" y="498"/>
                  <a:pt x="263" y="513"/>
                  <a:pt x="246" y="531"/>
                </a:cubicBezTo>
                <a:cubicBezTo>
                  <a:pt x="229" y="549"/>
                  <a:pt x="215" y="574"/>
                  <a:pt x="206" y="597"/>
                </a:cubicBezTo>
                <a:cubicBezTo>
                  <a:pt x="197" y="620"/>
                  <a:pt x="194" y="643"/>
                  <a:pt x="192" y="666"/>
                </a:cubicBezTo>
                <a:lnTo>
                  <a:pt x="192" y="735"/>
                </a:lnTo>
                <a:lnTo>
                  <a:pt x="0" y="735"/>
                </a:lnTo>
                <a:lnTo>
                  <a:pt x="0" y="480"/>
                </a:lnTo>
                <a:lnTo>
                  <a:pt x="0" y="0"/>
                </a:lnTo>
                <a:lnTo>
                  <a:pt x="17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2" name="AutoShape 7"/>
          <p:cNvSpPr>
            <a:spLocks noChangeArrowheads="1"/>
          </p:cNvSpPr>
          <p:nvPr/>
        </p:nvSpPr>
        <p:spPr bwMode="auto">
          <a:xfrm>
            <a:off x="495300" y="1498600"/>
            <a:ext cx="7010400" cy="177800"/>
          </a:xfrm>
          <a:prstGeom prst="roundRect">
            <a:avLst>
              <a:gd name="adj" fmla="val 0"/>
            </a:avLst>
          </a:prstGeom>
          <a:solidFill>
            <a:schemeClr val="hlink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l-GR" altLang="x-none">
              <a:cs typeface="+mn-cs"/>
            </a:endParaRPr>
          </a:p>
        </p:txBody>
      </p:sp>
      <p:sp>
        <p:nvSpPr>
          <p:cNvPr id="2053" name="AutoShape 8"/>
          <p:cNvSpPr>
            <a:spLocks noChangeArrowheads="1"/>
          </p:cNvSpPr>
          <p:nvPr/>
        </p:nvSpPr>
        <p:spPr bwMode="auto">
          <a:xfrm flipH="1">
            <a:off x="203200" y="1485900"/>
            <a:ext cx="393700" cy="179388"/>
          </a:xfrm>
          <a:prstGeom prst="flowChartDelay">
            <a:avLst/>
          </a:prstGeom>
          <a:solidFill>
            <a:schemeClr val="hlink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l-GR" altLang="x-none">
              <a:cs typeface="+mn-cs"/>
            </a:endParaRPr>
          </a:p>
        </p:txBody>
      </p:sp>
      <p:sp>
        <p:nvSpPr>
          <p:cNvPr id="2054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49300" y="3556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2055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4700" y="1879600"/>
            <a:ext cx="8101013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317454" name="Rectangle 1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035425" y="6535738"/>
            <a:ext cx="457517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1" i="1" smtClean="0">
                <a:solidFill>
                  <a:srgbClr val="FF9933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l-GR"/>
              <a:t>Εργαστήριο Βιομηχανικής &amp; Ενεργειακής Οικονομίας, ΕΜΠ</a:t>
            </a:r>
            <a:endParaRPr lang="en-GB"/>
          </a:p>
        </p:txBody>
      </p:sp>
      <p:graphicFrame>
        <p:nvGraphicFramePr>
          <p:cNvPr id="2057" name="Object 16"/>
          <p:cNvGraphicFramePr>
            <a:graphicFrameLocks noChangeAspect="1"/>
          </p:cNvGraphicFramePr>
          <p:nvPr/>
        </p:nvGraphicFramePr>
        <p:xfrm>
          <a:off x="8539163" y="6332538"/>
          <a:ext cx="604837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Picture" r:id="rId14" imgW="3705225" imgH="2990850" progId="Word.Picture.8">
                  <p:embed/>
                </p:oleObj>
              </mc:Choice>
              <mc:Fallback>
                <p:oleObj name="Picture" r:id="rId14" imgW="3705225" imgH="2990850" progId="Word.Picture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9163" y="6332538"/>
                        <a:ext cx="604837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57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38913"/>
            <a:ext cx="7874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2D74998B-373F-FD45-9C02-086D69273BF8}" type="slidenum">
              <a:rPr lang="el-GR"/>
              <a:pPr>
                <a:defRPr/>
              </a:pPr>
              <a:t>‹#›</a:t>
            </a:fld>
            <a:r>
              <a:rPr lang="en-US"/>
              <a:t>/29</a:t>
            </a: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charset="0"/>
        <a:buChar char="Ø"/>
        <a:defRPr sz="28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charset="0"/>
        <a:buChar char="§"/>
        <a:defRPr sz="2400" b="1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logo%20picture%20placehold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177800"/>
            <a:ext cx="5803900" cy="650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643188" y="2670175"/>
            <a:ext cx="4464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b="1">
                <a:latin typeface="Calibri" charset="0"/>
              </a:rPr>
              <a:t>ΕΠΙΧΕΙΡΗΜΑΤΙΚΟ ΠΑΙΧΝΙΔΙ ΠΡΟΣΟΜΟΙΩΣΗΣ ΑΓΟΡΑΣ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706813" y="3502025"/>
            <a:ext cx="2228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/>
              <a:t>(</a:t>
            </a:r>
            <a:r>
              <a:rPr lang="en-US"/>
              <a:t>BUSINESS GAME)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1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96532E-6 L -0.64167 -0.02104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83" y="-10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%20picture%20placeholder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7" t="33932" r="39977" b="2777"/>
          <a:stretch>
            <a:fillRect/>
          </a:stretch>
        </p:blipFill>
        <p:spPr bwMode="auto">
          <a:xfrm rot="-2530758">
            <a:off x="5092700" y="-2060575"/>
            <a:ext cx="3576638" cy="394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443538" y="268288"/>
            <a:ext cx="2174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l-GR" sz="2000" b="1">
                <a:solidFill>
                  <a:srgbClr val="606060"/>
                </a:solidFill>
                <a:latin typeface="Calibri" charset="0"/>
              </a:rPr>
              <a:t>ΣΤΟΧΟΣ του BUSINESS GAME</a:t>
            </a: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7500938" y="71438"/>
            <a:ext cx="441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l-GR" sz="6000" b="1">
                <a:solidFill>
                  <a:srgbClr val="5F5F5F"/>
                </a:solidFill>
                <a:latin typeface="Calibri" charset="0"/>
              </a:rPr>
              <a:t>!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57813" y="1708150"/>
            <a:ext cx="3857625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l-GR" sz="1800">
                <a:latin typeface="Calibri" charset="0"/>
              </a:rPr>
              <a:t>Να </a:t>
            </a:r>
            <a:r>
              <a:rPr lang="el-GR" sz="1800" b="1">
                <a:solidFill>
                  <a:srgbClr val="262673"/>
                </a:solidFill>
                <a:latin typeface="Calibri" charset="0"/>
              </a:rPr>
              <a:t>λειτουργήσουν πλήρως </a:t>
            </a:r>
            <a:r>
              <a:rPr lang="el-GR" sz="1800">
                <a:latin typeface="Calibri" charset="0"/>
              </a:rPr>
              <a:t>μία εικονική επιχείρηση</a:t>
            </a:r>
          </a:p>
          <a:p>
            <a:pPr eaLnBrk="1" hangingPunct="1">
              <a:buFont typeface="Arial" charset="0"/>
              <a:buChar char="•"/>
            </a:pPr>
            <a:endParaRPr lang="el-GR" sz="1800">
              <a:latin typeface="Calibri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l-GR" sz="1800">
                <a:latin typeface="Calibri" charset="0"/>
              </a:rPr>
              <a:t>Να λάβουν αποφάσεις ως </a:t>
            </a:r>
            <a:r>
              <a:rPr lang="en-US" sz="1800" b="1">
                <a:solidFill>
                  <a:srgbClr val="262673"/>
                </a:solidFill>
                <a:latin typeface="Calibri" charset="0"/>
              </a:rPr>
              <a:t>managers</a:t>
            </a:r>
            <a:r>
              <a:rPr lang="en-US" sz="1800">
                <a:latin typeface="Calibri" charset="0"/>
              </a:rPr>
              <a:t> </a:t>
            </a:r>
            <a:endParaRPr lang="el-GR" sz="1800">
              <a:latin typeface="Calibri" charset="0"/>
            </a:endParaRPr>
          </a:p>
          <a:p>
            <a:pPr eaLnBrk="1" hangingPunct="1">
              <a:buFont typeface="Arial" charset="0"/>
              <a:buChar char="•"/>
            </a:pPr>
            <a:endParaRPr lang="el-GR" sz="1800">
              <a:latin typeface="Calibri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l-GR" sz="1800">
                <a:latin typeface="Calibri" charset="0"/>
              </a:rPr>
              <a:t>Να δουν πώς μεταφράζονται οι αποφάσεις σε</a:t>
            </a:r>
            <a:r>
              <a:rPr lang="el-GR" sz="1800" b="1">
                <a:latin typeface="Calibri" charset="0"/>
              </a:rPr>
              <a:t> </a:t>
            </a:r>
            <a:r>
              <a:rPr lang="el-GR" sz="1800" b="1">
                <a:solidFill>
                  <a:srgbClr val="262673"/>
                </a:solidFill>
                <a:latin typeface="Calibri" charset="0"/>
              </a:rPr>
              <a:t>οικονομικά μεγέθη</a:t>
            </a:r>
          </a:p>
          <a:p>
            <a:pPr eaLnBrk="1" hangingPunct="1">
              <a:buFont typeface="Arial" charset="0"/>
              <a:buChar char="•"/>
            </a:pPr>
            <a:endParaRPr lang="el-GR" sz="1800">
              <a:latin typeface="Calibri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l-GR" sz="1800">
                <a:latin typeface="Calibri" charset="0"/>
              </a:rPr>
              <a:t>Να εξοικειωθούν περαιτέρω με βασικές </a:t>
            </a:r>
            <a:r>
              <a:rPr lang="el-GR" sz="1800" b="1">
                <a:solidFill>
                  <a:srgbClr val="262673"/>
                </a:solidFill>
                <a:latin typeface="Calibri" charset="0"/>
              </a:rPr>
              <a:t>οικονομικές έννοιες</a:t>
            </a:r>
          </a:p>
          <a:p>
            <a:pPr eaLnBrk="1" hangingPunct="1">
              <a:buFont typeface="Arial" charset="0"/>
              <a:buChar char="•"/>
            </a:pPr>
            <a:endParaRPr lang="el-GR" sz="1800">
              <a:latin typeface="Calibri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l-GR" sz="1800">
                <a:latin typeface="Calibri" charset="0"/>
              </a:rPr>
              <a:t>Να δουλέψουν πάνω σε </a:t>
            </a:r>
            <a:r>
              <a:rPr lang="el-GR" sz="1800" b="1">
                <a:solidFill>
                  <a:srgbClr val="262673"/>
                </a:solidFill>
                <a:latin typeface="Calibri" charset="0"/>
              </a:rPr>
              <a:t>Λογιστικές Καταστάσεις</a:t>
            </a:r>
          </a:p>
          <a:p>
            <a:pPr eaLnBrk="1" hangingPunct="1">
              <a:buFont typeface="Arial" charset="0"/>
              <a:buChar char="•"/>
            </a:pPr>
            <a:endParaRPr lang="el-GR" sz="1800">
              <a:latin typeface="Calibri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l-GR" sz="1800">
                <a:latin typeface="Calibri" charset="0"/>
              </a:rPr>
              <a:t>Να προσαρμόσουν τις αποφάσεις ανάλογα με τις απαιτήσεις του </a:t>
            </a:r>
            <a:r>
              <a:rPr lang="el-GR" sz="1800" b="1">
                <a:solidFill>
                  <a:srgbClr val="262673"/>
                </a:solidFill>
                <a:latin typeface="Calibri" charset="0"/>
              </a:rPr>
              <a:t>ανταγωνισμού</a:t>
            </a:r>
            <a:r>
              <a:rPr lang="el-GR" sz="1800">
                <a:latin typeface="Calibri" charset="0"/>
              </a:rPr>
              <a:t> και του </a:t>
            </a:r>
            <a:r>
              <a:rPr lang="el-GR" sz="1800" b="1">
                <a:solidFill>
                  <a:srgbClr val="262673"/>
                </a:solidFill>
                <a:latin typeface="Calibri" charset="0"/>
              </a:rPr>
              <a:t>οικονομικού περιβάλλοντος</a:t>
            </a: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557972" y="1113284"/>
            <a:ext cx="5703158" cy="4641671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57750" y="1428750"/>
            <a:ext cx="37861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600" b="1">
                <a:latin typeface="Arial" charset="0"/>
              </a:rPr>
              <a:t>Οι φοιτητές έχουν την ευκαιρία</a:t>
            </a:r>
          </a:p>
        </p:txBody>
      </p:sp>
      <p:pic>
        <p:nvPicPr>
          <p:cNvPr id="7" name="Picture 6" descr="logo%20picture%20placeholder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9300" y="-177800"/>
            <a:ext cx="65151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4875E-6 L 0.39774 -0.00393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78" y="-20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774 -0.00393 L 0.00382 0.0007 " pathEditMode="relative" ptsTypes="AA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val 65"/>
          <p:cNvSpPr/>
          <p:nvPr/>
        </p:nvSpPr>
        <p:spPr>
          <a:xfrm>
            <a:off x="3786188" y="1285875"/>
            <a:ext cx="1500187" cy="12858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sz="15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ΤΙΜΗ ΠΩΛΗΣΗΣ</a:t>
            </a:r>
          </a:p>
        </p:txBody>
      </p:sp>
      <p:sp>
        <p:nvSpPr>
          <p:cNvPr id="67" name="Oval 66"/>
          <p:cNvSpPr/>
          <p:nvPr/>
        </p:nvSpPr>
        <p:spPr>
          <a:xfrm>
            <a:off x="5786438" y="1357313"/>
            <a:ext cx="1571625" cy="12858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sz="14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ΑΓΟΡΑ ΕΞΟΠΛΙ ΣΜΟΥ</a:t>
            </a:r>
          </a:p>
        </p:txBody>
      </p:sp>
      <p:sp>
        <p:nvSpPr>
          <p:cNvPr id="68" name="Oval 67"/>
          <p:cNvSpPr/>
          <p:nvPr/>
        </p:nvSpPr>
        <p:spPr>
          <a:xfrm>
            <a:off x="6786563" y="2786063"/>
            <a:ext cx="1500187" cy="135731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sz="15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ΠΑΡΑΓΩΓΗ</a:t>
            </a:r>
          </a:p>
        </p:txBody>
      </p:sp>
      <p:sp>
        <p:nvSpPr>
          <p:cNvPr id="69" name="Oval 68"/>
          <p:cNvSpPr/>
          <p:nvPr/>
        </p:nvSpPr>
        <p:spPr>
          <a:xfrm>
            <a:off x="2571750" y="4143375"/>
            <a:ext cx="1571625" cy="12858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sz="14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ΔΑΝΕΙΣΜΟΣ</a:t>
            </a:r>
          </a:p>
        </p:txBody>
      </p:sp>
      <p:sp>
        <p:nvSpPr>
          <p:cNvPr id="70" name="Oval 69"/>
          <p:cNvSpPr/>
          <p:nvPr/>
        </p:nvSpPr>
        <p:spPr>
          <a:xfrm>
            <a:off x="6215063" y="4429125"/>
            <a:ext cx="1571625" cy="12858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sz="14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ΠΙΣΤΩΣΗ</a:t>
            </a:r>
          </a:p>
        </p:txBody>
      </p:sp>
      <p:sp>
        <p:nvSpPr>
          <p:cNvPr id="71" name="Oval 70"/>
          <p:cNvSpPr/>
          <p:nvPr/>
        </p:nvSpPr>
        <p:spPr>
          <a:xfrm>
            <a:off x="4357688" y="5072063"/>
            <a:ext cx="1571625" cy="12858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sz="14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ΕΡΕΥΝΑ &amp; ΑΝΑΠΤΥΞΗ</a:t>
            </a:r>
          </a:p>
        </p:txBody>
      </p:sp>
      <p:sp>
        <p:nvSpPr>
          <p:cNvPr id="72" name="Oval 71"/>
          <p:cNvSpPr/>
          <p:nvPr/>
        </p:nvSpPr>
        <p:spPr>
          <a:xfrm>
            <a:off x="2214563" y="2286000"/>
            <a:ext cx="1571625" cy="12858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sz="14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ΔΙΑΦΗΜΙΣΗ</a:t>
            </a:r>
          </a:p>
        </p:txBody>
      </p:sp>
      <p:cxnSp>
        <p:nvCxnSpPr>
          <p:cNvPr id="73" name="Straight Arrow Connector 72"/>
          <p:cNvCxnSpPr>
            <a:cxnSpLocks noChangeShapeType="1"/>
          </p:cNvCxnSpPr>
          <p:nvPr/>
        </p:nvCxnSpPr>
        <p:spPr bwMode="auto">
          <a:xfrm rot="10800000">
            <a:off x="3786188" y="3357563"/>
            <a:ext cx="857250" cy="285750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lg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 rot="16200000" flipV="1">
            <a:off x="4500563" y="2714625"/>
            <a:ext cx="785812" cy="357188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lg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5" name="Straight Arrow Connector 74"/>
          <p:cNvCxnSpPr>
            <a:cxnSpLocks noChangeShapeType="1"/>
          </p:cNvCxnSpPr>
          <p:nvPr/>
        </p:nvCxnSpPr>
        <p:spPr bwMode="auto">
          <a:xfrm rot="5400000" flipH="1" flipV="1">
            <a:off x="5572125" y="2786063"/>
            <a:ext cx="785813" cy="357187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lg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6" name="Straight Arrow Connector 75"/>
          <p:cNvCxnSpPr>
            <a:cxnSpLocks noChangeShapeType="1"/>
          </p:cNvCxnSpPr>
          <p:nvPr/>
        </p:nvCxnSpPr>
        <p:spPr bwMode="auto">
          <a:xfrm flipV="1">
            <a:off x="6000750" y="3630613"/>
            <a:ext cx="928688" cy="9525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lg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7" name="Straight Arrow Connector 76"/>
          <p:cNvCxnSpPr>
            <a:cxnSpLocks noChangeShapeType="1"/>
          </p:cNvCxnSpPr>
          <p:nvPr/>
        </p:nvCxnSpPr>
        <p:spPr bwMode="auto">
          <a:xfrm>
            <a:off x="5715000" y="4224338"/>
            <a:ext cx="714375" cy="561975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lg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8" name="Straight Arrow Connector 77"/>
          <p:cNvCxnSpPr>
            <a:cxnSpLocks noChangeShapeType="1"/>
          </p:cNvCxnSpPr>
          <p:nvPr/>
        </p:nvCxnSpPr>
        <p:spPr bwMode="auto">
          <a:xfrm rot="16200000" flipH="1">
            <a:off x="4822032" y="4750594"/>
            <a:ext cx="857250" cy="71437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lg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 rot="10800000" flipV="1">
            <a:off x="3929063" y="4071938"/>
            <a:ext cx="714375" cy="571500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lg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4208463" y="2971800"/>
            <a:ext cx="1871662" cy="1800225"/>
          </a:xfrm>
          <a:prstGeom prst="ellipse">
            <a:avLst/>
          </a:prstGeom>
          <a:gradFill rotWithShape="1">
            <a:gsLst>
              <a:gs pos="0">
                <a:srgbClr val="14146F"/>
              </a:gs>
              <a:gs pos="80000">
                <a:srgbClr val="1E1E93"/>
              </a:gs>
              <a:gs pos="100000">
                <a:srgbClr val="1C1C96"/>
              </a:gs>
            </a:gsLst>
            <a:lin ang="16200000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l-GR" b="1">
                <a:solidFill>
                  <a:srgbClr val="FFFFFF"/>
                </a:solidFill>
                <a:latin typeface="Calibri" charset="0"/>
              </a:rPr>
              <a:t>Παίκτης - </a:t>
            </a:r>
          </a:p>
          <a:p>
            <a:pPr algn="ctr" eaLnBrk="1" hangingPunct="1">
              <a:defRPr/>
            </a:pPr>
            <a:r>
              <a:rPr lang="el-GR" b="1">
                <a:solidFill>
                  <a:srgbClr val="FFFFFF"/>
                </a:solidFill>
                <a:latin typeface="Calibri" charset="0"/>
              </a:rPr>
              <a:t>Εικονική </a:t>
            </a:r>
          </a:p>
          <a:p>
            <a:pPr algn="ctr" eaLnBrk="1" hangingPunct="1">
              <a:defRPr/>
            </a:pPr>
            <a:r>
              <a:rPr lang="el-GR" b="1">
                <a:solidFill>
                  <a:srgbClr val="FFFFFF"/>
                </a:solidFill>
                <a:latin typeface="Calibri" charset="0"/>
              </a:rPr>
              <a:t>επιχείρηση</a:t>
            </a:r>
          </a:p>
        </p:txBody>
      </p:sp>
      <p:pic>
        <p:nvPicPr>
          <p:cNvPr id="37" name="Picture 4" descr="logo%20picture%20placehold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2857500"/>
            <a:ext cx="22479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logo%20picture%20placeholder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7" t="33932" r="39977" b="2777"/>
          <a:stretch>
            <a:fillRect/>
          </a:stretch>
        </p:blipFill>
        <p:spPr bwMode="auto">
          <a:xfrm rot="-2530758">
            <a:off x="5092700" y="-2060575"/>
            <a:ext cx="3576638" cy="394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0" name="Picture 6" descr="logo%20picture%20placeholder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9300" y="-177800"/>
            <a:ext cx="65151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8118475" y="5876925"/>
            <a:ext cx="917575" cy="981075"/>
            <a:chOff x="8118475" y="5876925"/>
            <a:chExt cx="917575" cy="981075"/>
          </a:xfrm>
        </p:grpSpPr>
        <p:pic>
          <p:nvPicPr>
            <p:cNvPr id="3076" name="Picture 4" descr="logo%20picture%20placeholder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0099">
                  <a:tint val="45000"/>
                  <a:satMod val="400000"/>
                </a:srgbClr>
              </a:duotone>
            </a:blip>
            <a:srcRect l="17326" t="2084" r="14966" b="1251"/>
            <a:stretch>
              <a:fillRect/>
            </a:stretch>
          </p:blipFill>
          <p:spPr bwMode="auto">
            <a:xfrm>
              <a:off x="8118475" y="5876925"/>
              <a:ext cx="917575" cy="981075"/>
            </a:xfrm>
            <a:prstGeom prst="rect">
              <a:avLst/>
            </a:prstGeom>
            <a:noFill/>
          </p:spPr>
        </p:pic>
        <p:sp>
          <p:nvSpPr>
            <p:cNvPr id="18492" name="Rectangle 5"/>
            <p:cNvSpPr>
              <a:spLocks noChangeArrowheads="1"/>
            </p:cNvSpPr>
            <p:nvPr/>
          </p:nvSpPr>
          <p:spPr bwMode="auto">
            <a:xfrm>
              <a:off x="8156575" y="6127750"/>
              <a:ext cx="863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000">
                  <a:latin typeface="Calibri" charset="0"/>
                </a:rPr>
                <a:t>BUSINESS GAME</a:t>
              </a:r>
              <a:endParaRPr lang="el-GR" sz="1000">
                <a:latin typeface="Calibri" charset="0"/>
              </a:endParaRPr>
            </a:p>
          </p:txBody>
        </p:sp>
      </p:grp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443538" y="268288"/>
            <a:ext cx="21748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l-GR" sz="2000" b="1">
                <a:solidFill>
                  <a:srgbClr val="606060"/>
                </a:solidFill>
                <a:latin typeface="Calibri" charset="0"/>
              </a:rPr>
              <a:t>ΤΙ ΕΙΝΑΙ ΤΟ ΕΠΙΧΕΙΡΗΜΑΤΙΚΟ ΠΑΙΧΝΙΔΙ</a:t>
            </a:r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3286125" y="1928813"/>
            <a:ext cx="3857625" cy="3857625"/>
          </a:xfrm>
          <a:prstGeom prst="ellipse">
            <a:avLst/>
          </a:prstGeom>
          <a:noFill/>
          <a:ln w="222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082925" y="1809750"/>
            <a:ext cx="4214813" cy="4143375"/>
            <a:chOff x="3235128" y="1933351"/>
            <a:chExt cx="3796904" cy="3740502"/>
          </a:xfrm>
        </p:grpSpPr>
        <p:sp>
          <p:nvSpPr>
            <p:cNvPr id="18487" name="WordArt 21"/>
            <p:cNvSpPr>
              <a:spLocks noChangeArrowheads="1" noChangeShapeType="1" noTextEdit="1"/>
            </p:cNvSpPr>
            <p:nvPr/>
          </p:nvSpPr>
          <p:spPr bwMode="auto">
            <a:xfrm rot="4630314">
              <a:off x="5712820" y="3081246"/>
              <a:ext cx="2133600" cy="50482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012388"/>
                </a:avLst>
              </a:prstTxWarp>
            </a:bodyPr>
            <a:lstStyle/>
            <a:p>
              <a:pPr algn="ctr"/>
              <a:r>
                <a:rPr lang="el-GR" sz="1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  <a:ea typeface="Arial Black"/>
                  <a:cs typeface="Arial Black"/>
                </a:rPr>
                <a:t>Αγορά - ανταγωνιστές</a:t>
              </a:r>
              <a:endPara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ea typeface="Arial Black"/>
                <a:cs typeface="Arial Black"/>
              </a:endParaRPr>
            </a:p>
          </p:txBody>
        </p:sp>
        <p:sp>
          <p:nvSpPr>
            <p:cNvPr id="18488" name="WordArt 22"/>
            <p:cNvSpPr>
              <a:spLocks noChangeArrowheads="1" noChangeShapeType="1" noTextEdit="1"/>
            </p:cNvSpPr>
            <p:nvPr/>
          </p:nvSpPr>
          <p:spPr bwMode="auto">
            <a:xfrm rot="-5938465">
              <a:off x="2425503" y="3722688"/>
              <a:ext cx="2133600" cy="51435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016388"/>
                </a:avLst>
              </a:prstTxWarp>
            </a:bodyPr>
            <a:lstStyle/>
            <a:p>
              <a:pPr algn="ctr"/>
              <a:r>
                <a:rPr lang="el-GR" sz="1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  <a:ea typeface="Arial Black"/>
                  <a:cs typeface="Arial Black"/>
                </a:rPr>
                <a:t>Αγορά - ανταγωνιστές</a:t>
              </a:r>
              <a:endPara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ea typeface="Arial Black"/>
                <a:cs typeface="Arial Black"/>
              </a:endParaRPr>
            </a:p>
          </p:txBody>
        </p:sp>
        <p:sp>
          <p:nvSpPr>
            <p:cNvPr id="18489" name="WordArt 23"/>
            <p:cNvSpPr>
              <a:spLocks noChangeArrowheads="1" noChangeShapeType="1" noTextEdit="1"/>
            </p:cNvSpPr>
            <p:nvPr/>
          </p:nvSpPr>
          <p:spPr bwMode="auto">
            <a:xfrm rot="-424071">
              <a:off x="3893230" y="1933351"/>
              <a:ext cx="2133600" cy="51435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016388"/>
                </a:avLst>
              </a:prstTxWarp>
            </a:bodyPr>
            <a:lstStyle/>
            <a:p>
              <a:pPr algn="ctr"/>
              <a:r>
                <a:rPr lang="el-GR" sz="1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  <a:ea typeface="Arial Black"/>
                  <a:cs typeface="Arial Black"/>
                </a:rPr>
                <a:t>Αγορά - ανταγωνιστές</a:t>
              </a:r>
              <a:endPara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ea typeface="Arial Black"/>
                <a:cs typeface="Arial Black"/>
              </a:endParaRPr>
            </a:p>
          </p:txBody>
        </p:sp>
        <p:sp>
          <p:nvSpPr>
            <p:cNvPr id="18490" name="WordArt 24"/>
            <p:cNvSpPr>
              <a:spLocks noChangeArrowheads="1" noChangeShapeType="1" noTextEdit="1"/>
            </p:cNvSpPr>
            <p:nvPr/>
          </p:nvSpPr>
          <p:spPr bwMode="auto">
            <a:xfrm rot="10190775">
              <a:off x="4425950" y="5159503"/>
              <a:ext cx="2133600" cy="51435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016388"/>
                </a:avLst>
              </a:prstTxWarp>
            </a:bodyPr>
            <a:lstStyle/>
            <a:p>
              <a:pPr algn="ctr"/>
              <a:r>
                <a:rPr lang="el-GR" sz="1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  <a:ea typeface="Arial Black"/>
                  <a:cs typeface="Arial Black"/>
                </a:rPr>
                <a:t>Αγορά - ανταγωνιστές</a:t>
              </a:r>
              <a:endPara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ea typeface="Arial Black"/>
                <a:cs typeface="Arial Black"/>
              </a:endParaRPr>
            </a:p>
          </p:txBody>
        </p:sp>
      </p:grp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7559675" y="142875"/>
            <a:ext cx="441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l-GR" sz="6000" b="1">
                <a:solidFill>
                  <a:srgbClr val="5F5F5F"/>
                </a:solidFill>
              </a:rPr>
              <a:t>;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4572000" y="4987925"/>
            <a:ext cx="668338" cy="714375"/>
            <a:chOff x="4572000" y="5130130"/>
            <a:chExt cx="668142" cy="714380"/>
          </a:xfrm>
        </p:grpSpPr>
        <p:pic>
          <p:nvPicPr>
            <p:cNvPr id="30" name="Picture 4" descr="logo%20picture%20placeholder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33CC">
                  <a:tint val="45000"/>
                  <a:satMod val="400000"/>
                </a:srgbClr>
              </a:duotone>
            </a:blip>
            <a:srcRect l="17326" t="2084" r="14966" b="1251"/>
            <a:stretch>
              <a:fillRect/>
            </a:stretch>
          </p:blipFill>
          <p:spPr bwMode="auto">
            <a:xfrm>
              <a:off x="4572000" y="5130130"/>
              <a:ext cx="668142" cy="714380"/>
            </a:xfrm>
            <a:prstGeom prst="rect">
              <a:avLst/>
            </a:prstGeom>
            <a:noFill/>
          </p:spPr>
        </p:pic>
        <p:sp>
          <p:nvSpPr>
            <p:cNvPr id="18486" name="TextBox 37"/>
            <p:cNvSpPr txBox="1">
              <a:spLocks noChangeArrowheads="1"/>
            </p:cNvSpPr>
            <p:nvPr/>
          </p:nvSpPr>
          <p:spPr bwMode="auto">
            <a:xfrm>
              <a:off x="4758418" y="5271874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A</a:t>
              </a:r>
              <a:endParaRPr lang="el-GR" sz="1800" b="1">
                <a:latin typeface="Calibri" charset="0"/>
              </a:endParaRPr>
            </a:p>
          </p:txBody>
        </p: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5572125" y="4773613"/>
            <a:ext cx="668338" cy="714375"/>
            <a:chOff x="5572132" y="4772940"/>
            <a:chExt cx="668142" cy="714380"/>
          </a:xfrm>
        </p:grpSpPr>
        <p:pic>
          <p:nvPicPr>
            <p:cNvPr id="29" name="Picture 4" descr="logo%20picture%20placeholder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33CC">
                  <a:tint val="45000"/>
                  <a:satMod val="400000"/>
                </a:srgbClr>
              </a:duotone>
            </a:blip>
            <a:srcRect l="17326" t="2084" r="14966" b="1251"/>
            <a:stretch>
              <a:fillRect/>
            </a:stretch>
          </p:blipFill>
          <p:spPr bwMode="auto">
            <a:xfrm rot="2667839">
              <a:off x="5572132" y="4772940"/>
              <a:ext cx="668142" cy="714380"/>
            </a:xfrm>
            <a:prstGeom prst="rect">
              <a:avLst/>
            </a:prstGeom>
            <a:noFill/>
          </p:spPr>
        </p:pic>
        <p:sp>
          <p:nvSpPr>
            <p:cNvPr id="18484" name="TextBox 39"/>
            <p:cNvSpPr txBox="1">
              <a:spLocks noChangeArrowheads="1"/>
            </p:cNvSpPr>
            <p:nvPr/>
          </p:nvSpPr>
          <p:spPr bwMode="auto">
            <a:xfrm>
              <a:off x="5786446" y="4929198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B</a:t>
              </a:r>
              <a:endParaRPr lang="el-GR" sz="1800" b="1">
                <a:latin typeface="Calibri" charset="0"/>
              </a:endParaRPr>
            </a:p>
          </p:txBody>
        </p:sp>
      </p:grp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6191250" y="4224338"/>
            <a:ext cx="714375" cy="668337"/>
            <a:chOff x="6191955" y="4224555"/>
            <a:chExt cx="714380" cy="668142"/>
          </a:xfrm>
        </p:grpSpPr>
        <p:pic>
          <p:nvPicPr>
            <p:cNvPr id="28" name="Picture 4" descr="logo%20picture%20placeholder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33CC">
                  <a:tint val="45000"/>
                  <a:satMod val="400000"/>
                </a:srgbClr>
              </a:duotone>
            </a:blip>
            <a:srcRect l="17326" t="2084" r="14966" b="1251"/>
            <a:stretch>
              <a:fillRect/>
            </a:stretch>
          </p:blipFill>
          <p:spPr bwMode="auto">
            <a:xfrm rot="18891963">
              <a:off x="6215074" y="4201436"/>
              <a:ext cx="668142" cy="714380"/>
            </a:xfrm>
            <a:prstGeom prst="rect">
              <a:avLst/>
            </a:prstGeom>
            <a:noFill/>
          </p:spPr>
        </p:pic>
        <p:sp>
          <p:nvSpPr>
            <p:cNvPr id="18482" name="TextBox 40"/>
            <p:cNvSpPr txBox="1">
              <a:spLocks noChangeArrowheads="1"/>
            </p:cNvSpPr>
            <p:nvPr/>
          </p:nvSpPr>
          <p:spPr bwMode="auto">
            <a:xfrm>
              <a:off x="6401492" y="4329798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C</a:t>
              </a:r>
              <a:endParaRPr lang="el-GR" sz="1800" b="1">
                <a:latin typeface="Calibri" charset="0"/>
              </a:endParaRP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6286500" y="3273425"/>
            <a:ext cx="668338" cy="714375"/>
            <a:chOff x="6286512" y="3272742"/>
            <a:chExt cx="668142" cy="714380"/>
          </a:xfrm>
        </p:grpSpPr>
        <p:pic>
          <p:nvPicPr>
            <p:cNvPr id="36" name="Picture 4" descr="logo%20picture%20placeholder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33CC">
                  <a:tint val="45000"/>
                  <a:satMod val="400000"/>
                </a:srgbClr>
              </a:duotone>
            </a:blip>
            <a:srcRect l="17326" t="2084" r="14966" b="1251"/>
            <a:stretch>
              <a:fillRect/>
            </a:stretch>
          </p:blipFill>
          <p:spPr bwMode="auto">
            <a:xfrm rot="2440909">
              <a:off x="6286512" y="3272742"/>
              <a:ext cx="668142" cy="714380"/>
            </a:xfrm>
            <a:prstGeom prst="rect">
              <a:avLst/>
            </a:prstGeom>
            <a:noFill/>
          </p:spPr>
        </p:pic>
        <p:sp>
          <p:nvSpPr>
            <p:cNvPr id="18480" name="TextBox 41"/>
            <p:cNvSpPr txBox="1">
              <a:spLocks noChangeArrowheads="1"/>
            </p:cNvSpPr>
            <p:nvPr/>
          </p:nvSpPr>
          <p:spPr bwMode="auto">
            <a:xfrm>
              <a:off x="6487444" y="3429000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D</a:t>
              </a:r>
              <a:endParaRPr lang="el-GR" sz="1800" b="1">
                <a:latin typeface="Calibri" charset="0"/>
              </a:endParaRPr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5929313" y="2416175"/>
            <a:ext cx="668337" cy="714375"/>
            <a:chOff x="5929322" y="2415486"/>
            <a:chExt cx="668142" cy="714380"/>
          </a:xfrm>
        </p:grpSpPr>
        <p:pic>
          <p:nvPicPr>
            <p:cNvPr id="27" name="Picture 4" descr="logo%20picture%20placeholder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33CC">
                  <a:tint val="45000"/>
                  <a:satMod val="400000"/>
                </a:srgbClr>
              </a:duotone>
            </a:blip>
            <a:srcRect l="17326" t="2084" r="14966" b="1251"/>
            <a:stretch>
              <a:fillRect/>
            </a:stretch>
          </p:blipFill>
          <p:spPr bwMode="auto">
            <a:xfrm>
              <a:off x="5929322" y="2415486"/>
              <a:ext cx="668142" cy="714380"/>
            </a:xfrm>
            <a:prstGeom prst="rect">
              <a:avLst/>
            </a:prstGeom>
            <a:noFill/>
          </p:spPr>
        </p:pic>
        <p:sp>
          <p:nvSpPr>
            <p:cNvPr id="18478" name="TextBox 42"/>
            <p:cNvSpPr txBox="1">
              <a:spLocks noChangeArrowheads="1"/>
            </p:cNvSpPr>
            <p:nvPr/>
          </p:nvSpPr>
          <p:spPr bwMode="auto">
            <a:xfrm>
              <a:off x="6144768" y="2514820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E</a:t>
              </a:r>
              <a:endParaRPr lang="el-GR" sz="1800" b="1">
                <a:latin typeface="Calibri" charset="0"/>
              </a:endParaRPr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5092700" y="2138363"/>
            <a:ext cx="714375" cy="668337"/>
            <a:chOff x="5092489" y="2138339"/>
            <a:chExt cx="714380" cy="668142"/>
          </a:xfrm>
        </p:grpSpPr>
        <p:pic>
          <p:nvPicPr>
            <p:cNvPr id="34" name="Picture 4" descr="logo%20picture%20placeholder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33CC">
                  <a:tint val="45000"/>
                  <a:satMod val="400000"/>
                </a:srgbClr>
              </a:duotone>
            </a:blip>
            <a:srcRect l="17326" t="2084" r="14966" b="1251"/>
            <a:stretch>
              <a:fillRect/>
            </a:stretch>
          </p:blipFill>
          <p:spPr bwMode="auto">
            <a:xfrm rot="5553432">
              <a:off x="5115608" y="2115220"/>
              <a:ext cx="668142" cy="714380"/>
            </a:xfrm>
            <a:prstGeom prst="rect">
              <a:avLst/>
            </a:prstGeom>
            <a:noFill/>
          </p:spPr>
        </p:pic>
        <p:sp>
          <p:nvSpPr>
            <p:cNvPr id="18476" name="TextBox 43"/>
            <p:cNvSpPr txBox="1">
              <a:spLocks noChangeArrowheads="1"/>
            </p:cNvSpPr>
            <p:nvPr/>
          </p:nvSpPr>
          <p:spPr bwMode="auto">
            <a:xfrm>
              <a:off x="5286380" y="2285992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F</a:t>
              </a:r>
              <a:endParaRPr lang="el-GR" sz="1800" b="1">
                <a:latin typeface="Calibri" charset="0"/>
              </a:endParaRPr>
            </a:p>
          </p:txBody>
        </p:sp>
      </p:grp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4214813" y="2201863"/>
            <a:ext cx="668337" cy="714375"/>
            <a:chOff x="4214810" y="2201172"/>
            <a:chExt cx="668142" cy="714380"/>
          </a:xfrm>
        </p:grpSpPr>
        <p:pic>
          <p:nvPicPr>
            <p:cNvPr id="35" name="Picture 4" descr="logo%20picture%20placeholder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33CC">
                  <a:tint val="45000"/>
                  <a:satMod val="400000"/>
                </a:srgbClr>
              </a:duotone>
            </a:blip>
            <a:srcRect l="17326" t="2084" r="14966" b="1251"/>
            <a:stretch>
              <a:fillRect/>
            </a:stretch>
          </p:blipFill>
          <p:spPr bwMode="auto">
            <a:xfrm>
              <a:off x="4214810" y="2201172"/>
              <a:ext cx="668142" cy="714380"/>
            </a:xfrm>
            <a:prstGeom prst="rect">
              <a:avLst/>
            </a:prstGeom>
            <a:noFill/>
          </p:spPr>
        </p:pic>
        <p:sp>
          <p:nvSpPr>
            <p:cNvPr id="18474" name="TextBox 44"/>
            <p:cNvSpPr txBox="1">
              <a:spLocks noChangeArrowheads="1"/>
            </p:cNvSpPr>
            <p:nvPr/>
          </p:nvSpPr>
          <p:spPr bwMode="auto">
            <a:xfrm>
              <a:off x="4401228" y="2345288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G</a:t>
              </a:r>
              <a:endParaRPr lang="el-GR" sz="1800" b="1">
                <a:latin typeface="Calibri" charset="0"/>
              </a:endParaRPr>
            </a:p>
          </p:txBody>
        </p:sp>
      </p:grp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3476625" y="2795588"/>
            <a:ext cx="714375" cy="668337"/>
            <a:chOff x="3477311" y="2795795"/>
            <a:chExt cx="714380" cy="668142"/>
          </a:xfrm>
        </p:grpSpPr>
        <p:pic>
          <p:nvPicPr>
            <p:cNvPr id="33" name="Picture 4" descr="logo%20picture%20placeholder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33CC">
                  <a:tint val="45000"/>
                  <a:satMod val="400000"/>
                </a:srgbClr>
              </a:duotone>
            </a:blip>
            <a:srcRect l="17326" t="2084" r="14966" b="1251"/>
            <a:stretch>
              <a:fillRect/>
            </a:stretch>
          </p:blipFill>
          <p:spPr bwMode="auto">
            <a:xfrm rot="3370195">
              <a:off x="3500430" y="2772676"/>
              <a:ext cx="668142" cy="714380"/>
            </a:xfrm>
            <a:prstGeom prst="rect">
              <a:avLst/>
            </a:prstGeom>
            <a:noFill/>
          </p:spPr>
        </p:pic>
        <p:sp>
          <p:nvSpPr>
            <p:cNvPr id="18472" name="TextBox 45"/>
            <p:cNvSpPr txBox="1">
              <a:spLocks noChangeArrowheads="1"/>
            </p:cNvSpPr>
            <p:nvPr/>
          </p:nvSpPr>
          <p:spPr bwMode="auto">
            <a:xfrm>
              <a:off x="3643306" y="2928934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H</a:t>
              </a:r>
              <a:endParaRPr lang="el-GR" sz="1800" b="1">
                <a:latin typeface="Calibri" charset="0"/>
              </a:endParaRPr>
            </a:p>
          </p:txBody>
        </p:sp>
      </p:grp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3333750" y="3724275"/>
            <a:ext cx="714375" cy="668338"/>
            <a:chOff x="3334435" y="3724489"/>
            <a:chExt cx="714380" cy="668142"/>
          </a:xfrm>
        </p:grpSpPr>
        <p:pic>
          <p:nvPicPr>
            <p:cNvPr id="32" name="Picture 4" descr="logo%20picture%20placeholder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33CC">
                  <a:tint val="45000"/>
                  <a:satMod val="400000"/>
                </a:srgbClr>
              </a:duotone>
            </a:blip>
            <a:srcRect l="17326" t="2084" r="14966" b="1251"/>
            <a:stretch>
              <a:fillRect/>
            </a:stretch>
          </p:blipFill>
          <p:spPr bwMode="auto">
            <a:xfrm rot="3053719">
              <a:off x="3357554" y="3701370"/>
              <a:ext cx="668142" cy="714380"/>
            </a:xfrm>
            <a:prstGeom prst="rect">
              <a:avLst/>
            </a:prstGeom>
            <a:noFill/>
          </p:spPr>
        </p:pic>
        <p:sp>
          <p:nvSpPr>
            <p:cNvPr id="18470" name="TextBox 46"/>
            <p:cNvSpPr txBox="1">
              <a:spLocks noChangeArrowheads="1"/>
            </p:cNvSpPr>
            <p:nvPr/>
          </p:nvSpPr>
          <p:spPr bwMode="auto">
            <a:xfrm>
              <a:off x="3558486" y="3857628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I</a:t>
              </a:r>
              <a:endParaRPr lang="el-GR" sz="1800" b="1">
                <a:latin typeface="Calibri" charset="0"/>
              </a:endParaRPr>
            </a:p>
          </p:txBody>
        </p:sp>
      </p:grpSp>
      <p:grpSp>
        <p:nvGrpSpPr>
          <p:cNvPr id="13" name="Group 60"/>
          <p:cNvGrpSpPr>
            <a:grpSpLocks/>
          </p:cNvGrpSpPr>
          <p:nvPr/>
        </p:nvGrpSpPr>
        <p:grpSpPr bwMode="auto">
          <a:xfrm>
            <a:off x="3690938" y="4581525"/>
            <a:ext cx="714375" cy="668338"/>
            <a:chOff x="3691625" y="4581745"/>
            <a:chExt cx="714380" cy="668142"/>
          </a:xfrm>
        </p:grpSpPr>
        <p:pic>
          <p:nvPicPr>
            <p:cNvPr id="31" name="Picture 4" descr="logo%20picture%20placeholder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33CC">
                  <a:tint val="45000"/>
                  <a:satMod val="400000"/>
                </a:srgbClr>
              </a:duotone>
            </a:blip>
            <a:srcRect l="17326" t="2084" r="14966" b="1251"/>
            <a:stretch>
              <a:fillRect/>
            </a:stretch>
          </p:blipFill>
          <p:spPr bwMode="auto">
            <a:xfrm rot="17988647">
              <a:off x="3714744" y="4558626"/>
              <a:ext cx="668142" cy="714380"/>
            </a:xfrm>
            <a:prstGeom prst="rect">
              <a:avLst/>
            </a:prstGeom>
            <a:noFill/>
          </p:spPr>
        </p:pic>
        <p:sp>
          <p:nvSpPr>
            <p:cNvPr id="18468" name="TextBox 47"/>
            <p:cNvSpPr txBox="1">
              <a:spLocks noChangeArrowheads="1"/>
            </p:cNvSpPr>
            <p:nvPr/>
          </p:nvSpPr>
          <p:spPr bwMode="auto">
            <a:xfrm>
              <a:off x="3857620" y="4714884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J</a:t>
              </a:r>
              <a:endParaRPr lang="el-GR" sz="1800" b="1">
                <a:latin typeface="Calibri" charset="0"/>
              </a:endParaRPr>
            </a:p>
          </p:txBody>
        </p:sp>
      </p:grpSp>
      <p:sp>
        <p:nvSpPr>
          <p:cNvPr id="65" name="Oval 19"/>
          <p:cNvSpPr>
            <a:spLocks noChangeArrowheads="1"/>
          </p:cNvSpPr>
          <p:nvPr/>
        </p:nvSpPr>
        <p:spPr bwMode="auto">
          <a:xfrm>
            <a:off x="1714500" y="285750"/>
            <a:ext cx="6858000" cy="6572250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l-GR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6600000">
                                      <p:cBhvr>
                                        <p:cTn id="8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25624E-6 L 0.06944 -0.26965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2" y="-13483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3.66327E-6 L 0.15746 -0.20976 " pathEditMode="relative" ptsTypes="AA">
                                      <p:cBhvr>
                                        <p:cTn id="1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0611E-6 L 0.20486 -0.105 " pathEditMode="relative" ptsTypes="AA">
                                      <p:cBhvr>
                                        <p:cTn id="1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5236E-6 L 0.1934 0.09782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0" y="4880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9408E-6 L 0.09045 0.19264 " pathEditMode="relative" rAng="0" ptsTypes="AA">
                                      <p:cBhvr>
                                        <p:cTn id="1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4" y="9621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84921E-6 L -0.01285 0.22039 " pathEditMode="relative" rAng="0" ptsTypes="AA">
                                      <p:cBhvr>
                                        <p:cTn id="1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" y="11008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028E-6 L -0.13958 0.19265 " pathEditMode="relative" rAng="0" ptsTypes="AA">
                                      <p:cBhvr>
                                        <p:cTn id="1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79" y="9621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5.20814E-6 L -0.20487 0.10499 " pathEditMode="relative" ptsTypes="AA">
                                      <p:cBhvr>
                                        <p:cTn id="1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3876E-7 L -0.18889 -0.1679 " pathEditMode="relative" ptsTypes="AA">
                                      <p:cBhvr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93062E-6 L -0.11024 -0.2729 " pathEditMode="relative" ptsTypes="AA">
                                      <p:cBhvr>
                                        <p:cTn id="1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3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3082" grpId="0" animBg="1"/>
      <p:bldP spid="3079" grpId="0"/>
      <p:bldP spid="3079" grpId="1"/>
      <p:bldP spid="3091" grpId="0" animBg="1"/>
      <p:bldP spid="3091" grpId="1" animBg="1"/>
      <p:bldP spid="3097" grpId="0"/>
      <p:bldP spid="3097" grpId="1"/>
      <p:bldP spid="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val 65"/>
          <p:cNvSpPr/>
          <p:nvPr/>
        </p:nvSpPr>
        <p:spPr>
          <a:xfrm>
            <a:off x="3786188" y="1285875"/>
            <a:ext cx="1500187" cy="12858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sz="15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ΤΙΜΗ ΠΩΛΗΣΗΣ</a:t>
            </a:r>
          </a:p>
        </p:txBody>
      </p:sp>
      <p:sp>
        <p:nvSpPr>
          <p:cNvPr id="67" name="Oval 66"/>
          <p:cNvSpPr/>
          <p:nvPr/>
        </p:nvSpPr>
        <p:spPr>
          <a:xfrm>
            <a:off x="5786438" y="1357313"/>
            <a:ext cx="1571625" cy="12858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sz="14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ΑΓΟΡΑ ΕΞΟΠΛΙ ΣΜΟΥ</a:t>
            </a:r>
          </a:p>
        </p:txBody>
      </p:sp>
      <p:sp>
        <p:nvSpPr>
          <p:cNvPr id="68" name="Oval 67"/>
          <p:cNvSpPr/>
          <p:nvPr/>
        </p:nvSpPr>
        <p:spPr>
          <a:xfrm>
            <a:off x="6786563" y="2786063"/>
            <a:ext cx="1500187" cy="135731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sz="15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ΠΑΡΑΓΩΓΗ</a:t>
            </a:r>
          </a:p>
        </p:txBody>
      </p:sp>
      <p:sp>
        <p:nvSpPr>
          <p:cNvPr id="69" name="Oval 68"/>
          <p:cNvSpPr/>
          <p:nvPr/>
        </p:nvSpPr>
        <p:spPr>
          <a:xfrm>
            <a:off x="2571750" y="4143375"/>
            <a:ext cx="1571625" cy="12858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sz="14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ΔΑΝΕΙΣΜΟΣ</a:t>
            </a:r>
          </a:p>
        </p:txBody>
      </p:sp>
      <p:sp>
        <p:nvSpPr>
          <p:cNvPr id="70" name="Oval 69"/>
          <p:cNvSpPr/>
          <p:nvPr/>
        </p:nvSpPr>
        <p:spPr>
          <a:xfrm>
            <a:off x="6215063" y="4429125"/>
            <a:ext cx="1571625" cy="12858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sz="14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ΠΙΣΤΩΣΗ</a:t>
            </a:r>
          </a:p>
        </p:txBody>
      </p:sp>
      <p:sp>
        <p:nvSpPr>
          <p:cNvPr id="71" name="Oval 70"/>
          <p:cNvSpPr/>
          <p:nvPr/>
        </p:nvSpPr>
        <p:spPr>
          <a:xfrm>
            <a:off x="4357688" y="5072063"/>
            <a:ext cx="1571625" cy="12858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sz="14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ΕΡΕΥΝΑ &amp; ΑΝΑΠΤΥΞΗ</a:t>
            </a:r>
          </a:p>
        </p:txBody>
      </p:sp>
      <p:sp>
        <p:nvSpPr>
          <p:cNvPr id="72" name="Oval 71"/>
          <p:cNvSpPr/>
          <p:nvPr/>
        </p:nvSpPr>
        <p:spPr>
          <a:xfrm>
            <a:off x="2214563" y="2286000"/>
            <a:ext cx="1571625" cy="12858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sz="14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ΔΙΑΦΗΜΙΣΗ</a:t>
            </a:r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4208463" y="2971800"/>
            <a:ext cx="1871662" cy="1800225"/>
          </a:xfrm>
          <a:prstGeom prst="ellipse">
            <a:avLst/>
          </a:prstGeom>
          <a:gradFill rotWithShape="1">
            <a:gsLst>
              <a:gs pos="0">
                <a:srgbClr val="14146F"/>
              </a:gs>
              <a:gs pos="80000">
                <a:srgbClr val="1E1E93"/>
              </a:gs>
              <a:gs pos="100000">
                <a:srgbClr val="1C1C96"/>
              </a:gs>
            </a:gsLst>
            <a:lin ang="16200000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l-GR" b="1">
                <a:solidFill>
                  <a:srgbClr val="FFFFFF"/>
                </a:solidFill>
                <a:latin typeface="Calibri" charset="0"/>
              </a:rPr>
              <a:t>Παίκτης - </a:t>
            </a:r>
          </a:p>
          <a:p>
            <a:pPr algn="ctr" eaLnBrk="1" hangingPunct="1">
              <a:defRPr/>
            </a:pPr>
            <a:r>
              <a:rPr lang="el-GR" b="1">
                <a:solidFill>
                  <a:srgbClr val="FFFFFF"/>
                </a:solidFill>
                <a:latin typeface="Calibri" charset="0"/>
              </a:rPr>
              <a:t>Εικονική </a:t>
            </a:r>
          </a:p>
          <a:p>
            <a:pPr algn="ctr" eaLnBrk="1" hangingPunct="1">
              <a:defRPr/>
            </a:pPr>
            <a:r>
              <a:rPr lang="el-GR" b="1">
                <a:solidFill>
                  <a:srgbClr val="FFFFFF"/>
                </a:solidFill>
                <a:latin typeface="Calibri" charset="0"/>
              </a:rPr>
              <a:t>επιχείρηση</a:t>
            </a:r>
          </a:p>
        </p:txBody>
      </p:sp>
      <p:pic>
        <p:nvPicPr>
          <p:cNvPr id="37" name="Picture 4" descr="logo%20picture%20placehold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2857500"/>
            <a:ext cx="22479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6" descr="logo%20picture%20placeholder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9300" y="-177800"/>
            <a:ext cx="65151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logo%20picture%20placehold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0099">
                <a:tint val="45000"/>
                <a:satMod val="400000"/>
              </a:srgbClr>
            </a:duotone>
          </a:blip>
          <a:srcRect l="17326" t="2084" r="14966" b="1251"/>
          <a:stretch>
            <a:fillRect/>
          </a:stretch>
        </p:blipFill>
        <p:spPr bwMode="auto">
          <a:xfrm>
            <a:off x="8118475" y="5876925"/>
            <a:ext cx="917575" cy="981075"/>
          </a:xfrm>
          <a:prstGeom prst="rect">
            <a:avLst/>
          </a:prstGeom>
          <a:noFill/>
        </p:spPr>
      </p:pic>
      <p:sp>
        <p:nvSpPr>
          <p:cNvPr id="19468" name="Rectangle 5"/>
          <p:cNvSpPr>
            <a:spLocks noChangeArrowheads="1"/>
          </p:cNvSpPr>
          <p:nvPr/>
        </p:nvSpPr>
        <p:spPr bwMode="auto">
          <a:xfrm>
            <a:off x="8156575" y="6127750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000">
                <a:latin typeface="Calibri" charset="0"/>
              </a:rPr>
              <a:t>BUSINESS GAME</a:t>
            </a:r>
            <a:endParaRPr lang="el-GR" sz="1000">
              <a:latin typeface="Calibri" charset="0"/>
            </a:endParaRPr>
          </a:p>
        </p:txBody>
      </p:sp>
      <p:sp>
        <p:nvSpPr>
          <p:cNvPr id="65" name="Oval 19"/>
          <p:cNvSpPr>
            <a:spLocks noChangeArrowheads="1"/>
          </p:cNvSpPr>
          <p:nvPr/>
        </p:nvSpPr>
        <p:spPr bwMode="auto">
          <a:xfrm>
            <a:off x="1714500" y="285750"/>
            <a:ext cx="6858000" cy="6572250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l-GR"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4894263" y="3011488"/>
            <a:ext cx="1571625" cy="142875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sz="14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ΑΠΟΦΑΣΕΙΣ ΠΕΡΙΟΔΟΥ</a:t>
            </a:r>
          </a:p>
        </p:txBody>
      </p:sp>
      <p:sp>
        <p:nvSpPr>
          <p:cNvPr id="83" name="Right Arrow 82"/>
          <p:cNvSpPr>
            <a:spLocks noChangeArrowheads="1"/>
          </p:cNvSpPr>
          <p:nvPr/>
        </p:nvSpPr>
        <p:spPr bwMode="auto">
          <a:xfrm>
            <a:off x="3690938" y="3571875"/>
            <a:ext cx="114300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l-GR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Right Arrow 83"/>
          <p:cNvSpPr>
            <a:spLocks noChangeArrowheads="1"/>
          </p:cNvSpPr>
          <p:nvPr/>
        </p:nvSpPr>
        <p:spPr bwMode="auto">
          <a:xfrm>
            <a:off x="6500813" y="3571875"/>
            <a:ext cx="114300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l-GR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Oval 84"/>
          <p:cNvSpPr>
            <a:spLocks noChangeArrowheads="1"/>
          </p:cNvSpPr>
          <p:nvPr/>
        </p:nvSpPr>
        <p:spPr bwMode="auto">
          <a:xfrm>
            <a:off x="7643813" y="3071813"/>
            <a:ext cx="1500187" cy="1428750"/>
          </a:xfrm>
          <a:prstGeom prst="ellipse">
            <a:avLst/>
          </a:prstGeom>
          <a:gradFill rotWithShape="1">
            <a:gsLst>
              <a:gs pos="0">
                <a:srgbClr val="18187C"/>
              </a:gs>
              <a:gs pos="80000">
                <a:srgbClr val="2222A3"/>
              </a:gs>
              <a:gs pos="100000">
                <a:srgbClr val="2020A6"/>
              </a:gs>
            </a:gsLst>
            <a:lin ang="16200000"/>
          </a:gradFill>
          <a:ln w="9525">
            <a:solidFill>
              <a:srgbClr val="2F2F98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l-GR" sz="1200">
                <a:solidFill>
                  <a:srgbClr val="FFFFFF"/>
                </a:solidFill>
                <a:latin typeface="Calibri" charset="0"/>
              </a:rPr>
              <a:t>ΕΠΙΔΟΣΗ ΕΠΙΧΕΙΡΗΣΗΣ</a:t>
            </a:r>
            <a:endParaRPr lang="en-US" sz="1200">
              <a:solidFill>
                <a:srgbClr val="FFFFFF"/>
              </a:solidFill>
              <a:latin typeface="Calibri" charset="0"/>
            </a:endParaRPr>
          </a:p>
          <a:p>
            <a:pPr algn="ctr" eaLnBrk="1" hangingPunct="1">
              <a:defRPr/>
            </a:pPr>
            <a:r>
              <a:rPr lang="el-GR" sz="1200">
                <a:solidFill>
                  <a:srgbClr val="FFFFFF"/>
                </a:solidFill>
                <a:latin typeface="Calibri" charset="0"/>
              </a:rPr>
              <a:t>-ΒΑΘΜΟΛΟΓΙΑ ΠΕΡΙΟΔΟΥ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392863" y="2928938"/>
            <a:ext cx="1357312" cy="523875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buFont typeface="Wingdings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buFont typeface="Wingdings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buFont typeface="Wingdings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buFont typeface="Wingdings" charset="0"/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l-GR" sz="1400">
                <a:solidFill>
                  <a:srgbClr val="000000"/>
                </a:solidFill>
                <a:latin typeface="Calibri" charset="0"/>
              </a:rPr>
              <a:t>ΜΑΘΗΜΑΤΙΚΟ ΜΟΝΤΕΛΟ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571875" y="2963863"/>
            <a:ext cx="1357313" cy="523875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latin typeface="Calibri" pitchFamily="34" charset="0"/>
              </a:rPr>
              <a:t>FRIENDLY INTERFACE</a:t>
            </a:r>
            <a:endParaRPr lang="el-GR" sz="1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989 0 " pathEditMode="relative" ptsTypes="AA">
                                      <p:cBhvr>
                                        <p:cTn id="1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989 0 " pathEditMode="relative" ptsTypes="AA">
                                      <p:cBhvr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3876E-7 L 0.12604 0.2833 " pathEditMode="relative" ptsTypes="AA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2858E-6 L -0.10243 0.26226 " pathEditMode="relative" ptsTypes="AA">
                                      <p:cBhvr>
                                        <p:cTn id="1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9.14894E-6 L -0.20485 0.04209 " pathEditMode="relative" ptsTypes="AA">
                                      <p:cBhvr>
                                        <p:cTn id="1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1.3876E-7 L -0.14167 -0.18871 " pathEditMode="relative" ptsTypes="AA"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3867E-6 L 0.05504 -0.2937 " pathEditMode="relative" ptsTypes="AA">
                                      <p:cBhvr>
                                        <p:cTn id="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2858E-6 L 0.25191 -0.14685 " pathEditMode="relative" ptsTypes="AA">
                                      <p:cBhvr>
                                        <p:cTn id="2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6.19796E-6 L 0.29914 0.12604 " pathEditMode="relative" ptsTypes="AA">
                                      <p:cBhvr>
                                        <p:cTn id="2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3082" grpId="0" animBg="1"/>
      <p:bldP spid="65" grpId="0" animBg="1"/>
      <p:bldP spid="62" grpId="0" animBg="1"/>
      <p:bldP spid="62" grpId="1" animBg="1"/>
      <p:bldP spid="83" grpId="0" animBg="1"/>
      <p:bldP spid="84" grpId="0" animBg="1"/>
      <p:bldP spid="85" grpId="0" animBg="1"/>
      <p:bldP spid="86" grpId="0" animBg="1"/>
      <p:bldP spid="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6" descr="logo%20picture%20placehold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9300" y="-177800"/>
            <a:ext cx="65151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logo%20picture%20placeholder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7" t="33932" r="39977" b="2777"/>
          <a:stretch>
            <a:fillRect/>
          </a:stretch>
        </p:blipFill>
        <p:spPr bwMode="auto">
          <a:xfrm rot="-2530758">
            <a:off x="5092700" y="-2060575"/>
            <a:ext cx="3576638" cy="394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4738688" y="268288"/>
            <a:ext cx="28797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l-GR" sz="2800" b="1">
                <a:solidFill>
                  <a:srgbClr val="606060"/>
                </a:solidFill>
                <a:latin typeface="Calibri" charset="0"/>
              </a:rPr>
              <a:t>ΤΑ ΕΠΟΜΕΝΑ ΒΗΜΑΤΑ</a:t>
            </a:r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2273300" y="1381125"/>
            <a:ext cx="6410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l-GR" sz="2000" b="1">
                <a:latin typeface="Calibri" charset="0"/>
                <a:cs typeface="Calibri" charset="0"/>
              </a:rPr>
              <a:t>Δηλώστε συμμετοχή </a:t>
            </a:r>
            <a:r>
              <a:rPr lang="el-GR" sz="2000">
                <a:latin typeface="Calibri" charset="0"/>
                <a:cs typeface="Calibri" charset="0"/>
              </a:rPr>
              <a:t>συμπληρώνοντας τη φ</a:t>
            </a:r>
            <a:r>
              <a:rPr lang="en-US" sz="2000">
                <a:latin typeface="Calibri" charset="0"/>
                <a:cs typeface="Calibri" charset="0"/>
              </a:rPr>
              <a:t>ό</a:t>
            </a:r>
            <a:r>
              <a:rPr lang="el-GR" sz="2000">
                <a:latin typeface="Calibri" charset="0"/>
                <a:cs typeface="Calibri" charset="0"/>
              </a:rPr>
              <a:t>ρμα στο: </a:t>
            </a:r>
          </a:p>
          <a:p>
            <a:r>
              <a:rPr lang="en-US" sz="2000" u="sng">
                <a:solidFill>
                  <a:srgbClr val="5CADFF"/>
                </a:solidFill>
                <a:latin typeface="Calibri" charset="0"/>
                <a:cs typeface="Calibri" charset="0"/>
              </a:rPr>
              <a:t>https://cutt.ly/rgr8z6n </a:t>
            </a:r>
            <a:endParaRPr lang="el-GR" sz="2000" u="sng">
              <a:solidFill>
                <a:srgbClr val="5CADFF"/>
              </a:solidFill>
              <a:latin typeface="Calibri" charset="0"/>
              <a:cs typeface="Calibri" charset="0"/>
            </a:endParaRPr>
          </a:p>
          <a:p>
            <a:r>
              <a:rPr lang="en-US" sz="2000">
                <a:latin typeface="Calibri" charset="0"/>
                <a:cs typeface="Calibri" charset="0"/>
              </a:rPr>
              <a:t>έ</a:t>
            </a:r>
            <a:r>
              <a:rPr lang="el-GR" sz="2000">
                <a:latin typeface="Calibri" charset="0"/>
                <a:cs typeface="Calibri" charset="0"/>
              </a:rPr>
              <a:t>ως την </a:t>
            </a:r>
            <a:r>
              <a:rPr lang="el-GR" sz="2000" b="1">
                <a:latin typeface="Calibri" charset="0"/>
                <a:cs typeface="Calibri" charset="0"/>
              </a:rPr>
              <a:t>Τρίτη 13/10 </a:t>
            </a:r>
            <a:r>
              <a:rPr lang="el-GR" sz="2000">
                <a:latin typeface="Calibri" charset="0"/>
                <a:cs typeface="Calibri" charset="0"/>
              </a:rPr>
              <a:t>στις</a:t>
            </a:r>
            <a:r>
              <a:rPr lang="el-GR" sz="2000" b="1">
                <a:latin typeface="Calibri" charset="0"/>
                <a:cs typeface="Calibri" charset="0"/>
              </a:rPr>
              <a:t> 13:00</a:t>
            </a:r>
            <a:endParaRPr lang="en-US" sz="2000" b="1">
              <a:latin typeface="Calibri" charset="0"/>
              <a:cs typeface="Calibri" charset="0"/>
            </a:endParaRPr>
          </a:p>
        </p:txBody>
      </p:sp>
      <p:sp>
        <p:nvSpPr>
          <p:cNvPr id="20485" name="TextBox 9"/>
          <p:cNvSpPr txBox="1">
            <a:spLocks noChangeArrowheads="1"/>
          </p:cNvSpPr>
          <p:nvPr/>
        </p:nvSpPr>
        <p:spPr bwMode="auto">
          <a:xfrm>
            <a:off x="2273300" y="2835275"/>
            <a:ext cx="613251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l-GR" sz="2000">
                <a:latin typeface="Calibri" charset="0"/>
                <a:cs typeface="Calibri" charset="0"/>
              </a:rPr>
              <a:t>Αφού λάβετε </a:t>
            </a:r>
            <a:r>
              <a:rPr lang="en-US" sz="2000">
                <a:latin typeface="Calibri" charset="0"/>
                <a:cs typeface="Calibri" charset="0"/>
              </a:rPr>
              <a:t>email </a:t>
            </a:r>
            <a:r>
              <a:rPr lang="el-GR" sz="2000">
                <a:latin typeface="Calibri" charset="0"/>
                <a:cs typeface="Calibri" charset="0"/>
              </a:rPr>
              <a:t>με τα στοιχεία της ομάδας σας</a:t>
            </a:r>
          </a:p>
          <a:p>
            <a:r>
              <a:rPr lang="el-GR" sz="2000" b="1">
                <a:latin typeface="Calibri" charset="0"/>
                <a:cs typeface="Calibri" charset="0"/>
              </a:rPr>
              <a:t>μπείτε στο </a:t>
            </a:r>
            <a:r>
              <a:rPr lang="en-US" sz="2000" i="1" u="sng">
                <a:solidFill>
                  <a:srgbClr val="5CADFF"/>
                </a:solidFill>
                <a:latin typeface="Calibri" charset="0"/>
                <a:cs typeface="Calibri" charset="0"/>
              </a:rPr>
              <a:t>businessgames.aueb.gr</a:t>
            </a:r>
          </a:p>
          <a:p>
            <a:r>
              <a:rPr lang="el-GR" sz="2000">
                <a:latin typeface="Calibri" charset="0"/>
                <a:cs typeface="Calibri" charset="0"/>
              </a:rPr>
              <a:t>για να </a:t>
            </a:r>
            <a:r>
              <a:rPr lang="el-GR" sz="2000" b="1">
                <a:latin typeface="Calibri" charset="0"/>
                <a:cs typeface="Calibri" charset="0"/>
              </a:rPr>
              <a:t>εγγραφείτε στην ομάδα σας </a:t>
            </a:r>
          </a:p>
          <a:p>
            <a:r>
              <a:rPr lang="el-GR" sz="2000">
                <a:latin typeface="Calibri" charset="0"/>
                <a:cs typeface="Calibri" charset="0"/>
              </a:rPr>
              <a:t>έως την </a:t>
            </a:r>
            <a:r>
              <a:rPr lang="el-GR" sz="2000" b="1">
                <a:latin typeface="Calibri" charset="0"/>
                <a:cs typeface="Calibri" charset="0"/>
              </a:rPr>
              <a:t>Πέμπτη 15/10 </a:t>
            </a:r>
            <a:r>
              <a:rPr lang="el-GR" sz="2000">
                <a:latin typeface="Calibri" charset="0"/>
                <a:cs typeface="Calibri" charset="0"/>
              </a:rPr>
              <a:t>στις</a:t>
            </a:r>
            <a:r>
              <a:rPr lang="el-GR" sz="2000" b="1">
                <a:latin typeface="Calibri" charset="0"/>
                <a:cs typeface="Calibri" charset="0"/>
              </a:rPr>
              <a:t> 10:00 πμ</a:t>
            </a:r>
            <a:endParaRPr lang="en-US" sz="2000" b="1">
              <a:latin typeface="Calibri" charset="0"/>
              <a:cs typeface="Calibri" charset="0"/>
            </a:endParaRPr>
          </a:p>
        </p:txBody>
      </p:sp>
      <p:sp>
        <p:nvSpPr>
          <p:cNvPr id="20486" name="TextBox 10"/>
          <p:cNvSpPr txBox="1">
            <a:spLocks noChangeArrowheads="1"/>
          </p:cNvSpPr>
          <p:nvPr/>
        </p:nvSpPr>
        <p:spPr bwMode="auto">
          <a:xfrm>
            <a:off x="2273300" y="4713288"/>
            <a:ext cx="6905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l-GR" sz="2000">
                <a:latin typeface="Calibri" charset="0"/>
                <a:cs typeface="Calibri" charset="0"/>
              </a:rPr>
              <a:t>Το </a:t>
            </a:r>
            <a:r>
              <a:rPr lang="en-US" sz="2000">
                <a:latin typeface="Calibri" charset="0"/>
                <a:cs typeface="Calibri" charset="0"/>
              </a:rPr>
              <a:t>business game</a:t>
            </a:r>
            <a:r>
              <a:rPr lang="el-GR" sz="2000">
                <a:latin typeface="Calibri" charset="0"/>
                <a:cs typeface="Calibri" charset="0"/>
              </a:rPr>
              <a:t> ξεκινά</a:t>
            </a:r>
            <a:r>
              <a:rPr lang="en-US" sz="2000">
                <a:latin typeface="Calibri" charset="0"/>
                <a:cs typeface="Calibri" charset="0"/>
              </a:rPr>
              <a:t> </a:t>
            </a:r>
            <a:r>
              <a:rPr lang="el-GR" sz="2000">
                <a:latin typeface="Calibri" charset="0"/>
                <a:cs typeface="Calibri" charset="0"/>
              </a:rPr>
              <a:t>την </a:t>
            </a:r>
            <a:r>
              <a:rPr lang="el-GR" sz="2000" b="1">
                <a:latin typeface="Calibri" charset="0"/>
                <a:cs typeface="Calibri" charset="0"/>
              </a:rPr>
              <a:t>Πέμπτη 15/10 </a:t>
            </a:r>
            <a:r>
              <a:rPr lang="el-GR" sz="2000">
                <a:latin typeface="Calibri" charset="0"/>
                <a:cs typeface="Calibri" charset="0"/>
              </a:rPr>
              <a:t>στις </a:t>
            </a:r>
            <a:r>
              <a:rPr lang="el-GR" sz="2000" b="1">
                <a:latin typeface="Calibri" charset="0"/>
                <a:cs typeface="Calibri" charset="0"/>
              </a:rPr>
              <a:t>16:00</a:t>
            </a:r>
            <a:endParaRPr lang="en-US" sz="2000" b="1">
              <a:latin typeface="Calibri" charset="0"/>
              <a:cs typeface="Calibri" charset="0"/>
            </a:endParaRPr>
          </a:p>
          <a:p>
            <a:r>
              <a:rPr lang="el-GR" sz="2000">
                <a:latin typeface="Calibri" charset="0"/>
                <a:cs typeface="Calibri" charset="0"/>
              </a:rPr>
              <a:t>και συνεχίζεται την </a:t>
            </a:r>
            <a:r>
              <a:rPr lang="el-GR" sz="2000" b="1">
                <a:latin typeface="Calibri" charset="0"/>
                <a:cs typeface="Calibri" charset="0"/>
              </a:rPr>
              <a:t>Παρασκευή  16/10 </a:t>
            </a:r>
            <a:r>
              <a:rPr lang="el-GR" sz="2000">
                <a:latin typeface="Calibri" charset="0"/>
                <a:cs typeface="Calibri" charset="0"/>
              </a:rPr>
              <a:t>στις</a:t>
            </a:r>
            <a:r>
              <a:rPr lang="el-GR" sz="2000" b="1">
                <a:latin typeface="Calibri" charset="0"/>
                <a:cs typeface="Calibri" charset="0"/>
              </a:rPr>
              <a:t> 14:00</a:t>
            </a:r>
          </a:p>
          <a:p>
            <a:r>
              <a:rPr lang="el-GR" sz="2000">
                <a:latin typeface="Calibri" charset="0"/>
                <a:cs typeface="Calibri" charset="0"/>
              </a:rPr>
              <a:t>στο </a:t>
            </a:r>
            <a:r>
              <a:rPr lang="en-US" sz="2000">
                <a:latin typeface="Calibri" charset="0"/>
                <a:cs typeface="Calibri" charset="0"/>
              </a:rPr>
              <a:t>microsoft teams “</a:t>
            </a:r>
            <a:r>
              <a:rPr lang="en-US" altLang="ja-JP" sz="2000" i="1">
                <a:latin typeface="Calibri" charset="0"/>
                <a:cs typeface="Calibri" charset="0"/>
              </a:rPr>
              <a:t>Business Game </a:t>
            </a:r>
            <a:r>
              <a:rPr lang="el-GR" altLang="ja-JP" sz="2000" i="1">
                <a:latin typeface="Calibri" charset="0"/>
                <a:cs typeface="Calibri" charset="0"/>
              </a:rPr>
              <a:t>ΔΕΤ 2020</a:t>
            </a:r>
            <a:r>
              <a:rPr lang="en-US" altLang="ja-JP" sz="2000" i="1">
                <a:latin typeface="Calibri" charset="0"/>
                <a:cs typeface="Calibri" charset="0"/>
              </a:rPr>
              <a:t> (</a:t>
            </a:r>
            <a:r>
              <a:rPr lang="el-GR" altLang="ja-JP" sz="2000" i="1">
                <a:latin typeface="Calibri" charset="0"/>
                <a:cs typeface="Calibri" charset="0"/>
              </a:rPr>
              <a:t>Α έτος)</a:t>
            </a:r>
            <a:r>
              <a:rPr lang="en-US" sz="2000">
                <a:latin typeface="Calibri" charset="0"/>
                <a:cs typeface="Calibri" charset="0"/>
              </a:rPr>
              <a:t>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49438" y="1308100"/>
            <a:ext cx="3730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1</a:t>
            </a:r>
            <a:endParaRPr lang="x-none" sz="5400" b="1" dirty="0">
              <a:solidFill>
                <a:schemeClr val="tx1">
                  <a:lumMod val="20000"/>
                  <a:lumOff val="80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9913" y="2776538"/>
            <a:ext cx="3730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2</a:t>
            </a:r>
            <a:endParaRPr lang="x-none" sz="5400" b="1" dirty="0">
              <a:solidFill>
                <a:schemeClr val="tx1">
                  <a:lumMod val="20000"/>
                  <a:lumOff val="80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49438" y="4511675"/>
            <a:ext cx="3730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3</a:t>
            </a:r>
            <a:endParaRPr lang="x-none" sz="5400" b="1" dirty="0">
              <a:solidFill>
                <a:schemeClr val="tx1">
                  <a:lumMod val="20000"/>
                  <a:lumOff val="80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9164</TotalTime>
  <Words>227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Calibri</vt:lpstr>
      <vt:lpstr>Tahoma</vt:lpstr>
      <vt:lpstr>Times New Roman</vt:lpstr>
      <vt:lpstr>Wingdings</vt:lpstr>
      <vt:lpstr>Custom Design</vt:lpstr>
      <vt:lpstr>Capsules</vt:lpstr>
      <vt:lpstr>Picture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N.T.U.A.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Water Market Opportunities in the Aegean Islands</dc:title>
  <dc:creator>Katerina Makrinou</dc:creator>
  <cp:lastModifiedBy>VASILIKI TAGKALAKI</cp:lastModifiedBy>
  <cp:revision>250</cp:revision>
  <cp:lastPrinted>1601-01-01T00:00:00Z</cp:lastPrinted>
  <dcterms:created xsi:type="dcterms:W3CDTF">2000-06-15T06:34:01Z</dcterms:created>
  <dcterms:modified xsi:type="dcterms:W3CDTF">2020-10-12T12:06:28Z</dcterms:modified>
</cp:coreProperties>
</file>